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slideLayouts/slideLayout12.xml" ContentType="application/vnd.openxmlformats-officedocument.presentationml.slideLayout+xml"/>
  <Override PartName="/ppt/theme/theme4.xml" ContentType="application/vnd.openxmlformats-officedocument.theme+xml"/>
  <Override PartName="/ppt/tags/tag13.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6.xml" ContentType="application/vnd.openxmlformats-officedocument.them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7.xml" ContentType="application/vnd.openxmlformats-officedocument.them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8.xml" ContentType="application/vnd.openxmlformats-officedocument.them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9.xml" ContentType="application/vnd.openxmlformats-officedocument.them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heme/theme10.xml" ContentType="application/vnd.openxmlformats-officedocument.theme+xml"/>
  <Override PartName="/ppt/tags/tag34.xml" ContentType="application/vnd.openxmlformats-officedocument.presentationml.tags+xml"/>
  <Override PartName="/ppt/tags/tag35.xml" ContentType="application/vnd.openxmlformats-officedocument.presentationml.tags+xml"/>
  <Override PartName="/ppt/theme/theme11.xml" ContentType="application/vnd.openxmlformats-officedocument.them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1.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2.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charts/chart4.xml" ContentType="application/vnd.openxmlformats-officedocument.drawingml.chart+xml"/>
  <Override PartName="/ppt/drawings/drawing2.xml" ContentType="application/vnd.openxmlformats-officedocument.drawingml.chartshapes+xml"/>
  <Override PartName="/ppt/tags/tag44.xml" ContentType="application/vnd.openxmlformats-officedocument.presentationml.tags+xml"/>
  <Override PartName="/ppt/tags/tag45.xml" ContentType="application/vnd.openxmlformats-officedocument.presentationml.tags+xml"/>
  <Override PartName="/ppt/notesSlides/notesSlide5.xml" ContentType="application/vnd.openxmlformats-officedocument.presentationml.notesSlide+xml"/>
  <Override PartName="/ppt/charts/chart5.xml" ContentType="application/vnd.openxmlformats-officedocument.drawingml.chart+xml"/>
  <Override PartName="/ppt/drawings/drawing3.xml" ContentType="application/vnd.openxmlformats-officedocument.drawingml.chartshapes+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drawings/drawing4.xml" ContentType="application/vnd.openxmlformats-officedocument.drawingml.chartshapes+xml"/>
  <Override PartName="/ppt/notesSlides/notesSlide6.xml" ContentType="application/vnd.openxmlformats-officedocument.presentationml.notesSlide+xml"/>
  <Override PartName="/ppt/charts/chart9.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0.xml" ContentType="application/vnd.openxmlformats-officedocument.drawingml.chart+xml"/>
  <Override PartName="/ppt/charts/chart11.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2"/>
    <p:sldMasterId id="2147484482" r:id="rId3"/>
    <p:sldMasterId id="2147484487" r:id="rId4"/>
    <p:sldMasterId id="2147484492" r:id="rId5"/>
    <p:sldMasterId id="2147484494" r:id="rId6"/>
    <p:sldMasterId id="2147484499" r:id="rId7"/>
    <p:sldMasterId id="2147484504" r:id="rId8"/>
    <p:sldMasterId id="2147484509" r:id="rId9"/>
    <p:sldMasterId id="2147484514" r:id="rId10"/>
  </p:sldMasterIdLst>
  <p:notesMasterIdLst>
    <p:notesMasterId r:id="rId38"/>
  </p:notesMasterIdLst>
  <p:handoutMasterIdLst>
    <p:handoutMasterId r:id="rId39"/>
  </p:handoutMasterIdLst>
  <p:sldIdLst>
    <p:sldId id="639" r:id="rId11"/>
    <p:sldId id="648" r:id="rId12"/>
    <p:sldId id="566" r:id="rId13"/>
    <p:sldId id="650" r:id="rId14"/>
    <p:sldId id="621" r:id="rId15"/>
    <p:sldId id="622" r:id="rId16"/>
    <p:sldId id="623" r:id="rId17"/>
    <p:sldId id="649" r:id="rId18"/>
    <p:sldId id="580" r:id="rId19"/>
    <p:sldId id="579" r:id="rId20"/>
    <p:sldId id="547" r:id="rId21"/>
    <p:sldId id="619" r:id="rId22"/>
    <p:sldId id="645" r:id="rId23"/>
    <p:sldId id="646" r:id="rId24"/>
    <p:sldId id="647" r:id="rId25"/>
    <p:sldId id="616" r:id="rId26"/>
    <p:sldId id="624" r:id="rId27"/>
    <p:sldId id="625" r:id="rId28"/>
    <p:sldId id="595" r:id="rId29"/>
    <p:sldId id="611" r:id="rId30"/>
    <p:sldId id="631" r:id="rId31"/>
    <p:sldId id="632" r:id="rId32"/>
    <p:sldId id="633" r:id="rId33"/>
    <p:sldId id="634" r:id="rId34"/>
    <p:sldId id="638" r:id="rId35"/>
    <p:sldId id="635" r:id="rId36"/>
    <p:sldId id="637" r:id="rId37"/>
  </p:sldIdLst>
  <p:sldSz cx="9144000" cy="6858000" type="screen4x3"/>
  <p:notesSz cx="6797675" cy="9928225"/>
  <p:defaultTextStyle>
    <a:defPPr>
      <a:defRPr lang="en-GB"/>
    </a:defPPr>
    <a:lvl1pPr algn="l" rtl="0" fontAlgn="base">
      <a:spcBef>
        <a:spcPct val="0"/>
      </a:spcBef>
      <a:spcAft>
        <a:spcPct val="0"/>
      </a:spcAft>
      <a:defRPr sz="1200" kern="1200">
        <a:solidFill>
          <a:schemeClr val="bg1"/>
        </a:solidFill>
        <a:latin typeface="Arial" charset="0"/>
        <a:ea typeface="ＭＳ Ｐゴシック" charset="0"/>
        <a:cs typeface="Arial" charset="0"/>
      </a:defRPr>
    </a:lvl1pPr>
    <a:lvl2pPr marL="457200" algn="l" rtl="0" fontAlgn="base">
      <a:spcBef>
        <a:spcPct val="0"/>
      </a:spcBef>
      <a:spcAft>
        <a:spcPct val="0"/>
      </a:spcAft>
      <a:defRPr sz="1200" kern="1200">
        <a:solidFill>
          <a:schemeClr val="bg1"/>
        </a:solidFill>
        <a:latin typeface="Arial" charset="0"/>
        <a:ea typeface="ＭＳ Ｐゴシック" charset="0"/>
        <a:cs typeface="Arial" charset="0"/>
      </a:defRPr>
    </a:lvl2pPr>
    <a:lvl3pPr marL="914400" algn="l" rtl="0" fontAlgn="base">
      <a:spcBef>
        <a:spcPct val="0"/>
      </a:spcBef>
      <a:spcAft>
        <a:spcPct val="0"/>
      </a:spcAft>
      <a:defRPr sz="1200" kern="1200">
        <a:solidFill>
          <a:schemeClr val="bg1"/>
        </a:solidFill>
        <a:latin typeface="Arial" charset="0"/>
        <a:ea typeface="ＭＳ Ｐゴシック" charset="0"/>
        <a:cs typeface="Arial" charset="0"/>
      </a:defRPr>
    </a:lvl3pPr>
    <a:lvl4pPr marL="1371600" algn="l" rtl="0" fontAlgn="base">
      <a:spcBef>
        <a:spcPct val="0"/>
      </a:spcBef>
      <a:spcAft>
        <a:spcPct val="0"/>
      </a:spcAft>
      <a:defRPr sz="1200" kern="1200">
        <a:solidFill>
          <a:schemeClr val="bg1"/>
        </a:solidFill>
        <a:latin typeface="Arial" charset="0"/>
        <a:ea typeface="ＭＳ Ｐゴシック" charset="0"/>
        <a:cs typeface="Arial" charset="0"/>
      </a:defRPr>
    </a:lvl4pPr>
    <a:lvl5pPr marL="1828800" algn="l" rtl="0" fontAlgn="base">
      <a:spcBef>
        <a:spcPct val="0"/>
      </a:spcBef>
      <a:spcAft>
        <a:spcPct val="0"/>
      </a:spcAft>
      <a:defRPr sz="1200" kern="1200">
        <a:solidFill>
          <a:schemeClr val="bg1"/>
        </a:solidFill>
        <a:latin typeface="Arial" charset="0"/>
        <a:ea typeface="ＭＳ Ｐゴシック" charset="0"/>
        <a:cs typeface="Arial" charset="0"/>
      </a:defRPr>
    </a:lvl5pPr>
    <a:lvl6pPr marL="2286000" algn="l" defTabSz="457200" rtl="0" eaLnBrk="1" latinLnBrk="0" hangingPunct="1">
      <a:defRPr sz="1200" kern="1200">
        <a:solidFill>
          <a:schemeClr val="bg1"/>
        </a:solidFill>
        <a:latin typeface="Arial" charset="0"/>
        <a:ea typeface="ＭＳ Ｐゴシック" charset="0"/>
        <a:cs typeface="Arial" charset="0"/>
      </a:defRPr>
    </a:lvl6pPr>
    <a:lvl7pPr marL="2743200" algn="l" defTabSz="457200" rtl="0" eaLnBrk="1" latinLnBrk="0" hangingPunct="1">
      <a:defRPr sz="1200" kern="1200">
        <a:solidFill>
          <a:schemeClr val="bg1"/>
        </a:solidFill>
        <a:latin typeface="Arial" charset="0"/>
        <a:ea typeface="ＭＳ Ｐゴシック" charset="0"/>
        <a:cs typeface="Arial" charset="0"/>
      </a:defRPr>
    </a:lvl7pPr>
    <a:lvl8pPr marL="3200400" algn="l" defTabSz="457200" rtl="0" eaLnBrk="1" latinLnBrk="0" hangingPunct="1">
      <a:defRPr sz="1200" kern="1200">
        <a:solidFill>
          <a:schemeClr val="bg1"/>
        </a:solidFill>
        <a:latin typeface="Arial" charset="0"/>
        <a:ea typeface="ＭＳ Ｐゴシック" charset="0"/>
        <a:cs typeface="Arial" charset="0"/>
      </a:defRPr>
    </a:lvl8pPr>
    <a:lvl9pPr marL="3657600" algn="l" defTabSz="457200" rtl="0" eaLnBrk="1" latinLnBrk="0" hangingPunct="1">
      <a:defRPr sz="1200" kern="1200">
        <a:solidFill>
          <a:schemeClr val="bg1"/>
        </a:solidFill>
        <a:latin typeface="Arial" charset="0"/>
        <a:ea typeface="ＭＳ Ｐゴシック" charset="0"/>
        <a:cs typeface="Arial" charset="0"/>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oglia, Francesca" initials="FF" lastIdx="1" clrIdx="0"/>
  <p:cmAuthor id="1" name="Francesca Foglia" initials="FF" lastIdx="22" clrIdx="1"/>
  <p:cmAuthor id="2" name="Taci, Anita" initials="TA" lastIdx="1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D1BC"/>
    <a:srgbClr val="EDB89B"/>
    <a:srgbClr val="FFE89F"/>
    <a:srgbClr val="EED8CE"/>
    <a:srgbClr val="FD7673"/>
    <a:srgbClr val="FF9933"/>
    <a:srgbClr val="0066FF"/>
    <a:srgbClr val="6600FF"/>
    <a:srgbClr val="760000"/>
    <a:srgbClr val="DAA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66" autoAdjust="0"/>
    <p:restoredTop sz="90909" autoAdjust="0"/>
  </p:normalViewPr>
  <p:slideViewPr>
    <p:cSldViewPr snapToGrid="0" snapToObjects="1">
      <p:cViewPr>
        <p:scale>
          <a:sx n="80" d="100"/>
          <a:sy n="80" d="100"/>
        </p:scale>
        <p:origin x="-174" y="-456"/>
      </p:cViewPr>
      <p:guideLst>
        <p:guide orient="horz" pos="1085"/>
        <p:guide orient="horz" pos="4150"/>
        <p:guide orient="horz" pos="1366"/>
        <p:guide orient="horz" pos="1592"/>
        <p:guide orient="horz" pos="1818"/>
        <p:guide orient="horz" pos="2044"/>
        <p:guide orient="horz" pos="2270"/>
        <p:guide orient="horz" pos="2496"/>
        <p:guide orient="horz" pos="2722"/>
        <p:guide orient="horz" pos="2954"/>
        <p:guide orient="horz" pos="3180"/>
        <p:guide orient="horz" pos="3414"/>
        <p:guide orient="horz" pos="3760"/>
        <p:guide orient="horz" pos="3858"/>
        <p:guide orient="horz" pos="527"/>
        <p:guide orient="horz" pos="233"/>
        <p:guide orient="horz" pos="1261"/>
        <p:guide orient="horz"/>
        <p:guide orient="horz" pos="7"/>
        <p:guide pos="5307"/>
        <p:guide pos="3261"/>
        <p:guide pos="207"/>
        <p:guide pos="3036"/>
        <p:guide pos="909"/>
        <p:guide pos="678"/>
        <p:guide pos="5592"/>
        <p:guide pos="5759"/>
        <p:guide pos="5079"/>
        <p:guide pos="4621"/>
        <p:guide pos="4849"/>
        <p:guide pos="4401"/>
        <p:guide pos="4173"/>
        <p:guide pos="3945"/>
        <p:guide pos="3717"/>
        <p:guide pos="3487"/>
        <p:guide pos="2724"/>
        <p:guide pos="2496"/>
        <p:guide pos="2274"/>
        <p:guide pos="2046"/>
        <p:guide pos="1818"/>
        <p:guide pos="2348"/>
        <p:guide pos="1607"/>
        <p:guide pos="1140"/>
        <p:guide pos="3597"/>
        <p:guide pos="387"/>
      </p:guideLst>
    </p:cSldViewPr>
  </p:slideViewPr>
  <p:outlineViewPr>
    <p:cViewPr>
      <p:scale>
        <a:sx n="33" d="100"/>
        <a:sy n="33" d="100"/>
      </p:scale>
      <p:origin x="0" y="288"/>
    </p:cViewPr>
  </p:outlineViewPr>
  <p:notesTextViewPr>
    <p:cViewPr>
      <p:scale>
        <a:sx n="100" d="100"/>
        <a:sy n="100" d="100"/>
      </p:scale>
      <p:origin x="0" y="0"/>
    </p:cViewPr>
  </p:notesTextViewPr>
  <p:sorterViewPr>
    <p:cViewPr>
      <p:scale>
        <a:sx n="100" d="100"/>
        <a:sy n="100" d="100"/>
      </p:scale>
      <p:origin x="0" y="5131"/>
    </p:cViewPr>
  </p:sorterViewPr>
  <p:notesViewPr>
    <p:cSldViewPr snapToGrid="0" snapToObjects="1">
      <p:cViewPr varScale="1">
        <p:scale>
          <a:sx n="58" d="100"/>
          <a:sy n="58" d="100"/>
        </p:scale>
        <p:origin x="-1699" y="-8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7.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handoutMaster" Target="handoutMasters/handoutMaster1.xml"/><Relationship Id="rId3" Type="http://schemas.openxmlformats.org/officeDocument/2006/relationships/slideMaster" Target="slideMasters/slideMaster2.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viewProps" Target="viewProps.xml"/><Relationship Id="rId7" Type="http://schemas.openxmlformats.org/officeDocument/2006/relationships/slideMaster" Target="slideMasters/slideMaster6.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5.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commentAuthors" Target="commentAuthors.xml"/><Relationship Id="rId5" Type="http://schemas.openxmlformats.org/officeDocument/2006/relationships/slideMaster" Target="slideMasters/slideMaster4.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9.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tableStyles" Target="tableStyles.xml"/><Relationship Id="rId4" Type="http://schemas.openxmlformats.org/officeDocument/2006/relationships/slideMaster" Target="slideMasters/slideMaster3.xml"/><Relationship Id="rId9" Type="http://schemas.openxmlformats.org/officeDocument/2006/relationships/slideMaster" Target="slideMasters/slideMaster8.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oleObject" Target="file:///\\LDN1DMV3\Donor_CoFinancing\Donors%20and%20Reporting\Operations,%20Planning%20and%20Reporting%20(5-6)\Statistics%20and%20Reports%20(5-6-2)\Report%20Input%20(5-6-2-3)\Country%20strategies\Est%20Bosnia%20needs.xlsx" TargetMode="External"/></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6859265159970611E-2"/>
          <c:y val="2.0050351215266986E-2"/>
          <c:w val="0.7788288702938263"/>
          <c:h val="0.70360256697570567"/>
        </c:manualLayout>
      </c:layout>
      <c:barChart>
        <c:barDir val="col"/>
        <c:grouping val="clustered"/>
        <c:varyColors val="0"/>
        <c:ser>
          <c:idx val="0"/>
          <c:order val="0"/>
          <c:tx>
            <c:strRef>
              <c:f>Sheet1!$A$2</c:f>
              <c:strCache>
                <c:ptCount val="1"/>
                <c:pt idx="0">
                  <c:v>Portfolio (€m)</c:v>
                </c:pt>
              </c:strCache>
            </c:strRef>
          </c:tx>
          <c:spPr>
            <a:solidFill>
              <a:schemeClr val="accent1"/>
            </a:solidFill>
            <a:ln>
              <a:noFill/>
            </a:ln>
          </c:spPr>
          <c:invertIfNegative val="0"/>
          <c:cat>
            <c:strRef>
              <c:f>Sheet1!$B$1:$H$1</c:f>
              <c:strCache>
                <c:ptCount val="7"/>
                <c:pt idx="0">
                  <c:v>2010</c:v>
                </c:pt>
                <c:pt idx="1">
                  <c:v>2011</c:v>
                </c:pt>
                <c:pt idx="2">
                  <c:v>2012</c:v>
                </c:pt>
                <c:pt idx="3">
                  <c:v>2013</c:v>
                </c:pt>
                <c:pt idx="4">
                  <c:v>2014</c:v>
                </c:pt>
                <c:pt idx="5">
                  <c:v>2015</c:v>
                </c:pt>
                <c:pt idx="6">
                  <c:v>2016</c:v>
                </c:pt>
              </c:strCache>
            </c:strRef>
          </c:cat>
          <c:val>
            <c:numRef>
              <c:f>Sheet1!$B$2:$H$2</c:f>
              <c:numCache>
                <c:formatCode>General</c:formatCode>
                <c:ptCount val="7"/>
                <c:pt idx="0">
                  <c:v>921</c:v>
                </c:pt>
                <c:pt idx="1">
                  <c:v>908</c:v>
                </c:pt>
                <c:pt idx="2">
                  <c:v>883</c:v>
                </c:pt>
                <c:pt idx="3">
                  <c:v>985</c:v>
                </c:pt>
                <c:pt idx="4">
                  <c:v>908</c:v>
                </c:pt>
                <c:pt idx="5">
                  <c:v>926</c:v>
                </c:pt>
                <c:pt idx="6">
                  <c:v>1007</c:v>
                </c:pt>
              </c:numCache>
            </c:numRef>
          </c:val>
        </c:ser>
        <c:ser>
          <c:idx val="1"/>
          <c:order val="1"/>
          <c:tx>
            <c:strRef>
              <c:f>Sheet1!$A$3</c:f>
              <c:strCache>
                <c:ptCount val="1"/>
                <c:pt idx="0">
                  <c:v>Operating Assets (€m)</c:v>
                </c:pt>
              </c:strCache>
            </c:strRef>
          </c:tx>
          <c:spPr>
            <a:solidFill>
              <a:schemeClr val="accent1">
                <a:lumMod val="20000"/>
                <a:lumOff val="80000"/>
              </a:schemeClr>
            </a:solidFill>
          </c:spPr>
          <c:invertIfNegative val="0"/>
          <c:cat>
            <c:strRef>
              <c:f>Sheet1!$B$1:$H$1</c:f>
              <c:strCache>
                <c:ptCount val="7"/>
                <c:pt idx="0">
                  <c:v>2010</c:v>
                </c:pt>
                <c:pt idx="1">
                  <c:v>2011</c:v>
                </c:pt>
                <c:pt idx="2">
                  <c:v>2012</c:v>
                </c:pt>
                <c:pt idx="3">
                  <c:v>2013</c:v>
                </c:pt>
                <c:pt idx="4">
                  <c:v>2014</c:v>
                </c:pt>
                <c:pt idx="5">
                  <c:v>2015</c:v>
                </c:pt>
                <c:pt idx="6">
                  <c:v>2016</c:v>
                </c:pt>
              </c:strCache>
            </c:strRef>
          </c:cat>
          <c:val>
            <c:numRef>
              <c:f>Sheet1!$B$3:$H$3</c:f>
              <c:numCache>
                <c:formatCode>General</c:formatCode>
                <c:ptCount val="7"/>
                <c:pt idx="0">
                  <c:v>432</c:v>
                </c:pt>
                <c:pt idx="1">
                  <c:v>438</c:v>
                </c:pt>
                <c:pt idx="2">
                  <c:v>492</c:v>
                </c:pt>
                <c:pt idx="3">
                  <c:v>591</c:v>
                </c:pt>
                <c:pt idx="4">
                  <c:v>618</c:v>
                </c:pt>
                <c:pt idx="5">
                  <c:v>602</c:v>
                </c:pt>
                <c:pt idx="6">
                  <c:v>601</c:v>
                </c:pt>
              </c:numCache>
            </c:numRef>
          </c:val>
        </c:ser>
        <c:dLbls>
          <c:showLegendKey val="0"/>
          <c:showVal val="0"/>
          <c:showCatName val="0"/>
          <c:showSerName val="0"/>
          <c:showPercent val="0"/>
          <c:showBubbleSize val="0"/>
        </c:dLbls>
        <c:gapWidth val="115"/>
        <c:axId val="17184640"/>
        <c:axId val="17186176"/>
      </c:barChart>
      <c:lineChart>
        <c:grouping val="standard"/>
        <c:varyColors val="0"/>
        <c:ser>
          <c:idx val="3"/>
          <c:order val="2"/>
          <c:tx>
            <c:strRef>
              <c:f>Sheet1!$A$5</c:f>
              <c:strCache>
                <c:ptCount val="1"/>
              </c:strCache>
            </c:strRef>
          </c:tx>
          <c:marker>
            <c:symbol val="none"/>
          </c:marker>
          <c:cat>
            <c:strRef>
              <c:f>Sheet1!$B$1:$H$1</c:f>
              <c:strCache>
                <c:ptCount val="7"/>
                <c:pt idx="0">
                  <c:v>2010</c:v>
                </c:pt>
                <c:pt idx="1">
                  <c:v>2011</c:v>
                </c:pt>
                <c:pt idx="2">
                  <c:v>2012</c:v>
                </c:pt>
                <c:pt idx="3">
                  <c:v>2013</c:v>
                </c:pt>
                <c:pt idx="4">
                  <c:v>2014</c:v>
                </c:pt>
                <c:pt idx="5">
                  <c:v>2015</c:v>
                </c:pt>
                <c:pt idx="6">
                  <c:v>2016</c:v>
                </c:pt>
              </c:strCache>
            </c:strRef>
          </c:cat>
          <c:val>
            <c:numRef>
              <c:f>Sheet1!$B$5:$H$5</c:f>
              <c:numCache>
                <c:formatCode>General</c:formatCode>
                <c:ptCount val="7"/>
              </c:numCache>
            </c:numRef>
          </c:val>
          <c:smooth val="0"/>
        </c:ser>
        <c:dLbls>
          <c:showLegendKey val="0"/>
          <c:showVal val="0"/>
          <c:showCatName val="0"/>
          <c:showSerName val="0"/>
          <c:showPercent val="0"/>
          <c:showBubbleSize val="0"/>
        </c:dLbls>
        <c:marker val="1"/>
        <c:smooth val="0"/>
        <c:axId val="17193600"/>
        <c:axId val="17192064"/>
      </c:lineChart>
      <c:catAx>
        <c:axId val="17184640"/>
        <c:scaling>
          <c:orientation val="minMax"/>
        </c:scaling>
        <c:delete val="0"/>
        <c:axPos val="b"/>
        <c:majorTickMark val="out"/>
        <c:minorTickMark val="none"/>
        <c:tickLblPos val="nextTo"/>
        <c:crossAx val="17186176"/>
        <c:crosses val="autoZero"/>
        <c:auto val="1"/>
        <c:lblAlgn val="ctr"/>
        <c:lblOffset val="100"/>
        <c:noMultiLvlLbl val="0"/>
      </c:catAx>
      <c:valAx>
        <c:axId val="17186176"/>
        <c:scaling>
          <c:orientation val="minMax"/>
        </c:scaling>
        <c:delete val="0"/>
        <c:axPos val="l"/>
        <c:majorGridlines>
          <c:spPr>
            <a:ln>
              <a:noFill/>
              <a:prstDash val="sysDash"/>
            </a:ln>
          </c:spPr>
        </c:majorGridlines>
        <c:numFmt formatCode="General" sourceLinked="1"/>
        <c:majorTickMark val="out"/>
        <c:minorTickMark val="none"/>
        <c:tickLblPos val="nextTo"/>
        <c:crossAx val="17184640"/>
        <c:crosses val="autoZero"/>
        <c:crossBetween val="between"/>
      </c:valAx>
      <c:valAx>
        <c:axId val="17192064"/>
        <c:scaling>
          <c:orientation val="minMax"/>
          <c:max val="1"/>
        </c:scaling>
        <c:delete val="0"/>
        <c:axPos val="r"/>
        <c:numFmt formatCode="0%" sourceLinked="0"/>
        <c:majorTickMark val="out"/>
        <c:minorTickMark val="none"/>
        <c:tickLblPos val="nextTo"/>
        <c:crossAx val="17193600"/>
        <c:crosses val="max"/>
        <c:crossBetween val="between"/>
      </c:valAx>
      <c:catAx>
        <c:axId val="17193600"/>
        <c:scaling>
          <c:orientation val="minMax"/>
        </c:scaling>
        <c:delete val="1"/>
        <c:axPos val="b"/>
        <c:majorTickMark val="out"/>
        <c:minorTickMark val="none"/>
        <c:tickLblPos val="nextTo"/>
        <c:crossAx val="17192064"/>
        <c:crossesAt val="0"/>
        <c:auto val="1"/>
        <c:lblAlgn val="ctr"/>
        <c:lblOffset val="100"/>
        <c:noMultiLvlLbl val="0"/>
      </c:catAx>
    </c:plotArea>
    <c:plotVisOnly val="1"/>
    <c:dispBlanksAs val="gap"/>
    <c:showDLblsOverMax val="0"/>
  </c:chart>
  <c:txPr>
    <a:bodyPr/>
    <a:lstStyle/>
    <a:p>
      <a:pPr>
        <a:defRPr sz="800">
          <a:solidFill>
            <a:schemeClr val="accent6"/>
          </a:solidFill>
          <a:latin typeface="Franklin Gothic Book" panose="020B0503020102020204" pitchFamily="34" charset="0"/>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909914892563212"/>
          <c:y val="3.5832934830525638E-2"/>
          <c:w val="0.74197538405659524"/>
          <c:h val="0.53600336105768287"/>
        </c:manualLayout>
      </c:layout>
      <c:barChart>
        <c:barDir val="col"/>
        <c:grouping val="stacked"/>
        <c:varyColors val="0"/>
        <c:ser>
          <c:idx val="0"/>
          <c:order val="0"/>
          <c:tx>
            <c:strRef>
              <c:f>'UPDATED DATA'!$A$19</c:f>
              <c:strCache>
                <c:ptCount val="1"/>
                <c:pt idx="0">
                  <c:v>Bosnia and Herzegovina Technical Cooperation (commitments/earmarks)</c:v>
                </c:pt>
              </c:strCache>
            </c:strRef>
          </c:tx>
          <c:invertIfNegative val="0"/>
          <c:cat>
            <c:numRef>
              <c:f>'UPDATED DATA'!$B$18:$E$18</c:f>
              <c:numCache>
                <c:formatCode>General</c:formatCode>
                <c:ptCount val="4"/>
                <c:pt idx="0">
                  <c:v>2013</c:v>
                </c:pt>
                <c:pt idx="1">
                  <c:v>2014</c:v>
                </c:pt>
                <c:pt idx="2">
                  <c:v>2015</c:v>
                </c:pt>
                <c:pt idx="3">
                  <c:v>2016</c:v>
                </c:pt>
              </c:numCache>
            </c:numRef>
          </c:cat>
          <c:val>
            <c:numRef>
              <c:f>'UPDATED DATA'!$B$19:$E$19</c:f>
              <c:numCache>
                <c:formatCode>_(* #,##0_);_(* \(#,##0\);_(* "-"??_);_(@_)</c:formatCode>
                <c:ptCount val="4"/>
                <c:pt idx="0">
                  <c:v>0.60066218000000005</c:v>
                </c:pt>
                <c:pt idx="1">
                  <c:v>2.4016999999999999</c:v>
                </c:pt>
                <c:pt idx="2">
                  <c:v>7.0438798499999997</c:v>
                </c:pt>
                <c:pt idx="3">
                  <c:v>2.46740855</c:v>
                </c:pt>
              </c:numCache>
            </c:numRef>
          </c:val>
        </c:ser>
        <c:ser>
          <c:idx val="1"/>
          <c:order val="1"/>
          <c:tx>
            <c:strRef>
              <c:f>'UPDATED DATA'!$A$20</c:f>
              <c:strCache>
                <c:ptCount val="1"/>
                <c:pt idx="0">
                  <c:v>Bosnia and Herzegovina Co-investment grants (signings)</c:v>
                </c:pt>
              </c:strCache>
            </c:strRef>
          </c:tx>
          <c:invertIfNegative val="0"/>
          <c:cat>
            <c:numRef>
              <c:f>'UPDATED DATA'!$B$18:$E$18</c:f>
              <c:numCache>
                <c:formatCode>General</c:formatCode>
                <c:ptCount val="4"/>
                <c:pt idx="0">
                  <c:v>2013</c:v>
                </c:pt>
                <c:pt idx="1">
                  <c:v>2014</c:v>
                </c:pt>
                <c:pt idx="2">
                  <c:v>2015</c:v>
                </c:pt>
                <c:pt idx="3">
                  <c:v>2016</c:v>
                </c:pt>
              </c:numCache>
            </c:numRef>
          </c:cat>
          <c:val>
            <c:numRef>
              <c:f>'UPDATED DATA'!$B$20:$E$20</c:f>
              <c:numCache>
                <c:formatCode>_(* #,##0_);_(* \(#,##0\);_(* "-"??_);_(@_)</c:formatCode>
                <c:ptCount val="4"/>
                <c:pt idx="0">
                  <c:v>1.675</c:v>
                </c:pt>
                <c:pt idx="1">
                  <c:v>4.6100000000000003</c:v>
                </c:pt>
                <c:pt idx="2">
                  <c:v>5.35</c:v>
                </c:pt>
                <c:pt idx="3">
                  <c:v>1.05</c:v>
                </c:pt>
              </c:numCache>
            </c:numRef>
          </c:val>
        </c:ser>
        <c:dLbls>
          <c:showLegendKey val="0"/>
          <c:showVal val="0"/>
          <c:showCatName val="0"/>
          <c:showSerName val="0"/>
          <c:showPercent val="0"/>
          <c:showBubbleSize val="0"/>
        </c:dLbls>
        <c:gapWidth val="150"/>
        <c:overlap val="100"/>
        <c:axId val="238322816"/>
        <c:axId val="238324352"/>
      </c:barChart>
      <c:lineChart>
        <c:grouping val="stacked"/>
        <c:varyColors val="0"/>
        <c:ser>
          <c:idx val="2"/>
          <c:order val="2"/>
          <c:tx>
            <c:strRef>
              <c:f>'UPDATED DATA'!$A$21</c:f>
              <c:strCache>
                <c:ptCount val="1"/>
                <c:pt idx="0">
                  <c:v>Western Balkans Regional grants (commitments/earmarks)</c:v>
                </c:pt>
              </c:strCache>
            </c:strRef>
          </c:tx>
          <c:spPr>
            <a:ln>
              <a:noFill/>
            </a:ln>
          </c:spPr>
          <c:marker>
            <c:symbol val="diamond"/>
            <c:size val="7"/>
          </c:marker>
          <c:cat>
            <c:numRef>
              <c:f>'UPDATED DATA'!$B$18:$E$18</c:f>
              <c:numCache>
                <c:formatCode>General</c:formatCode>
                <c:ptCount val="4"/>
                <c:pt idx="0">
                  <c:v>2013</c:v>
                </c:pt>
                <c:pt idx="1">
                  <c:v>2014</c:v>
                </c:pt>
                <c:pt idx="2">
                  <c:v>2015</c:v>
                </c:pt>
                <c:pt idx="3">
                  <c:v>2016</c:v>
                </c:pt>
              </c:numCache>
            </c:numRef>
          </c:cat>
          <c:val>
            <c:numRef>
              <c:f>'UPDATED DATA'!$B$21:$E$21</c:f>
              <c:numCache>
                <c:formatCode>_(* #,##0_);_(* \(#,##0\);_(* "-"??_);_(@_)</c:formatCode>
                <c:ptCount val="4"/>
                <c:pt idx="0">
                  <c:v>4.8520586300000002</c:v>
                </c:pt>
                <c:pt idx="1">
                  <c:v>11.26324537</c:v>
                </c:pt>
                <c:pt idx="2">
                  <c:v>5.682258</c:v>
                </c:pt>
                <c:pt idx="3">
                  <c:v>5.7696532300000003</c:v>
                </c:pt>
              </c:numCache>
            </c:numRef>
          </c:val>
          <c:smooth val="0"/>
        </c:ser>
        <c:dLbls>
          <c:showLegendKey val="0"/>
          <c:showVal val="0"/>
          <c:showCatName val="0"/>
          <c:showSerName val="0"/>
          <c:showPercent val="0"/>
          <c:showBubbleSize val="0"/>
        </c:dLbls>
        <c:marker val="1"/>
        <c:smooth val="0"/>
        <c:axId val="238322816"/>
        <c:axId val="238324352"/>
      </c:lineChart>
      <c:catAx>
        <c:axId val="238322816"/>
        <c:scaling>
          <c:orientation val="minMax"/>
        </c:scaling>
        <c:delete val="0"/>
        <c:axPos val="b"/>
        <c:numFmt formatCode="General" sourceLinked="1"/>
        <c:majorTickMark val="out"/>
        <c:minorTickMark val="none"/>
        <c:tickLblPos val="nextTo"/>
        <c:txPr>
          <a:bodyPr/>
          <a:lstStyle/>
          <a:p>
            <a:pPr>
              <a:defRPr sz="900">
                <a:latin typeface="Franklin Gothic Book" panose="020B0503020102020204" pitchFamily="34" charset="0"/>
              </a:defRPr>
            </a:pPr>
            <a:endParaRPr lang="en-US"/>
          </a:p>
        </c:txPr>
        <c:crossAx val="238324352"/>
        <c:crosses val="autoZero"/>
        <c:auto val="1"/>
        <c:lblAlgn val="ctr"/>
        <c:lblOffset val="100"/>
        <c:noMultiLvlLbl val="0"/>
      </c:catAx>
      <c:valAx>
        <c:axId val="238324352"/>
        <c:scaling>
          <c:orientation val="minMax"/>
          <c:max val="15"/>
        </c:scaling>
        <c:delete val="0"/>
        <c:axPos val="l"/>
        <c:majorGridlines/>
        <c:numFmt formatCode="_(* #,##0_);_(* \(#,##0\);_(* &quot;-&quot;??_);_(@_)" sourceLinked="1"/>
        <c:majorTickMark val="out"/>
        <c:minorTickMark val="none"/>
        <c:tickLblPos val="nextTo"/>
        <c:crossAx val="238322816"/>
        <c:crosses val="autoZero"/>
        <c:crossBetween val="between"/>
        <c:minorUnit val="1"/>
      </c:valAx>
    </c:plotArea>
    <c:legend>
      <c:legendPos val="b"/>
      <c:layout>
        <c:manualLayout>
          <c:xMode val="edge"/>
          <c:yMode val="edge"/>
          <c:x val="4.4180252763308871E-2"/>
          <c:y val="0.67742582166902565"/>
          <c:w val="0.92480813972327536"/>
          <c:h val="0.32106193226440433"/>
        </c:manualLayout>
      </c:layout>
      <c:overlay val="0"/>
      <c:txPr>
        <a:bodyPr/>
        <a:lstStyle/>
        <a:p>
          <a:pPr>
            <a:defRPr sz="800">
              <a:latin typeface="Franklin Gothic Book" panose="020B0503020102020204" pitchFamily="34" charset="0"/>
            </a:defRPr>
          </a:pPr>
          <a:endParaRPr lang="en-US"/>
        </a:p>
      </c:txPr>
    </c:legend>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648217018475296E-2"/>
          <c:y val="6.7588325652841785E-2"/>
          <c:w val="0.78794771174775791"/>
          <c:h val="0.60310074143957815"/>
        </c:manualLayout>
      </c:layout>
      <c:barChart>
        <c:barDir val="col"/>
        <c:grouping val="clustered"/>
        <c:varyColors val="0"/>
        <c:ser>
          <c:idx val="0"/>
          <c:order val="0"/>
          <c:tx>
            <c:strRef>
              <c:f>'For country strategy'!$B$5</c:f>
              <c:strCache>
                <c:ptCount val="1"/>
                <c:pt idx="0">
                  <c:v>Bosnia and Herzegovina </c:v>
                </c:pt>
              </c:strCache>
            </c:strRef>
          </c:tx>
          <c:invertIfNegative val="0"/>
          <c:cat>
            <c:strRef>
              <c:f>'For country strategy'!$A$6:$A$10</c:f>
              <c:strCache>
                <c:ptCount val="5"/>
                <c:pt idx="0">
                  <c:v>2013-2016 
av</c:v>
                </c:pt>
                <c:pt idx="1">
                  <c:v>2017</c:v>
                </c:pt>
                <c:pt idx="2">
                  <c:v>2018</c:v>
                </c:pt>
                <c:pt idx="3">
                  <c:v>2019</c:v>
                </c:pt>
                <c:pt idx="4">
                  <c:v>2020</c:v>
                </c:pt>
              </c:strCache>
            </c:strRef>
          </c:cat>
          <c:val>
            <c:numRef>
              <c:f>'For country strategy'!$B$6:$B$10</c:f>
              <c:numCache>
                <c:formatCode>0</c:formatCode>
                <c:ptCount val="5"/>
                <c:pt idx="0" formatCode="_(* #,##0_);_(* \(#,##0\);_(* &quot;-&quot;??_);_(@_)">
                  <c:v>6.2996626449999997</c:v>
                </c:pt>
                <c:pt idx="1">
                  <c:v>9.0050699999999999</c:v>
                </c:pt>
                <c:pt idx="2">
                  <c:v>9.6196736159385221</c:v>
                </c:pt>
                <c:pt idx="3">
                  <c:v>9.9104973047056539</c:v>
                </c:pt>
                <c:pt idx="4">
                  <c:v>10.249014803485551</c:v>
                </c:pt>
              </c:numCache>
            </c:numRef>
          </c:val>
        </c:ser>
        <c:dLbls>
          <c:showLegendKey val="0"/>
          <c:showVal val="0"/>
          <c:showCatName val="0"/>
          <c:showSerName val="0"/>
          <c:showPercent val="0"/>
          <c:showBubbleSize val="0"/>
        </c:dLbls>
        <c:gapWidth val="150"/>
        <c:axId val="213005056"/>
        <c:axId val="213006592"/>
      </c:barChart>
      <c:lineChart>
        <c:grouping val="standard"/>
        <c:varyColors val="0"/>
        <c:ser>
          <c:idx val="1"/>
          <c:order val="1"/>
          <c:tx>
            <c:strRef>
              <c:f>'For country strategy'!$C$5</c:f>
              <c:strCache>
                <c:ptCount val="1"/>
                <c:pt idx="0">
                  <c:v>Western Balkans regional</c:v>
                </c:pt>
              </c:strCache>
            </c:strRef>
          </c:tx>
          <c:spPr>
            <a:ln>
              <a:noFill/>
            </a:ln>
          </c:spPr>
          <c:marker>
            <c:symbol val="diamond"/>
            <c:size val="7"/>
          </c:marker>
          <c:cat>
            <c:strRef>
              <c:f>'For country strategy'!$A$6:$A$10</c:f>
              <c:strCache>
                <c:ptCount val="5"/>
                <c:pt idx="0">
                  <c:v>2013-2016 
av</c:v>
                </c:pt>
                <c:pt idx="1">
                  <c:v>2017</c:v>
                </c:pt>
                <c:pt idx="2">
                  <c:v>2018</c:v>
                </c:pt>
                <c:pt idx="3">
                  <c:v>2019</c:v>
                </c:pt>
                <c:pt idx="4">
                  <c:v>2020</c:v>
                </c:pt>
              </c:strCache>
            </c:strRef>
          </c:cat>
          <c:val>
            <c:numRef>
              <c:f>'For country strategy'!$C$6:$C$10</c:f>
              <c:numCache>
                <c:formatCode>0</c:formatCode>
                <c:ptCount val="5"/>
                <c:pt idx="0" formatCode="_(* #,##0_);_(* \(#,##0\);_(* &quot;-&quot;??_);_(@_)">
                  <c:v>6.8918038075000005</c:v>
                </c:pt>
                <c:pt idx="1">
                  <c:v>24.084163443164169</c:v>
                </c:pt>
                <c:pt idx="2">
                  <c:v>24.084163443164169</c:v>
                </c:pt>
                <c:pt idx="3">
                  <c:v>24.633283240066682</c:v>
                </c:pt>
                <c:pt idx="4">
                  <c:v>25.29575417414279</c:v>
                </c:pt>
              </c:numCache>
            </c:numRef>
          </c:val>
          <c:smooth val="0"/>
        </c:ser>
        <c:dLbls>
          <c:showLegendKey val="0"/>
          <c:showVal val="0"/>
          <c:showCatName val="0"/>
          <c:showSerName val="0"/>
          <c:showPercent val="0"/>
          <c:showBubbleSize val="0"/>
        </c:dLbls>
        <c:marker val="1"/>
        <c:smooth val="0"/>
        <c:axId val="213018112"/>
        <c:axId val="213016576"/>
      </c:lineChart>
      <c:catAx>
        <c:axId val="213005056"/>
        <c:scaling>
          <c:orientation val="minMax"/>
        </c:scaling>
        <c:delete val="0"/>
        <c:axPos val="b"/>
        <c:majorTickMark val="out"/>
        <c:minorTickMark val="none"/>
        <c:tickLblPos val="nextTo"/>
        <c:txPr>
          <a:bodyPr rot="0"/>
          <a:lstStyle/>
          <a:p>
            <a:pPr>
              <a:defRPr sz="800">
                <a:latin typeface="Franklin Gothic Book" panose="020B0503020102020204" pitchFamily="34" charset="0"/>
              </a:defRPr>
            </a:pPr>
            <a:endParaRPr lang="en-US"/>
          </a:p>
        </c:txPr>
        <c:crossAx val="213006592"/>
        <c:crosses val="autoZero"/>
        <c:auto val="1"/>
        <c:lblAlgn val="ctr"/>
        <c:lblOffset val="100"/>
        <c:tickLblSkip val="1"/>
        <c:noMultiLvlLbl val="0"/>
      </c:catAx>
      <c:valAx>
        <c:axId val="213006592"/>
        <c:scaling>
          <c:orientation val="minMax"/>
          <c:max val="15"/>
          <c:min val="0"/>
        </c:scaling>
        <c:delete val="0"/>
        <c:axPos val="l"/>
        <c:majorGridlines/>
        <c:numFmt formatCode="_(* #,##0_);_(* \(#,##0\);_(* &quot;-&quot;??_);_(@_)" sourceLinked="1"/>
        <c:majorTickMark val="out"/>
        <c:minorTickMark val="none"/>
        <c:tickLblPos val="nextTo"/>
        <c:txPr>
          <a:bodyPr/>
          <a:lstStyle/>
          <a:p>
            <a:pPr>
              <a:defRPr sz="900">
                <a:latin typeface="Franklin Gothic Book" panose="020B0503020102020204" pitchFamily="34" charset="0"/>
              </a:defRPr>
            </a:pPr>
            <a:endParaRPr lang="en-US"/>
          </a:p>
        </c:txPr>
        <c:crossAx val="213005056"/>
        <c:crosses val="autoZero"/>
        <c:crossBetween val="between"/>
        <c:majorUnit val="5"/>
        <c:minorUnit val="1"/>
      </c:valAx>
      <c:valAx>
        <c:axId val="213016576"/>
        <c:scaling>
          <c:orientation val="minMax"/>
        </c:scaling>
        <c:delete val="0"/>
        <c:axPos val="r"/>
        <c:numFmt formatCode="_(* #,##0_);_(* \(#,##0\);_(* &quot;-&quot;??_);_(@_)" sourceLinked="1"/>
        <c:majorTickMark val="out"/>
        <c:minorTickMark val="none"/>
        <c:tickLblPos val="nextTo"/>
        <c:txPr>
          <a:bodyPr/>
          <a:lstStyle/>
          <a:p>
            <a:pPr>
              <a:defRPr sz="900">
                <a:latin typeface="Franklin Gothic Book" panose="020B0503020102020204" pitchFamily="34" charset="0"/>
              </a:defRPr>
            </a:pPr>
            <a:endParaRPr lang="en-US"/>
          </a:p>
        </c:txPr>
        <c:crossAx val="213018112"/>
        <c:crosses val="max"/>
        <c:crossBetween val="between"/>
      </c:valAx>
      <c:catAx>
        <c:axId val="213018112"/>
        <c:scaling>
          <c:orientation val="minMax"/>
        </c:scaling>
        <c:delete val="1"/>
        <c:axPos val="b"/>
        <c:majorTickMark val="out"/>
        <c:minorTickMark val="none"/>
        <c:tickLblPos val="nextTo"/>
        <c:crossAx val="213016576"/>
        <c:crosses val="autoZero"/>
        <c:auto val="1"/>
        <c:lblAlgn val="ctr"/>
        <c:lblOffset val="100"/>
        <c:noMultiLvlLbl val="0"/>
      </c:catAx>
    </c:plotArea>
    <c:legend>
      <c:legendPos val="b"/>
      <c:layout>
        <c:manualLayout>
          <c:xMode val="edge"/>
          <c:yMode val="edge"/>
          <c:x val="0.16126497217163813"/>
          <c:y val="0.76880825380698381"/>
          <c:w val="0.66444073969581163"/>
          <c:h val="0.15745902729900699"/>
        </c:manualLayout>
      </c:layout>
      <c:overlay val="0"/>
      <c:txPr>
        <a:bodyPr/>
        <a:lstStyle/>
        <a:p>
          <a:pPr>
            <a:defRPr sz="800">
              <a:latin typeface="Franklin Gothic Book" panose="020B0503020102020204" pitchFamily="34" charset="0"/>
            </a:defRPr>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6859265159970611E-2"/>
          <c:y val="2.0050351215266986E-2"/>
          <c:w val="0.75830361364976551"/>
          <c:h val="0.55483814851358659"/>
        </c:manualLayout>
      </c:layout>
      <c:barChart>
        <c:barDir val="col"/>
        <c:grouping val="clustered"/>
        <c:varyColors val="0"/>
        <c:ser>
          <c:idx val="0"/>
          <c:order val="0"/>
          <c:tx>
            <c:strRef>
              <c:f>Sheet1!$A$2</c:f>
              <c:strCache>
                <c:ptCount val="1"/>
                <c:pt idx="0">
                  <c:v>ABI (€m)</c:v>
                </c:pt>
              </c:strCache>
            </c:strRef>
          </c:tx>
          <c:spPr>
            <a:solidFill>
              <a:srgbClr val="C00000"/>
            </a:solidFill>
            <a:ln>
              <a:noFill/>
            </a:ln>
          </c:spPr>
          <c:invertIfNegative val="0"/>
          <c:cat>
            <c:strRef>
              <c:f>Sheet1!$B$1:$H$1</c:f>
              <c:strCache>
                <c:ptCount val="7"/>
                <c:pt idx="0">
                  <c:v>2010</c:v>
                </c:pt>
                <c:pt idx="1">
                  <c:v>2011</c:v>
                </c:pt>
                <c:pt idx="2">
                  <c:v>2012</c:v>
                </c:pt>
                <c:pt idx="3">
                  <c:v>2013</c:v>
                </c:pt>
                <c:pt idx="4">
                  <c:v>2014</c:v>
                </c:pt>
                <c:pt idx="5">
                  <c:v>2015</c:v>
                </c:pt>
                <c:pt idx="6">
                  <c:v>2016</c:v>
                </c:pt>
              </c:strCache>
            </c:strRef>
          </c:cat>
          <c:val>
            <c:numRef>
              <c:f>Sheet1!$B$2:$H$2</c:f>
              <c:numCache>
                <c:formatCode>General</c:formatCode>
                <c:ptCount val="7"/>
                <c:pt idx="0">
                  <c:v>190</c:v>
                </c:pt>
                <c:pt idx="1">
                  <c:v>94</c:v>
                </c:pt>
                <c:pt idx="2">
                  <c:v>125</c:v>
                </c:pt>
                <c:pt idx="3">
                  <c:v>208</c:v>
                </c:pt>
                <c:pt idx="4">
                  <c:v>68</c:v>
                </c:pt>
                <c:pt idx="5">
                  <c:v>138</c:v>
                </c:pt>
                <c:pt idx="6">
                  <c:v>199</c:v>
                </c:pt>
              </c:numCache>
            </c:numRef>
          </c:val>
        </c:ser>
        <c:dLbls>
          <c:showLegendKey val="0"/>
          <c:showVal val="0"/>
          <c:showCatName val="0"/>
          <c:showSerName val="0"/>
          <c:showPercent val="0"/>
          <c:showBubbleSize val="0"/>
        </c:dLbls>
        <c:gapWidth val="115"/>
        <c:axId val="42042112"/>
        <c:axId val="42043648"/>
      </c:barChart>
      <c:barChart>
        <c:barDir val="col"/>
        <c:grouping val="clustered"/>
        <c:varyColors val="0"/>
        <c:ser>
          <c:idx val="1"/>
          <c:order val="1"/>
          <c:tx>
            <c:strRef>
              <c:f>Sheet1!$A$3</c:f>
              <c:strCache>
                <c:ptCount val="1"/>
              </c:strCache>
            </c:strRef>
          </c:tx>
          <c:spPr>
            <a:solidFill>
              <a:srgbClr val="0070C0"/>
            </a:solidFill>
          </c:spPr>
          <c:invertIfNegative val="0"/>
          <c:cat>
            <c:strRef>
              <c:f>Sheet1!$B$1:$H$1</c:f>
              <c:strCache>
                <c:ptCount val="7"/>
                <c:pt idx="0">
                  <c:v>2010</c:v>
                </c:pt>
                <c:pt idx="1">
                  <c:v>2011</c:v>
                </c:pt>
                <c:pt idx="2">
                  <c:v>2012</c:v>
                </c:pt>
                <c:pt idx="3">
                  <c:v>2013</c:v>
                </c:pt>
                <c:pt idx="4">
                  <c:v>2014</c:v>
                </c:pt>
                <c:pt idx="5">
                  <c:v>2015</c:v>
                </c:pt>
                <c:pt idx="6">
                  <c:v>2016</c:v>
                </c:pt>
              </c:strCache>
            </c:strRef>
          </c:cat>
          <c:val>
            <c:numRef>
              <c:f>Sheet1!$B$3:$H$3</c:f>
              <c:numCache>
                <c:formatCode>General</c:formatCode>
                <c:ptCount val="7"/>
              </c:numCache>
            </c:numRef>
          </c:val>
        </c:ser>
        <c:ser>
          <c:idx val="2"/>
          <c:order val="2"/>
          <c:tx>
            <c:strRef>
              <c:f>Sheet1!$A$4</c:f>
              <c:strCache>
                <c:ptCount val="1"/>
                <c:pt idx="0">
                  <c:v>Number of projects</c:v>
                </c:pt>
              </c:strCache>
            </c:strRef>
          </c:tx>
          <c:invertIfNegative val="0"/>
          <c:cat>
            <c:strRef>
              <c:f>Sheet1!$B$1:$H$1</c:f>
              <c:strCache>
                <c:ptCount val="7"/>
                <c:pt idx="0">
                  <c:v>2010</c:v>
                </c:pt>
                <c:pt idx="1">
                  <c:v>2011</c:v>
                </c:pt>
                <c:pt idx="2">
                  <c:v>2012</c:v>
                </c:pt>
                <c:pt idx="3">
                  <c:v>2013</c:v>
                </c:pt>
                <c:pt idx="4">
                  <c:v>2014</c:v>
                </c:pt>
                <c:pt idx="5">
                  <c:v>2015</c:v>
                </c:pt>
                <c:pt idx="6">
                  <c:v>2016</c:v>
                </c:pt>
              </c:strCache>
            </c:strRef>
          </c:cat>
          <c:val>
            <c:numRef>
              <c:f>Sheet1!$B$4:$H$4</c:f>
              <c:numCache>
                <c:formatCode>General</c:formatCode>
                <c:ptCount val="7"/>
                <c:pt idx="0">
                  <c:v>14</c:v>
                </c:pt>
                <c:pt idx="1">
                  <c:v>12</c:v>
                </c:pt>
                <c:pt idx="2">
                  <c:v>12</c:v>
                </c:pt>
                <c:pt idx="3">
                  <c:v>18</c:v>
                </c:pt>
                <c:pt idx="4">
                  <c:v>9</c:v>
                </c:pt>
                <c:pt idx="5">
                  <c:v>12</c:v>
                </c:pt>
                <c:pt idx="6">
                  <c:v>14</c:v>
                </c:pt>
              </c:numCache>
            </c:numRef>
          </c:val>
        </c:ser>
        <c:dLbls>
          <c:showLegendKey val="0"/>
          <c:showVal val="0"/>
          <c:showCatName val="0"/>
          <c:showSerName val="0"/>
          <c:showPercent val="0"/>
          <c:showBubbleSize val="0"/>
        </c:dLbls>
        <c:gapWidth val="52"/>
        <c:axId val="42059264"/>
        <c:axId val="42057728"/>
      </c:barChart>
      <c:catAx>
        <c:axId val="42042112"/>
        <c:scaling>
          <c:orientation val="minMax"/>
        </c:scaling>
        <c:delete val="0"/>
        <c:axPos val="b"/>
        <c:majorTickMark val="out"/>
        <c:minorTickMark val="none"/>
        <c:tickLblPos val="nextTo"/>
        <c:txPr>
          <a:bodyPr/>
          <a:lstStyle/>
          <a:p>
            <a:pPr>
              <a:defRPr b="0">
                <a:solidFill>
                  <a:schemeClr val="accent6"/>
                </a:solidFill>
                <a:latin typeface="Franklin Gothic Book" panose="020B0503020102020204" pitchFamily="34" charset="0"/>
              </a:defRPr>
            </a:pPr>
            <a:endParaRPr lang="en-US"/>
          </a:p>
        </c:txPr>
        <c:crossAx val="42043648"/>
        <c:crosses val="autoZero"/>
        <c:auto val="1"/>
        <c:lblAlgn val="ctr"/>
        <c:lblOffset val="100"/>
        <c:noMultiLvlLbl val="0"/>
      </c:catAx>
      <c:valAx>
        <c:axId val="42043648"/>
        <c:scaling>
          <c:orientation val="minMax"/>
        </c:scaling>
        <c:delete val="0"/>
        <c:axPos val="l"/>
        <c:majorGridlines>
          <c:spPr>
            <a:ln>
              <a:noFill/>
              <a:prstDash val="sysDash"/>
            </a:ln>
          </c:spPr>
        </c:majorGridlines>
        <c:numFmt formatCode="General" sourceLinked="1"/>
        <c:majorTickMark val="out"/>
        <c:minorTickMark val="none"/>
        <c:tickLblPos val="nextTo"/>
        <c:txPr>
          <a:bodyPr/>
          <a:lstStyle/>
          <a:p>
            <a:pPr>
              <a:defRPr>
                <a:latin typeface="Franklin Gothic Book" panose="020B0503020102020204" pitchFamily="34" charset="0"/>
              </a:defRPr>
            </a:pPr>
            <a:endParaRPr lang="en-US"/>
          </a:p>
        </c:txPr>
        <c:crossAx val="42042112"/>
        <c:crosses val="autoZero"/>
        <c:crossBetween val="between"/>
      </c:valAx>
      <c:valAx>
        <c:axId val="42057728"/>
        <c:scaling>
          <c:orientation val="minMax"/>
          <c:max val="25"/>
        </c:scaling>
        <c:delete val="0"/>
        <c:axPos val="r"/>
        <c:numFmt formatCode="General" sourceLinked="1"/>
        <c:majorTickMark val="out"/>
        <c:minorTickMark val="none"/>
        <c:tickLblPos val="nextTo"/>
        <c:txPr>
          <a:bodyPr/>
          <a:lstStyle/>
          <a:p>
            <a:pPr>
              <a:defRPr>
                <a:latin typeface="Franklin Gothic Book" panose="020B0503020102020204" pitchFamily="34" charset="0"/>
              </a:defRPr>
            </a:pPr>
            <a:endParaRPr lang="en-US"/>
          </a:p>
        </c:txPr>
        <c:crossAx val="42059264"/>
        <c:crosses val="max"/>
        <c:crossBetween val="between"/>
      </c:valAx>
      <c:catAx>
        <c:axId val="42059264"/>
        <c:scaling>
          <c:orientation val="minMax"/>
        </c:scaling>
        <c:delete val="1"/>
        <c:axPos val="b"/>
        <c:majorTickMark val="out"/>
        <c:minorTickMark val="none"/>
        <c:tickLblPos val="nextTo"/>
        <c:crossAx val="42057728"/>
        <c:crosses val="autoZero"/>
        <c:auto val="1"/>
        <c:lblAlgn val="ctr"/>
        <c:lblOffset val="100"/>
        <c:noMultiLvlLbl val="0"/>
      </c:catAx>
    </c:plotArea>
    <c:plotVisOnly val="1"/>
    <c:dispBlanksAs val="gap"/>
    <c:showDLblsOverMax val="0"/>
  </c:chart>
  <c:txPr>
    <a:bodyPr/>
    <a:lstStyle/>
    <a:p>
      <a:pPr>
        <a:defRPr sz="800">
          <a:solidFill>
            <a:schemeClr val="accent6"/>
          </a:solidFill>
          <a:latin typeface="Bodoni MT" panose="02070603080606020203" pitchFamily="18" charset="0"/>
        </a:defRPr>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698947416374283"/>
          <c:y val="6.5936404896135781E-2"/>
          <c:w val="0.84384641457647858"/>
          <c:h val="0.80734725136764329"/>
        </c:manualLayout>
      </c:layout>
      <c:lineChart>
        <c:grouping val="standard"/>
        <c:varyColors val="0"/>
        <c:ser>
          <c:idx val="0"/>
          <c:order val="0"/>
          <c:tx>
            <c:strRef>
              <c:f>Sheet1!$B$1</c:f>
              <c:strCache>
                <c:ptCount val="1"/>
                <c:pt idx="0">
                  <c:v>ETI
</c:v>
                </c:pt>
              </c:strCache>
            </c:strRef>
          </c:tx>
          <c:spPr>
            <a:ln w="38100">
              <a:solidFill>
                <a:schemeClr val="accent1"/>
              </a:solidFill>
            </a:ln>
          </c:spPr>
          <c:marker>
            <c:symbol val="none"/>
          </c:marker>
          <c:cat>
            <c:numRef>
              <c:f>Sheet1!$A$2:$A$5</c:f>
              <c:numCache>
                <c:formatCode>General</c:formatCode>
                <c:ptCount val="4"/>
                <c:pt idx="0">
                  <c:v>2013</c:v>
                </c:pt>
                <c:pt idx="1">
                  <c:v>2014</c:v>
                </c:pt>
                <c:pt idx="2">
                  <c:v>2015</c:v>
                </c:pt>
                <c:pt idx="3">
                  <c:v>2016</c:v>
                </c:pt>
              </c:numCache>
            </c:numRef>
          </c:cat>
          <c:val>
            <c:numRef>
              <c:f>Sheet1!$B$2:$B$5</c:f>
              <c:numCache>
                <c:formatCode>General</c:formatCode>
                <c:ptCount val="4"/>
                <c:pt idx="0">
                  <c:v>54.1</c:v>
                </c:pt>
                <c:pt idx="1">
                  <c:v>68</c:v>
                </c:pt>
                <c:pt idx="2">
                  <c:v>60</c:v>
                </c:pt>
                <c:pt idx="3">
                  <c:v>61.9</c:v>
                </c:pt>
              </c:numCache>
            </c:numRef>
          </c:val>
          <c:smooth val="0"/>
        </c:ser>
        <c:ser>
          <c:idx val="1"/>
          <c:order val="1"/>
          <c:tx>
            <c:strRef>
              <c:f>Sheet1!$C$1</c:f>
              <c:strCache>
                <c:ptCount val="1"/>
                <c:pt idx="0">
                  <c:v>PTI</c:v>
                </c:pt>
              </c:strCache>
            </c:strRef>
          </c:tx>
          <c:spPr>
            <a:ln w="38100">
              <a:solidFill>
                <a:srgbClr val="00B050"/>
              </a:solidFill>
            </a:ln>
          </c:spPr>
          <c:marker>
            <c:symbol val="none"/>
          </c:marker>
          <c:cat>
            <c:numRef>
              <c:f>Sheet1!$A$2:$A$5</c:f>
              <c:numCache>
                <c:formatCode>General</c:formatCode>
                <c:ptCount val="4"/>
                <c:pt idx="0">
                  <c:v>2013</c:v>
                </c:pt>
                <c:pt idx="1">
                  <c:v>2014</c:v>
                </c:pt>
                <c:pt idx="2">
                  <c:v>2015</c:v>
                </c:pt>
                <c:pt idx="3">
                  <c:v>2016</c:v>
                </c:pt>
              </c:numCache>
            </c:numRef>
          </c:cat>
          <c:val>
            <c:numRef>
              <c:f>Sheet1!$C$2:$C$5</c:f>
              <c:numCache>
                <c:formatCode>General</c:formatCode>
                <c:ptCount val="4"/>
                <c:pt idx="0">
                  <c:v>67.8</c:v>
                </c:pt>
                <c:pt idx="1">
                  <c:v>65.3</c:v>
                </c:pt>
                <c:pt idx="2">
                  <c:v>68.7</c:v>
                </c:pt>
                <c:pt idx="3">
                  <c:v>66.5</c:v>
                </c:pt>
              </c:numCache>
            </c:numRef>
          </c:val>
          <c:smooth val="0"/>
        </c:ser>
        <c:dLbls>
          <c:showLegendKey val="0"/>
          <c:showVal val="0"/>
          <c:showCatName val="0"/>
          <c:showSerName val="0"/>
          <c:showPercent val="0"/>
          <c:showBubbleSize val="0"/>
        </c:dLbls>
        <c:marker val="1"/>
        <c:smooth val="0"/>
        <c:axId val="41704832"/>
        <c:axId val="41718912"/>
      </c:lineChart>
      <c:catAx>
        <c:axId val="41704832"/>
        <c:scaling>
          <c:orientation val="minMax"/>
        </c:scaling>
        <c:delete val="0"/>
        <c:axPos val="b"/>
        <c:numFmt formatCode="General" sourceLinked="1"/>
        <c:majorTickMark val="out"/>
        <c:minorTickMark val="none"/>
        <c:tickLblPos val="nextTo"/>
        <c:txPr>
          <a:bodyPr/>
          <a:lstStyle/>
          <a:p>
            <a:pPr>
              <a:defRPr sz="900"/>
            </a:pPr>
            <a:endParaRPr lang="en-US"/>
          </a:p>
        </c:txPr>
        <c:crossAx val="41718912"/>
        <c:crosses val="autoZero"/>
        <c:auto val="1"/>
        <c:lblAlgn val="ctr"/>
        <c:lblOffset val="100"/>
        <c:noMultiLvlLbl val="0"/>
      </c:catAx>
      <c:valAx>
        <c:axId val="41718912"/>
        <c:scaling>
          <c:orientation val="minMax"/>
          <c:min val="50"/>
        </c:scaling>
        <c:delete val="0"/>
        <c:axPos val="l"/>
        <c:majorGridlines>
          <c:spPr>
            <a:ln>
              <a:solidFill>
                <a:schemeClr val="tx1"/>
              </a:solidFill>
              <a:prstDash val="dash"/>
            </a:ln>
          </c:spPr>
        </c:majorGridlines>
        <c:numFmt formatCode="#,##0" sourceLinked="0"/>
        <c:majorTickMark val="out"/>
        <c:minorTickMark val="none"/>
        <c:tickLblPos val="nextTo"/>
        <c:txPr>
          <a:bodyPr/>
          <a:lstStyle/>
          <a:p>
            <a:pPr>
              <a:defRPr sz="900"/>
            </a:pPr>
            <a:endParaRPr lang="en-US"/>
          </a:p>
        </c:txPr>
        <c:crossAx val="41704832"/>
        <c:crosses val="autoZero"/>
        <c:crossBetween val="between"/>
        <c:majorUnit val="5"/>
      </c:valAx>
      <c:spPr>
        <a:solidFill>
          <a:schemeClr val="bg1"/>
        </a:solidFill>
      </c:spPr>
    </c:plotArea>
    <c:legend>
      <c:legendPos val="t"/>
      <c:legendEntry>
        <c:idx val="0"/>
        <c:txPr>
          <a:bodyPr/>
          <a:lstStyle/>
          <a:p>
            <a:pPr>
              <a:defRPr sz="900" i="0">
                <a:solidFill>
                  <a:schemeClr val="tx1"/>
                </a:solidFill>
              </a:defRPr>
            </a:pPr>
            <a:endParaRPr lang="en-US"/>
          </a:p>
        </c:txPr>
      </c:legendEntry>
      <c:layout>
        <c:manualLayout>
          <c:xMode val="edge"/>
          <c:yMode val="edge"/>
          <c:x val="0.427117956207062"/>
          <c:y val="0.49829425786399462"/>
          <c:w val="0.57288204379293806"/>
          <c:h val="0.36141506627169806"/>
        </c:manualLayout>
      </c:layout>
      <c:overlay val="0"/>
      <c:spPr>
        <a:solidFill>
          <a:schemeClr val="bg1"/>
        </a:solidFill>
      </c:spPr>
      <c:txPr>
        <a:bodyPr/>
        <a:lstStyle/>
        <a:p>
          <a:pPr>
            <a:defRPr sz="900" i="0">
              <a:solidFill>
                <a:schemeClr val="tx1"/>
              </a:solidFill>
            </a:defRPr>
          </a:pPr>
          <a:endParaRPr lang="en-US"/>
        </a:p>
      </c:txPr>
    </c:legend>
    <c:plotVisOnly val="1"/>
    <c:dispBlanksAs val="gap"/>
    <c:showDLblsOverMax val="0"/>
  </c:chart>
  <c:spPr>
    <a:solidFill>
      <a:schemeClr val="bg1"/>
    </a:solidFill>
  </c:spPr>
  <c:txPr>
    <a:bodyPr/>
    <a:lstStyle/>
    <a:p>
      <a:pPr>
        <a:defRPr sz="800">
          <a:solidFill>
            <a:schemeClr val="accent6"/>
          </a:solidFill>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rgbClr val="C00000"/>
              </a:solidFill>
            </c:spPr>
          </c:dPt>
          <c:dPt>
            <c:idx val="1"/>
            <c:bubble3D val="0"/>
            <c:explosion val="8"/>
            <c:spPr>
              <a:solidFill>
                <a:srgbClr val="FFC000"/>
              </a:solidFill>
            </c:spPr>
          </c:dPt>
          <c:dPt>
            <c:idx val="2"/>
            <c:bubble3D val="0"/>
            <c:spPr>
              <a:solidFill>
                <a:schemeClr val="accent1"/>
              </a:solidFill>
            </c:spPr>
          </c:dPt>
          <c:dPt>
            <c:idx val="3"/>
            <c:bubble3D val="0"/>
            <c:spPr>
              <a:solidFill>
                <a:srgbClr val="00B050"/>
              </a:solidFill>
            </c:spPr>
          </c:dPt>
          <c:dLbls>
            <c:dLbl>
              <c:idx val="0"/>
              <c:layout>
                <c:manualLayout>
                  <c:x val="8.9128623832994015E-3"/>
                  <c:y val="-5.9591204338239672E-3"/>
                </c:manualLayout>
              </c:layout>
              <c:showLegendKey val="0"/>
              <c:showVal val="0"/>
              <c:showCatName val="1"/>
              <c:showSerName val="0"/>
              <c:showPercent val="1"/>
              <c:showBubbleSize val="0"/>
            </c:dLbl>
            <c:dLbl>
              <c:idx val="1"/>
              <c:layout>
                <c:manualLayout>
                  <c:x val="-4.9020743108146705E-2"/>
                  <c:y val="0"/>
                </c:manualLayout>
              </c:layout>
              <c:showLegendKey val="0"/>
              <c:showVal val="0"/>
              <c:showCatName val="1"/>
              <c:showSerName val="0"/>
              <c:showPercent val="1"/>
              <c:showBubbleSize val="0"/>
            </c:dLbl>
            <c:dLbl>
              <c:idx val="2"/>
              <c:layout>
                <c:manualLayout>
                  <c:x val="-1.7825724766598803E-2"/>
                  <c:y val="-1.1918240867647934E-2"/>
                </c:manualLayout>
              </c:layout>
              <c:showLegendKey val="0"/>
              <c:showVal val="0"/>
              <c:showCatName val="1"/>
              <c:showSerName val="0"/>
              <c:showPercent val="1"/>
              <c:showBubbleSize val="0"/>
            </c:dLbl>
            <c:dLbl>
              <c:idx val="3"/>
              <c:layout>
                <c:manualLayout>
                  <c:x val="-8.9128623832994015E-3"/>
                  <c:y val="-5.9595896559053712E-3"/>
                </c:manualLayout>
              </c:layout>
              <c:showLegendKey val="0"/>
              <c:showVal val="0"/>
              <c:showCatName val="1"/>
              <c:showSerName val="0"/>
              <c:showPercent val="1"/>
              <c:showBubbleSize val="0"/>
            </c:dLbl>
            <c:txPr>
              <a:bodyPr/>
              <a:lstStyle/>
              <a:p>
                <a:pPr>
                  <a:defRPr sz="800" b="1">
                    <a:solidFill>
                      <a:schemeClr val="bg1"/>
                    </a:solidFill>
                    <a:latin typeface="Bodoni MT" panose="02070603080606020203" pitchFamily="18" charset="0"/>
                  </a:defRPr>
                </a:pPr>
                <a:endParaRPr lang="en-US"/>
              </a:p>
            </c:txPr>
            <c:showLegendKey val="0"/>
            <c:showVal val="0"/>
            <c:showCatName val="1"/>
            <c:showSerName val="0"/>
            <c:showPercent val="1"/>
            <c:showBubbleSize val="0"/>
            <c:showLeaderLines val="1"/>
          </c:dLbls>
          <c:cat>
            <c:strRef>
              <c:f>Sheet1!$A$2:$A$5</c:f>
              <c:strCache>
                <c:ptCount val="4"/>
                <c:pt idx="0">
                  <c:v>Energy</c:v>
                </c:pt>
                <c:pt idx="1">
                  <c:v>Infra</c:v>
                </c:pt>
                <c:pt idx="2">
                  <c:v>FI</c:v>
                </c:pt>
                <c:pt idx="3">
                  <c:v>ICA</c:v>
                </c:pt>
              </c:strCache>
            </c:strRef>
          </c:cat>
          <c:val>
            <c:numRef>
              <c:f>Sheet1!$B$2:$B$5</c:f>
              <c:numCache>
                <c:formatCode>General</c:formatCode>
                <c:ptCount val="4"/>
                <c:pt idx="0">
                  <c:v>79</c:v>
                </c:pt>
                <c:pt idx="1">
                  <c:v>766</c:v>
                </c:pt>
                <c:pt idx="2">
                  <c:v>120</c:v>
                </c:pt>
                <c:pt idx="3">
                  <c:v>42</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4612934974127114E-2"/>
          <c:y val="6.7603436543983014E-2"/>
          <c:w val="0.68463104947353515"/>
          <c:h val="0.92688761574601053"/>
        </c:manualLayout>
      </c:layout>
      <c:doughnutChart>
        <c:varyColors val="1"/>
        <c:ser>
          <c:idx val="0"/>
          <c:order val="0"/>
          <c:tx>
            <c:strRef>
              <c:f>Sheet1!$B$1</c:f>
              <c:strCache>
                <c:ptCount val="1"/>
                <c:pt idx="0">
                  <c:v>TA and Grants 2013-2015</c:v>
                </c:pt>
              </c:strCache>
            </c:strRef>
          </c:tx>
          <c:spPr>
            <a:solidFill>
              <a:schemeClr val="accent1"/>
            </a:solidFill>
          </c:spPr>
          <c:explosion val="3"/>
          <c:dPt>
            <c:idx val="0"/>
            <c:bubble3D val="0"/>
          </c:dPt>
          <c:dPt>
            <c:idx val="1"/>
            <c:bubble3D val="0"/>
            <c:spPr>
              <a:solidFill>
                <a:schemeClr val="tx2">
                  <a:lumMod val="60000"/>
                  <a:lumOff val="40000"/>
                </a:schemeClr>
              </a:solidFill>
            </c:spPr>
          </c:dPt>
          <c:dPt>
            <c:idx val="2"/>
            <c:bubble3D val="0"/>
            <c:spPr>
              <a:solidFill>
                <a:schemeClr val="tx2">
                  <a:lumMod val="20000"/>
                  <a:lumOff val="80000"/>
                </a:schemeClr>
              </a:solidFill>
            </c:spPr>
          </c:dPt>
          <c:dPt>
            <c:idx val="3"/>
            <c:bubble3D val="0"/>
            <c:spPr>
              <a:solidFill>
                <a:srgbClr val="C00000"/>
              </a:solidFill>
            </c:spPr>
          </c:dPt>
          <c:dPt>
            <c:idx val="4"/>
            <c:bubble3D val="0"/>
          </c:dPt>
          <c:dPt>
            <c:idx val="5"/>
            <c:bubble3D val="0"/>
          </c:dPt>
          <c:dPt>
            <c:idx val="6"/>
            <c:bubble3D val="0"/>
          </c:dPt>
          <c:dPt>
            <c:idx val="7"/>
            <c:bubble3D val="0"/>
          </c:dPt>
          <c:dPt>
            <c:idx val="8"/>
            <c:bubble3D val="0"/>
          </c:dPt>
          <c:cat>
            <c:strRef>
              <c:f>Sheet1!$A$2:$A$4</c:f>
              <c:strCache>
                <c:ptCount val="3"/>
                <c:pt idx="0">
                  <c:v>Priority 1</c:v>
                </c:pt>
                <c:pt idx="1">
                  <c:v>Priority 2</c:v>
                </c:pt>
                <c:pt idx="2">
                  <c:v>Priority 3</c:v>
                </c:pt>
              </c:strCache>
            </c:strRef>
          </c:cat>
          <c:val>
            <c:numRef>
              <c:f>Sheet1!$B$2:$B$4</c:f>
              <c:numCache>
                <c:formatCode>_(* #,##0.00_);_(* \(#,##0.00\);_(* "-"??_);_(@_)</c:formatCode>
                <c:ptCount val="3"/>
                <c:pt idx="0">
                  <c:v>5472528.25</c:v>
                </c:pt>
                <c:pt idx="1">
                  <c:v>9310602.9299999997</c:v>
                </c:pt>
                <c:pt idx="2">
                  <c:v>10401679.92</c:v>
                </c:pt>
              </c:numCache>
            </c:numRef>
          </c:val>
        </c:ser>
        <c:dLbls>
          <c:showLegendKey val="0"/>
          <c:showVal val="0"/>
          <c:showCatName val="0"/>
          <c:showSerName val="0"/>
          <c:showPercent val="0"/>
          <c:showBubbleSize val="0"/>
          <c:showLeaderLines val="1"/>
        </c:dLbls>
        <c:firstSliceAng val="78"/>
        <c:holeSize val="33"/>
      </c:doughnutChart>
    </c:plotArea>
    <c:plotVisOnly val="1"/>
    <c:dispBlanksAs val="zero"/>
    <c:showDLblsOverMax val="0"/>
  </c:chart>
  <c:spPr>
    <a:solidFill>
      <a:schemeClr val="bg1"/>
    </a:solidFill>
  </c:spPr>
  <c:txPr>
    <a:bodyPr/>
    <a:lstStyle/>
    <a:p>
      <a:pPr>
        <a:defRPr sz="1200">
          <a:latin typeface="Bodoni MT" panose="02070603080606020203" pitchFamily="18" charset="0"/>
        </a:defRPr>
      </a:pPr>
      <a:endParaRPr lang="en-U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887258695616879"/>
          <c:y val="3.3232901933631542E-2"/>
          <c:w val="0.67972165676154805"/>
          <c:h val="0.92024103535928414"/>
        </c:manualLayout>
      </c:layout>
      <c:doughnutChart>
        <c:varyColors val="1"/>
        <c:ser>
          <c:idx val="0"/>
          <c:order val="0"/>
          <c:tx>
            <c:strRef>
              <c:f>Sheet1!$B$1</c:f>
              <c:strCache>
                <c:ptCount val="1"/>
                <c:pt idx="0">
                  <c:v> Investments</c:v>
                </c:pt>
              </c:strCache>
            </c:strRef>
          </c:tx>
          <c:spPr>
            <a:solidFill>
              <a:schemeClr val="accent1"/>
            </a:solidFill>
          </c:spPr>
          <c:explosion val="2"/>
          <c:dPt>
            <c:idx val="0"/>
            <c:bubble3D val="0"/>
            <c:explosion val="4"/>
            <c:spPr>
              <a:solidFill>
                <a:schemeClr val="accent1">
                  <a:lumMod val="20000"/>
                  <a:lumOff val="80000"/>
                </a:schemeClr>
              </a:solidFill>
            </c:spPr>
          </c:dPt>
          <c:dPt>
            <c:idx val="1"/>
            <c:bubble3D val="0"/>
          </c:dPt>
          <c:dPt>
            <c:idx val="2"/>
            <c:bubble3D val="0"/>
            <c:spPr>
              <a:solidFill>
                <a:schemeClr val="tx2">
                  <a:lumMod val="60000"/>
                  <a:lumOff val="40000"/>
                </a:schemeClr>
              </a:solidFill>
            </c:spPr>
          </c:dPt>
          <c:dPt>
            <c:idx val="3"/>
            <c:bubble3D val="0"/>
            <c:spPr>
              <a:solidFill>
                <a:srgbClr val="C00000"/>
              </a:solidFill>
            </c:spPr>
          </c:dPt>
          <c:dPt>
            <c:idx val="4"/>
            <c:bubble3D val="0"/>
          </c:dPt>
          <c:dPt>
            <c:idx val="5"/>
            <c:bubble3D val="0"/>
          </c:dPt>
          <c:dPt>
            <c:idx val="6"/>
            <c:bubble3D val="0"/>
          </c:dPt>
          <c:dPt>
            <c:idx val="7"/>
            <c:bubble3D val="0"/>
          </c:dPt>
          <c:dPt>
            <c:idx val="8"/>
            <c:bubble3D val="0"/>
          </c:dPt>
          <c:cat>
            <c:strRef>
              <c:f>Sheet1!$A$2:$A$4</c:f>
              <c:strCache>
                <c:ptCount val="3"/>
                <c:pt idx="0">
                  <c:v>On-track</c:v>
                </c:pt>
                <c:pt idx="1">
                  <c:v>Partially on track</c:v>
                </c:pt>
                <c:pt idx="2">
                  <c:v>Failed</c:v>
                </c:pt>
              </c:strCache>
            </c:strRef>
          </c:cat>
          <c:val>
            <c:numRef>
              <c:f>Sheet1!$B$2:$B$4</c:f>
              <c:numCache>
                <c:formatCode>0%</c:formatCode>
                <c:ptCount val="3"/>
                <c:pt idx="0">
                  <c:v>0.79</c:v>
                </c:pt>
                <c:pt idx="1">
                  <c:v>0.16</c:v>
                </c:pt>
                <c:pt idx="2">
                  <c:v>0.05</c:v>
                </c:pt>
              </c:numCache>
            </c:numRef>
          </c:val>
        </c:ser>
        <c:dLbls>
          <c:showLegendKey val="0"/>
          <c:showVal val="0"/>
          <c:showCatName val="0"/>
          <c:showSerName val="0"/>
          <c:showPercent val="0"/>
          <c:showBubbleSize val="0"/>
          <c:showLeaderLines val="1"/>
        </c:dLbls>
        <c:firstSliceAng val="78"/>
        <c:holeSize val="33"/>
      </c:doughnutChart>
    </c:plotArea>
    <c:plotVisOnly val="1"/>
    <c:dispBlanksAs val="zero"/>
    <c:showDLblsOverMax val="0"/>
  </c:chart>
  <c:spPr>
    <a:solidFill>
      <a:schemeClr val="bg1"/>
    </a:solidFill>
  </c:spPr>
  <c:txPr>
    <a:bodyPr/>
    <a:lstStyle/>
    <a:p>
      <a:pPr>
        <a:defRPr sz="1200">
          <a:latin typeface="Bodoni MT" panose="02070603080606020203" pitchFamily="18" charset="0"/>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281439925198691"/>
          <c:y val="0.12252038404095718"/>
          <c:w val="0.76750564058784077"/>
          <c:h val="0.74942634527056839"/>
        </c:manualLayout>
      </c:layout>
      <c:barChart>
        <c:barDir val="col"/>
        <c:grouping val="stacked"/>
        <c:varyColors val="0"/>
        <c:ser>
          <c:idx val="0"/>
          <c:order val="0"/>
          <c:tx>
            <c:strRef>
              <c:f>'Evaluated projects 2014-2016'!$B$1</c:f>
              <c:strCache>
                <c:ptCount val="1"/>
                <c:pt idx="0">
                  <c:v>Priority 1</c:v>
                </c:pt>
              </c:strCache>
            </c:strRef>
          </c:tx>
          <c:spPr>
            <a:solidFill>
              <a:srgbClr val="C00000"/>
            </a:solidFill>
          </c:spPr>
          <c:invertIfNegative val="0"/>
          <c:cat>
            <c:strRef>
              <c:f>'Evaluated projects 2014-2016'!$A$2:$A$5</c:f>
              <c:strCache>
                <c:ptCount val="4"/>
                <c:pt idx="0">
                  <c:v>Turnover</c:v>
                </c:pt>
                <c:pt idx="1">
                  <c:v>Productivity</c:v>
                </c:pt>
                <c:pt idx="2">
                  <c:v>Employment</c:v>
                </c:pt>
                <c:pt idx="3">
                  <c:v>Export</c:v>
                </c:pt>
              </c:strCache>
            </c:strRef>
          </c:cat>
          <c:val>
            <c:numRef>
              <c:f>'Evaluated projects 2014-2016'!$B$2:$B$5</c:f>
              <c:numCache>
                <c:formatCode>0%</c:formatCode>
                <c:ptCount val="4"/>
                <c:pt idx="0">
                  <c:v>0.66</c:v>
                </c:pt>
                <c:pt idx="1">
                  <c:v>0.56000000000000005</c:v>
                </c:pt>
                <c:pt idx="2">
                  <c:v>0.56999999999999995</c:v>
                </c:pt>
                <c:pt idx="3">
                  <c:v>0.44</c:v>
                </c:pt>
              </c:numCache>
            </c:numRef>
          </c:val>
        </c:ser>
        <c:dLbls>
          <c:showLegendKey val="0"/>
          <c:showVal val="0"/>
          <c:showCatName val="0"/>
          <c:showSerName val="0"/>
          <c:showPercent val="0"/>
          <c:showBubbleSize val="0"/>
        </c:dLbls>
        <c:gapWidth val="85"/>
        <c:overlap val="100"/>
        <c:axId val="42171392"/>
        <c:axId val="42177280"/>
      </c:barChart>
      <c:catAx>
        <c:axId val="42171392"/>
        <c:scaling>
          <c:orientation val="minMax"/>
        </c:scaling>
        <c:delete val="0"/>
        <c:axPos val="b"/>
        <c:numFmt formatCode="General" sourceLinked="1"/>
        <c:majorTickMark val="out"/>
        <c:minorTickMark val="none"/>
        <c:tickLblPos val="nextTo"/>
        <c:crossAx val="42177280"/>
        <c:crosses val="autoZero"/>
        <c:auto val="1"/>
        <c:lblAlgn val="ctr"/>
        <c:lblOffset val="100"/>
        <c:noMultiLvlLbl val="0"/>
      </c:catAx>
      <c:valAx>
        <c:axId val="42177280"/>
        <c:scaling>
          <c:orientation val="minMax"/>
        </c:scaling>
        <c:delete val="0"/>
        <c:axPos val="l"/>
        <c:majorGridlines>
          <c:spPr>
            <a:ln>
              <a:solidFill>
                <a:schemeClr val="bg2">
                  <a:lumMod val="60000"/>
                  <a:lumOff val="40000"/>
                </a:schemeClr>
              </a:solidFill>
            </a:ln>
          </c:spPr>
        </c:majorGridlines>
        <c:numFmt formatCode="0%" sourceLinked="0"/>
        <c:majorTickMark val="out"/>
        <c:minorTickMark val="none"/>
        <c:tickLblPos val="nextTo"/>
        <c:crossAx val="42171392"/>
        <c:crosses val="autoZero"/>
        <c:crossBetween val="between"/>
        <c:majorUnit val="0.2"/>
      </c:valAx>
      <c:spPr>
        <a:solidFill>
          <a:schemeClr val="bg1"/>
        </a:solidFill>
      </c:spPr>
    </c:plotArea>
    <c:plotVisOnly val="1"/>
    <c:dispBlanksAs val="gap"/>
    <c:showDLblsOverMax val="0"/>
  </c:chart>
  <c:spPr>
    <a:solidFill>
      <a:schemeClr val="bg1"/>
    </a:solidFill>
  </c:spPr>
  <c:txPr>
    <a:bodyPr/>
    <a:lstStyle/>
    <a:p>
      <a:pPr>
        <a:defRPr sz="800">
          <a:solidFill>
            <a:schemeClr val="accent6"/>
          </a:solidFill>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887258695616879"/>
          <c:y val="4.6526062707084155E-2"/>
          <c:w val="0.68463104947353515"/>
          <c:h val="0.92688761574601053"/>
        </c:manualLayout>
      </c:layout>
      <c:doughnutChart>
        <c:varyColors val="1"/>
        <c:ser>
          <c:idx val="0"/>
          <c:order val="0"/>
          <c:tx>
            <c:strRef>
              <c:f>Sheet1!$B$1</c:f>
              <c:strCache>
                <c:ptCount val="1"/>
                <c:pt idx="0">
                  <c:v> Investments</c:v>
                </c:pt>
              </c:strCache>
            </c:strRef>
          </c:tx>
          <c:spPr>
            <a:solidFill>
              <a:schemeClr val="accent1"/>
            </a:solidFill>
          </c:spPr>
          <c:dPt>
            <c:idx val="0"/>
            <c:bubble3D val="0"/>
          </c:dPt>
          <c:dPt>
            <c:idx val="1"/>
            <c:bubble3D val="0"/>
            <c:spPr>
              <a:solidFill>
                <a:schemeClr val="tx2">
                  <a:lumMod val="60000"/>
                  <a:lumOff val="40000"/>
                </a:schemeClr>
              </a:solidFill>
            </c:spPr>
          </c:dPt>
          <c:dPt>
            <c:idx val="2"/>
            <c:bubble3D val="0"/>
            <c:spPr>
              <a:solidFill>
                <a:schemeClr val="tx2">
                  <a:lumMod val="20000"/>
                  <a:lumOff val="80000"/>
                </a:schemeClr>
              </a:solidFill>
            </c:spPr>
          </c:dPt>
          <c:dPt>
            <c:idx val="3"/>
            <c:bubble3D val="0"/>
            <c:spPr>
              <a:solidFill>
                <a:srgbClr val="C00000"/>
              </a:solidFill>
            </c:spPr>
          </c:dPt>
          <c:dPt>
            <c:idx val="4"/>
            <c:bubble3D val="0"/>
          </c:dPt>
          <c:dPt>
            <c:idx val="5"/>
            <c:bubble3D val="0"/>
          </c:dPt>
          <c:dPt>
            <c:idx val="6"/>
            <c:bubble3D val="0"/>
          </c:dPt>
          <c:dPt>
            <c:idx val="7"/>
            <c:bubble3D val="0"/>
          </c:dPt>
          <c:dPt>
            <c:idx val="8"/>
            <c:bubble3D val="0"/>
          </c:dPt>
          <c:cat>
            <c:strRef>
              <c:f>Sheet1!$A$2:$A$4</c:f>
              <c:strCache>
                <c:ptCount val="3"/>
                <c:pt idx="0">
                  <c:v>Private Sector Development</c:v>
                </c:pt>
                <c:pt idx="1">
                  <c:v>Regional Integration</c:v>
                </c:pt>
                <c:pt idx="2">
                  <c:v>Resource Efficiency</c:v>
                </c:pt>
              </c:strCache>
            </c:strRef>
          </c:cat>
          <c:val>
            <c:numRef>
              <c:f>Sheet1!$B$2:$B$4</c:f>
              <c:numCache>
                <c:formatCode>#,##0</c:formatCode>
                <c:ptCount val="3"/>
                <c:pt idx="0">
                  <c:v>92</c:v>
                </c:pt>
                <c:pt idx="1">
                  <c:v>201</c:v>
                </c:pt>
                <c:pt idx="2">
                  <c:v>110</c:v>
                </c:pt>
              </c:numCache>
            </c:numRef>
          </c:val>
        </c:ser>
        <c:dLbls>
          <c:showLegendKey val="0"/>
          <c:showVal val="0"/>
          <c:showCatName val="0"/>
          <c:showSerName val="0"/>
          <c:showPercent val="0"/>
          <c:showBubbleSize val="0"/>
          <c:showLeaderLines val="1"/>
        </c:dLbls>
        <c:firstSliceAng val="78"/>
        <c:holeSize val="33"/>
      </c:doughnutChart>
    </c:plotArea>
    <c:legend>
      <c:legendPos val="b"/>
      <c:legendEntry>
        <c:idx val="1"/>
        <c:txPr>
          <a:bodyPr anchor="t"/>
          <a:lstStyle/>
          <a:p>
            <a:pPr>
              <a:defRPr sz="800" kern="1000" spc="0" baseline="0"/>
            </a:pPr>
            <a:endParaRPr lang="en-US"/>
          </a:p>
        </c:txPr>
      </c:legendEntry>
      <c:layout>
        <c:manualLayout>
          <c:xMode val="edge"/>
          <c:yMode val="edge"/>
          <c:x val="9.8574420595018403E-5"/>
          <c:y val="0.55739614854809894"/>
          <c:w val="0.42049451114432146"/>
          <c:h val="0.44260385145190112"/>
        </c:manualLayout>
      </c:layout>
      <c:overlay val="1"/>
      <c:txPr>
        <a:bodyPr anchor="t"/>
        <a:lstStyle/>
        <a:p>
          <a:pPr>
            <a:defRPr sz="800" kern="1000" baseline="0"/>
          </a:pPr>
          <a:endParaRPr lang="en-US"/>
        </a:p>
      </c:txPr>
    </c:legend>
    <c:plotVisOnly val="1"/>
    <c:dispBlanksAs val="zero"/>
    <c:showDLblsOverMax val="0"/>
  </c:chart>
  <c:spPr>
    <a:solidFill>
      <a:schemeClr val="bg1"/>
    </a:solidFill>
  </c:spPr>
  <c:txPr>
    <a:bodyPr/>
    <a:lstStyle/>
    <a:p>
      <a:pPr>
        <a:defRPr sz="1200">
          <a:latin typeface="Bodoni MT" panose="02070603080606020203" pitchFamily="18" charset="0"/>
        </a:defRPr>
      </a:pPr>
      <a:endParaRPr lang="en-US"/>
    </a:p>
  </c:txPr>
  <c:externalData r:id="rId1">
    <c:autoUpdate val="0"/>
  </c:externalData>
  <c:userShapes r:id="rId2"/>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281439925198691"/>
          <c:y val="6.9644690741992948E-2"/>
          <c:w val="0.76750564058784077"/>
          <c:h val="0.63167284386272882"/>
        </c:manualLayout>
      </c:layout>
      <c:barChart>
        <c:barDir val="col"/>
        <c:grouping val="clustered"/>
        <c:varyColors val="0"/>
        <c:ser>
          <c:idx val="1"/>
          <c:order val="1"/>
          <c:tx>
            <c:strRef>
              <c:f>Sheet1!$C$1</c:f>
              <c:strCache>
                <c:ptCount val="1"/>
                <c:pt idx="0">
                  <c:v>CO2 emission reductions (LHS, ktCO2/y)</c:v>
                </c:pt>
              </c:strCache>
            </c:strRef>
          </c:tx>
          <c:spPr>
            <a:solidFill>
              <a:schemeClr val="tx2">
                <a:lumMod val="60000"/>
                <a:lumOff val="40000"/>
              </a:schemeClr>
            </a:solidFill>
            <a:ln>
              <a:noFill/>
            </a:ln>
          </c:spPr>
          <c:invertIfNegative val="0"/>
          <c:cat>
            <c:numRef>
              <c:f>Sheet1!$A$2:$A$4</c:f>
              <c:numCache>
                <c:formatCode>0</c:formatCode>
                <c:ptCount val="3"/>
                <c:pt idx="0">
                  <c:v>2014</c:v>
                </c:pt>
                <c:pt idx="1">
                  <c:v>2015</c:v>
                </c:pt>
                <c:pt idx="2">
                  <c:v>2016</c:v>
                </c:pt>
              </c:numCache>
            </c:numRef>
          </c:cat>
          <c:val>
            <c:numRef>
              <c:f>Sheet1!$C$2:$C$4</c:f>
              <c:numCache>
                <c:formatCode>#,##0_);\(#,##0\);"-  ";" "@" "</c:formatCode>
                <c:ptCount val="3"/>
                <c:pt idx="0">
                  <c:v>15</c:v>
                </c:pt>
                <c:pt idx="1">
                  <c:v>8</c:v>
                </c:pt>
                <c:pt idx="2">
                  <c:v>24</c:v>
                </c:pt>
              </c:numCache>
            </c:numRef>
          </c:val>
        </c:ser>
        <c:dLbls>
          <c:showLegendKey val="0"/>
          <c:showVal val="0"/>
          <c:showCatName val="0"/>
          <c:showSerName val="0"/>
          <c:showPercent val="0"/>
          <c:showBubbleSize val="0"/>
        </c:dLbls>
        <c:gapWidth val="150"/>
        <c:axId val="43198720"/>
        <c:axId val="43200896"/>
      </c:barChart>
      <c:lineChart>
        <c:grouping val="standard"/>
        <c:varyColors val="0"/>
        <c:ser>
          <c:idx val="0"/>
          <c:order val="0"/>
          <c:tx>
            <c:strRef>
              <c:f>Sheet1!$B$1</c:f>
              <c:strCache>
                <c:ptCount val="1"/>
                <c:pt idx="0">
                  <c:v>GET share of ABI (RHS, %)</c:v>
                </c:pt>
              </c:strCache>
            </c:strRef>
          </c:tx>
          <c:spPr>
            <a:ln>
              <a:solidFill>
                <a:srgbClr val="00B050"/>
              </a:solidFill>
            </a:ln>
          </c:spPr>
          <c:marker>
            <c:spPr>
              <a:solidFill>
                <a:srgbClr val="00B050"/>
              </a:solidFill>
              <a:ln>
                <a:solidFill>
                  <a:srgbClr val="00B050"/>
                </a:solidFill>
              </a:ln>
            </c:spPr>
          </c:marker>
          <c:cat>
            <c:numRef>
              <c:f>Sheet1!$A$2:$A$4</c:f>
              <c:numCache>
                <c:formatCode>0</c:formatCode>
                <c:ptCount val="3"/>
                <c:pt idx="0">
                  <c:v>2014</c:v>
                </c:pt>
                <c:pt idx="1">
                  <c:v>2015</c:v>
                </c:pt>
                <c:pt idx="2">
                  <c:v>2016</c:v>
                </c:pt>
              </c:numCache>
            </c:numRef>
          </c:cat>
          <c:val>
            <c:numRef>
              <c:f>Sheet1!$B$2:$B$4</c:f>
              <c:numCache>
                <c:formatCode>0.00%</c:formatCode>
                <c:ptCount val="3"/>
                <c:pt idx="0">
                  <c:v>0.15</c:v>
                </c:pt>
                <c:pt idx="1">
                  <c:v>0.11600000000000001</c:v>
                </c:pt>
                <c:pt idx="2">
                  <c:v>0.38600000000000001</c:v>
                </c:pt>
              </c:numCache>
            </c:numRef>
          </c:val>
          <c:smooth val="0"/>
        </c:ser>
        <c:dLbls>
          <c:showLegendKey val="0"/>
          <c:showVal val="0"/>
          <c:showCatName val="0"/>
          <c:showSerName val="0"/>
          <c:showPercent val="0"/>
          <c:showBubbleSize val="0"/>
        </c:dLbls>
        <c:marker val="1"/>
        <c:smooth val="0"/>
        <c:axId val="43203968"/>
        <c:axId val="43202432"/>
      </c:lineChart>
      <c:catAx>
        <c:axId val="43198720"/>
        <c:scaling>
          <c:orientation val="minMax"/>
        </c:scaling>
        <c:delete val="0"/>
        <c:axPos val="b"/>
        <c:numFmt formatCode="0" sourceLinked="1"/>
        <c:majorTickMark val="out"/>
        <c:minorTickMark val="none"/>
        <c:tickLblPos val="nextTo"/>
        <c:crossAx val="43200896"/>
        <c:crosses val="autoZero"/>
        <c:auto val="1"/>
        <c:lblAlgn val="ctr"/>
        <c:lblOffset val="100"/>
        <c:noMultiLvlLbl val="0"/>
      </c:catAx>
      <c:valAx>
        <c:axId val="43200896"/>
        <c:scaling>
          <c:orientation val="minMax"/>
        </c:scaling>
        <c:delete val="0"/>
        <c:axPos val="l"/>
        <c:majorGridlines>
          <c:spPr>
            <a:ln>
              <a:noFill/>
            </a:ln>
          </c:spPr>
        </c:majorGridlines>
        <c:numFmt formatCode="#,##0" sourceLinked="0"/>
        <c:majorTickMark val="out"/>
        <c:minorTickMark val="none"/>
        <c:tickLblPos val="nextTo"/>
        <c:crossAx val="43198720"/>
        <c:crosses val="autoZero"/>
        <c:crossBetween val="between"/>
      </c:valAx>
      <c:valAx>
        <c:axId val="43202432"/>
        <c:scaling>
          <c:orientation val="minMax"/>
        </c:scaling>
        <c:delete val="0"/>
        <c:axPos val="r"/>
        <c:numFmt formatCode="0%" sourceLinked="0"/>
        <c:majorTickMark val="out"/>
        <c:minorTickMark val="none"/>
        <c:tickLblPos val="nextTo"/>
        <c:crossAx val="43203968"/>
        <c:crosses val="max"/>
        <c:crossBetween val="between"/>
        <c:majorUnit val="0.1"/>
      </c:valAx>
      <c:catAx>
        <c:axId val="43203968"/>
        <c:scaling>
          <c:orientation val="minMax"/>
        </c:scaling>
        <c:delete val="1"/>
        <c:axPos val="b"/>
        <c:numFmt formatCode="0" sourceLinked="1"/>
        <c:majorTickMark val="out"/>
        <c:minorTickMark val="none"/>
        <c:tickLblPos val="nextTo"/>
        <c:crossAx val="43202432"/>
        <c:crosses val="autoZero"/>
        <c:auto val="1"/>
        <c:lblAlgn val="ctr"/>
        <c:lblOffset val="100"/>
        <c:noMultiLvlLbl val="0"/>
      </c:catAx>
      <c:spPr>
        <a:noFill/>
      </c:spPr>
    </c:plotArea>
    <c:legend>
      <c:legendPos val="r"/>
      <c:layout>
        <c:manualLayout>
          <c:xMode val="edge"/>
          <c:yMode val="edge"/>
          <c:x val="5.1809056956115783E-3"/>
          <c:y val="0.80636943871006839"/>
          <c:w val="0.99163784040247382"/>
          <c:h val="0.19363033227975793"/>
        </c:manualLayout>
      </c:layout>
      <c:overlay val="0"/>
      <c:spPr>
        <a:solidFill>
          <a:schemeClr val="bg1"/>
        </a:solidFill>
      </c:spPr>
    </c:legend>
    <c:plotVisOnly val="1"/>
    <c:dispBlanksAs val="gap"/>
    <c:showDLblsOverMax val="0"/>
  </c:chart>
  <c:spPr>
    <a:solidFill>
      <a:schemeClr val="bg1"/>
    </a:solidFill>
  </c:spPr>
  <c:txPr>
    <a:bodyPr/>
    <a:lstStyle/>
    <a:p>
      <a:pPr>
        <a:defRPr sz="800">
          <a:solidFill>
            <a:schemeClr val="accent6"/>
          </a:solidFill>
        </a:defRPr>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0.0523</cdr:x>
      <cdr:y>0.81162</cdr:y>
    </cdr:from>
    <cdr:to>
      <cdr:x>0.48438</cdr:x>
      <cdr:y>1</cdr:y>
    </cdr:to>
    <cdr:grpSp>
      <cdr:nvGrpSpPr>
        <cdr:cNvPr id="2" name="Group 1"/>
        <cdr:cNvGrpSpPr/>
      </cdr:nvGrpSpPr>
      <cdr:grpSpPr>
        <a:xfrm xmlns:a="http://schemas.openxmlformats.org/drawingml/2006/main">
          <a:off x="111042" y="1492971"/>
          <a:ext cx="917380" cy="346524"/>
          <a:chOff x="5239530" y="2564878"/>
          <a:chExt cx="1036399" cy="338554"/>
        </a:xfrm>
      </cdr:grpSpPr>
      <cdr:sp macro="" textlink="">
        <cdr:nvSpPr>
          <cdr:cNvPr id="6" name="TextBox 16"/>
          <cdr:cNvSpPr txBox="1"/>
        </cdr:nvSpPr>
        <cdr:spPr>
          <a:xfrm xmlns:a="http://schemas.openxmlformats.org/drawingml/2006/main">
            <a:off x="5341062" y="2564878"/>
            <a:ext cx="934867" cy="33855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GB"/>
            </a:defPPr>
            <a:lvl1pPr algn="l" rtl="0" fontAlgn="base">
              <a:spcBef>
                <a:spcPct val="0"/>
              </a:spcBef>
              <a:spcAft>
                <a:spcPct val="0"/>
              </a:spcAft>
              <a:defRPr sz="1200" kern="1200">
                <a:solidFill>
                  <a:schemeClr val="bg1"/>
                </a:solidFill>
                <a:latin typeface="Arial" charset="0"/>
                <a:ea typeface="ＭＳ Ｐゴシック" charset="0"/>
                <a:cs typeface="Arial" charset="0"/>
              </a:defRPr>
            </a:lvl1pPr>
            <a:lvl2pPr marL="457200" algn="l" rtl="0" fontAlgn="base">
              <a:spcBef>
                <a:spcPct val="0"/>
              </a:spcBef>
              <a:spcAft>
                <a:spcPct val="0"/>
              </a:spcAft>
              <a:defRPr sz="1200" kern="1200">
                <a:solidFill>
                  <a:schemeClr val="bg1"/>
                </a:solidFill>
                <a:latin typeface="Arial" charset="0"/>
                <a:ea typeface="ＭＳ Ｐゴシック" charset="0"/>
                <a:cs typeface="Arial" charset="0"/>
              </a:defRPr>
            </a:lvl2pPr>
            <a:lvl3pPr marL="914400" algn="l" rtl="0" fontAlgn="base">
              <a:spcBef>
                <a:spcPct val="0"/>
              </a:spcBef>
              <a:spcAft>
                <a:spcPct val="0"/>
              </a:spcAft>
              <a:defRPr sz="1200" kern="1200">
                <a:solidFill>
                  <a:schemeClr val="bg1"/>
                </a:solidFill>
                <a:latin typeface="Arial" charset="0"/>
                <a:ea typeface="ＭＳ Ｐゴシック" charset="0"/>
                <a:cs typeface="Arial" charset="0"/>
              </a:defRPr>
            </a:lvl3pPr>
            <a:lvl4pPr marL="1371600" algn="l" rtl="0" fontAlgn="base">
              <a:spcBef>
                <a:spcPct val="0"/>
              </a:spcBef>
              <a:spcAft>
                <a:spcPct val="0"/>
              </a:spcAft>
              <a:defRPr sz="1200" kern="1200">
                <a:solidFill>
                  <a:schemeClr val="bg1"/>
                </a:solidFill>
                <a:latin typeface="Arial" charset="0"/>
                <a:ea typeface="ＭＳ Ｐゴシック" charset="0"/>
                <a:cs typeface="Arial" charset="0"/>
              </a:defRPr>
            </a:lvl4pPr>
            <a:lvl5pPr marL="1828800" algn="l" rtl="0" fontAlgn="base">
              <a:spcBef>
                <a:spcPct val="0"/>
              </a:spcBef>
              <a:spcAft>
                <a:spcPct val="0"/>
              </a:spcAft>
              <a:defRPr sz="1200" kern="1200">
                <a:solidFill>
                  <a:schemeClr val="bg1"/>
                </a:solidFill>
                <a:latin typeface="Arial" charset="0"/>
                <a:ea typeface="ＭＳ Ｐゴシック" charset="0"/>
                <a:cs typeface="Arial" charset="0"/>
              </a:defRPr>
            </a:lvl5pPr>
            <a:lvl6pPr marL="2286000" algn="l" defTabSz="457200" rtl="0" eaLnBrk="1" latinLnBrk="0" hangingPunct="1">
              <a:defRPr sz="1200" kern="1200">
                <a:solidFill>
                  <a:schemeClr val="bg1"/>
                </a:solidFill>
                <a:latin typeface="Arial" charset="0"/>
                <a:ea typeface="ＭＳ Ｐゴシック" charset="0"/>
                <a:cs typeface="Arial" charset="0"/>
              </a:defRPr>
            </a:lvl6pPr>
            <a:lvl7pPr marL="2743200" algn="l" defTabSz="457200" rtl="0" eaLnBrk="1" latinLnBrk="0" hangingPunct="1">
              <a:defRPr sz="1200" kern="1200">
                <a:solidFill>
                  <a:schemeClr val="bg1"/>
                </a:solidFill>
                <a:latin typeface="Arial" charset="0"/>
                <a:ea typeface="ＭＳ Ｐゴシック" charset="0"/>
                <a:cs typeface="Arial" charset="0"/>
              </a:defRPr>
            </a:lvl7pPr>
            <a:lvl8pPr marL="3200400" algn="l" defTabSz="457200" rtl="0" eaLnBrk="1" latinLnBrk="0" hangingPunct="1">
              <a:defRPr sz="1200" kern="1200">
                <a:solidFill>
                  <a:schemeClr val="bg1"/>
                </a:solidFill>
                <a:latin typeface="Arial" charset="0"/>
                <a:ea typeface="ＭＳ Ｐゴシック" charset="0"/>
                <a:cs typeface="Arial" charset="0"/>
              </a:defRPr>
            </a:lvl8pPr>
            <a:lvl9pPr marL="3657600" algn="l" defTabSz="457200" rtl="0" eaLnBrk="1" latinLnBrk="0" hangingPunct="1">
              <a:defRPr sz="1200" kern="1200">
                <a:solidFill>
                  <a:schemeClr val="bg1"/>
                </a:solidFill>
                <a:latin typeface="Arial" charset="0"/>
                <a:ea typeface="ＭＳ Ｐゴシック" charset="0"/>
                <a:cs typeface="Arial" charset="0"/>
              </a:defRPr>
            </a:lvl9pPr>
          </a:lstStyle>
          <a:p xmlns:a="http://schemas.openxmlformats.org/drawingml/2006/main">
            <a:pPr algn="ctr" fontAlgn="base">
              <a:spcBef>
                <a:spcPct val="0"/>
              </a:spcBef>
              <a:spcAft>
                <a:spcPct val="0"/>
              </a:spcAft>
            </a:pPr>
            <a:r>
              <a:rPr lang="en-GB" sz="800" dirty="0" smtClean="0">
                <a:solidFill>
                  <a:srgbClr val="000000"/>
                </a:solidFill>
                <a:latin typeface="Franklin Gothic Book" panose="020B0503020102020204" pitchFamily="34" charset="0"/>
                <a:ea typeface="ＭＳ Ｐゴシック" charset="0"/>
                <a:cs typeface="Arial" charset="0"/>
              </a:rPr>
              <a:t>ABI</a:t>
            </a:r>
          </a:p>
          <a:p xmlns:a="http://schemas.openxmlformats.org/drawingml/2006/main">
            <a:pPr algn="ctr" fontAlgn="base">
              <a:spcBef>
                <a:spcPct val="0"/>
              </a:spcBef>
              <a:spcAft>
                <a:spcPct val="0"/>
              </a:spcAft>
            </a:pPr>
            <a:r>
              <a:rPr lang="en-GB" sz="800" dirty="0" smtClean="0">
                <a:solidFill>
                  <a:srgbClr val="000000"/>
                </a:solidFill>
                <a:latin typeface="Franklin Gothic Book" panose="020B0503020102020204" pitchFamily="34" charset="0"/>
                <a:ea typeface="ＭＳ Ｐゴシック" charset="0"/>
                <a:cs typeface="Arial" charset="0"/>
              </a:rPr>
              <a:t> (left </a:t>
            </a:r>
            <a:r>
              <a:rPr lang="en-GB" sz="800" dirty="0">
                <a:solidFill>
                  <a:srgbClr val="000000"/>
                </a:solidFill>
                <a:latin typeface="Franklin Gothic Book" panose="020B0503020102020204" pitchFamily="34" charset="0"/>
                <a:ea typeface="ＭＳ Ｐゴシック" charset="0"/>
                <a:cs typeface="Arial" charset="0"/>
              </a:rPr>
              <a:t>axis €m)</a:t>
            </a:r>
          </a:p>
        </cdr:txBody>
      </cdr:sp>
      <cdr:sp macro="" textlink="">
        <cdr:nvSpPr>
          <cdr:cNvPr id="7" name="Rectangle 6"/>
          <cdr:cNvSpPr/>
        </cdr:nvSpPr>
        <cdr:spPr>
          <a:xfrm xmlns:a="http://schemas.openxmlformats.org/drawingml/2006/main">
            <a:off x="5239530" y="2697176"/>
            <a:ext cx="193672" cy="87531"/>
          </a:xfrm>
          <a:prstGeom xmlns:a="http://schemas.openxmlformats.org/drawingml/2006/main" prst="rect">
            <a:avLst/>
          </a:prstGeom>
          <a:solidFill xmlns:a="http://schemas.openxmlformats.org/drawingml/2006/main">
            <a:srgbClr val="C00000"/>
          </a:solidFill>
          <a:ln xmlns:a="http://schemas.openxmlformats.org/drawingml/2006/main">
            <a:solidFill>
              <a:srgbClr val="C00000"/>
            </a:solid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t"/>
          <a:lstStyle xmlns:a="http://schemas.openxmlformats.org/drawingml/2006/main">
            <a:defPPr>
              <a:defRPr lang="en-GB"/>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457200" rtl="0" eaLnBrk="1" latinLnBrk="0" hangingPunct="1">
              <a:defRPr sz="1200" kern="1200">
                <a:solidFill>
                  <a:schemeClr val="lt1"/>
                </a:solidFill>
                <a:latin typeface="+mn-lt"/>
                <a:ea typeface="+mn-ea"/>
                <a:cs typeface="+mn-cs"/>
              </a:defRPr>
            </a:lvl6pPr>
            <a:lvl7pPr marL="2743200" algn="l" defTabSz="457200" rtl="0" eaLnBrk="1" latinLnBrk="0" hangingPunct="1">
              <a:defRPr sz="1200" kern="1200">
                <a:solidFill>
                  <a:schemeClr val="lt1"/>
                </a:solidFill>
                <a:latin typeface="+mn-lt"/>
                <a:ea typeface="+mn-ea"/>
                <a:cs typeface="+mn-cs"/>
              </a:defRPr>
            </a:lvl7pPr>
            <a:lvl8pPr marL="3200400" algn="l" defTabSz="457200" rtl="0" eaLnBrk="1" latinLnBrk="0" hangingPunct="1">
              <a:defRPr sz="1200" kern="1200">
                <a:solidFill>
                  <a:schemeClr val="lt1"/>
                </a:solidFill>
                <a:latin typeface="+mn-lt"/>
                <a:ea typeface="+mn-ea"/>
                <a:cs typeface="+mn-cs"/>
              </a:defRPr>
            </a:lvl8pPr>
            <a:lvl9pPr marL="3657600" algn="l" defTabSz="457200" rtl="0" eaLnBrk="1" latinLnBrk="0" hangingPunct="1">
              <a:defRPr sz="1200" kern="1200">
                <a:solidFill>
                  <a:schemeClr val="lt1"/>
                </a:solidFill>
                <a:latin typeface="+mn-lt"/>
                <a:ea typeface="+mn-ea"/>
                <a:cs typeface="+mn-cs"/>
              </a:defRPr>
            </a:lvl9pPr>
          </a:lstStyle>
          <a:p xmlns:a="http://schemas.openxmlformats.org/drawingml/2006/main">
            <a:pPr algn="ctr" fontAlgn="base">
              <a:spcBef>
                <a:spcPct val="0"/>
              </a:spcBef>
              <a:spcAft>
                <a:spcPts val="600"/>
              </a:spcAft>
            </a:pPr>
            <a:endParaRPr lang="en-GB" sz="800" dirty="0">
              <a:solidFill>
                <a:srgbClr val="FFFFFF"/>
              </a:solidFill>
              <a:latin typeface="Franklin Gothic Book" panose="020B0503020102020204" pitchFamily="34" charset="0"/>
            </a:endParaRPr>
          </a:p>
        </cdr:txBody>
      </cdr:sp>
    </cdr:grpSp>
  </cdr:relSizeAnchor>
  <cdr:relSizeAnchor xmlns:cdr="http://schemas.openxmlformats.org/drawingml/2006/chartDrawing">
    <cdr:from>
      <cdr:x>0.51994</cdr:x>
      <cdr:y>0.82261</cdr:y>
    </cdr:from>
    <cdr:to>
      <cdr:x>0.95879</cdr:x>
      <cdr:y>1</cdr:y>
    </cdr:to>
    <cdr:grpSp>
      <cdr:nvGrpSpPr>
        <cdr:cNvPr id="3" name="Group 2"/>
        <cdr:cNvGrpSpPr/>
      </cdr:nvGrpSpPr>
      <cdr:grpSpPr>
        <a:xfrm xmlns:a="http://schemas.openxmlformats.org/drawingml/2006/main">
          <a:off x="1103922" y="1513187"/>
          <a:ext cx="931754" cy="326308"/>
          <a:chOff x="2855808" y="2538344"/>
          <a:chExt cx="2751907" cy="338554"/>
        </a:xfrm>
      </cdr:grpSpPr>
      <cdr:sp macro="" textlink="">
        <cdr:nvSpPr>
          <cdr:cNvPr id="4" name="TextBox 40"/>
          <cdr:cNvSpPr txBox="1"/>
        </cdr:nvSpPr>
        <cdr:spPr>
          <a:xfrm xmlns:a="http://schemas.openxmlformats.org/drawingml/2006/main">
            <a:off x="3460724" y="2538344"/>
            <a:ext cx="2146991" cy="33855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GB"/>
            </a:defPPr>
            <a:lvl1pPr algn="l" rtl="0" fontAlgn="base">
              <a:spcBef>
                <a:spcPct val="0"/>
              </a:spcBef>
              <a:spcAft>
                <a:spcPct val="0"/>
              </a:spcAft>
              <a:defRPr sz="1200" kern="1200">
                <a:solidFill>
                  <a:schemeClr val="bg1"/>
                </a:solidFill>
                <a:latin typeface="Arial" charset="0"/>
                <a:ea typeface="ＭＳ Ｐゴシック" charset="0"/>
                <a:cs typeface="Arial" charset="0"/>
              </a:defRPr>
            </a:lvl1pPr>
            <a:lvl2pPr marL="457200" algn="l" rtl="0" fontAlgn="base">
              <a:spcBef>
                <a:spcPct val="0"/>
              </a:spcBef>
              <a:spcAft>
                <a:spcPct val="0"/>
              </a:spcAft>
              <a:defRPr sz="1200" kern="1200">
                <a:solidFill>
                  <a:schemeClr val="bg1"/>
                </a:solidFill>
                <a:latin typeface="Arial" charset="0"/>
                <a:ea typeface="ＭＳ Ｐゴシック" charset="0"/>
                <a:cs typeface="Arial" charset="0"/>
              </a:defRPr>
            </a:lvl2pPr>
            <a:lvl3pPr marL="914400" algn="l" rtl="0" fontAlgn="base">
              <a:spcBef>
                <a:spcPct val="0"/>
              </a:spcBef>
              <a:spcAft>
                <a:spcPct val="0"/>
              </a:spcAft>
              <a:defRPr sz="1200" kern="1200">
                <a:solidFill>
                  <a:schemeClr val="bg1"/>
                </a:solidFill>
                <a:latin typeface="Arial" charset="0"/>
                <a:ea typeface="ＭＳ Ｐゴシック" charset="0"/>
                <a:cs typeface="Arial" charset="0"/>
              </a:defRPr>
            </a:lvl3pPr>
            <a:lvl4pPr marL="1371600" algn="l" rtl="0" fontAlgn="base">
              <a:spcBef>
                <a:spcPct val="0"/>
              </a:spcBef>
              <a:spcAft>
                <a:spcPct val="0"/>
              </a:spcAft>
              <a:defRPr sz="1200" kern="1200">
                <a:solidFill>
                  <a:schemeClr val="bg1"/>
                </a:solidFill>
                <a:latin typeface="Arial" charset="0"/>
                <a:ea typeface="ＭＳ Ｐゴシック" charset="0"/>
                <a:cs typeface="Arial" charset="0"/>
              </a:defRPr>
            </a:lvl4pPr>
            <a:lvl5pPr marL="1828800" algn="l" rtl="0" fontAlgn="base">
              <a:spcBef>
                <a:spcPct val="0"/>
              </a:spcBef>
              <a:spcAft>
                <a:spcPct val="0"/>
              </a:spcAft>
              <a:defRPr sz="1200" kern="1200">
                <a:solidFill>
                  <a:schemeClr val="bg1"/>
                </a:solidFill>
                <a:latin typeface="Arial" charset="0"/>
                <a:ea typeface="ＭＳ Ｐゴシック" charset="0"/>
                <a:cs typeface="Arial" charset="0"/>
              </a:defRPr>
            </a:lvl5pPr>
            <a:lvl6pPr marL="2286000" algn="l" defTabSz="457200" rtl="0" eaLnBrk="1" latinLnBrk="0" hangingPunct="1">
              <a:defRPr sz="1200" kern="1200">
                <a:solidFill>
                  <a:schemeClr val="bg1"/>
                </a:solidFill>
                <a:latin typeface="Arial" charset="0"/>
                <a:ea typeface="ＭＳ Ｐゴシック" charset="0"/>
                <a:cs typeface="Arial" charset="0"/>
              </a:defRPr>
            </a:lvl6pPr>
            <a:lvl7pPr marL="2743200" algn="l" defTabSz="457200" rtl="0" eaLnBrk="1" latinLnBrk="0" hangingPunct="1">
              <a:defRPr sz="1200" kern="1200">
                <a:solidFill>
                  <a:schemeClr val="bg1"/>
                </a:solidFill>
                <a:latin typeface="Arial" charset="0"/>
                <a:ea typeface="ＭＳ Ｐゴシック" charset="0"/>
                <a:cs typeface="Arial" charset="0"/>
              </a:defRPr>
            </a:lvl7pPr>
            <a:lvl8pPr marL="3200400" algn="l" defTabSz="457200" rtl="0" eaLnBrk="1" latinLnBrk="0" hangingPunct="1">
              <a:defRPr sz="1200" kern="1200">
                <a:solidFill>
                  <a:schemeClr val="bg1"/>
                </a:solidFill>
                <a:latin typeface="Arial" charset="0"/>
                <a:ea typeface="ＭＳ Ｐゴシック" charset="0"/>
                <a:cs typeface="Arial" charset="0"/>
              </a:defRPr>
            </a:lvl8pPr>
            <a:lvl9pPr marL="3657600" algn="l" defTabSz="457200" rtl="0" eaLnBrk="1" latinLnBrk="0" hangingPunct="1">
              <a:defRPr sz="1200" kern="1200">
                <a:solidFill>
                  <a:schemeClr val="bg1"/>
                </a:solidFill>
                <a:latin typeface="Arial" charset="0"/>
                <a:ea typeface="ＭＳ Ｐゴシック" charset="0"/>
                <a:cs typeface="Arial" charset="0"/>
              </a:defRPr>
            </a:lvl9pPr>
          </a:lstStyle>
          <a:p xmlns:a="http://schemas.openxmlformats.org/drawingml/2006/main">
            <a:pPr algn="ctr" fontAlgn="base">
              <a:spcBef>
                <a:spcPct val="0"/>
              </a:spcBef>
              <a:spcAft>
                <a:spcPct val="0"/>
              </a:spcAft>
            </a:pPr>
            <a:r>
              <a:rPr lang="en-GB" sz="800" dirty="0" smtClean="0">
                <a:solidFill>
                  <a:srgbClr val="000000"/>
                </a:solidFill>
                <a:latin typeface="Franklin Gothic Book" panose="020B0503020102020204" pitchFamily="34" charset="0"/>
              </a:rPr>
              <a:t> #</a:t>
            </a:r>
            <a:r>
              <a:rPr lang="en-GB" sz="800" dirty="0" smtClean="0">
                <a:solidFill>
                  <a:srgbClr val="000000"/>
                </a:solidFill>
                <a:latin typeface="Franklin Gothic Book" panose="020B0503020102020204" pitchFamily="34" charset="0"/>
                <a:ea typeface="ＭＳ Ｐゴシック" charset="0"/>
                <a:cs typeface="Arial" charset="0"/>
              </a:rPr>
              <a:t>of </a:t>
            </a:r>
            <a:r>
              <a:rPr lang="en-GB" sz="800" dirty="0">
                <a:solidFill>
                  <a:srgbClr val="000000"/>
                </a:solidFill>
                <a:latin typeface="Franklin Gothic Book" panose="020B0503020102020204" pitchFamily="34" charset="0"/>
                <a:ea typeface="ＭＳ Ｐゴシック" charset="0"/>
                <a:cs typeface="Arial" charset="0"/>
              </a:rPr>
              <a:t>projects</a:t>
            </a:r>
          </a:p>
          <a:p xmlns:a="http://schemas.openxmlformats.org/drawingml/2006/main">
            <a:pPr algn="ctr" fontAlgn="base">
              <a:spcBef>
                <a:spcPct val="0"/>
              </a:spcBef>
              <a:spcAft>
                <a:spcPct val="0"/>
              </a:spcAft>
            </a:pPr>
            <a:r>
              <a:rPr lang="en-GB" sz="800" dirty="0">
                <a:solidFill>
                  <a:srgbClr val="000000"/>
                </a:solidFill>
                <a:latin typeface="Franklin Gothic Book" panose="020B0503020102020204" pitchFamily="34" charset="0"/>
                <a:ea typeface="ＭＳ Ｐゴシック" charset="0"/>
                <a:cs typeface="Arial" charset="0"/>
              </a:rPr>
              <a:t>(right axis)</a:t>
            </a:r>
          </a:p>
        </cdr:txBody>
      </cdr:sp>
      <cdr:sp macro="" textlink="">
        <cdr:nvSpPr>
          <cdr:cNvPr id="5" name="Rectangle 4"/>
          <cdr:cNvSpPr/>
        </cdr:nvSpPr>
        <cdr:spPr>
          <a:xfrm xmlns:a="http://schemas.openxmlformats.org/drawingml/2006/main">
            <a:off x="2855808" y="2658655"/>
            <a:ext cx="557415" cy="99518"/>
          </a:xfrm>
          <a:prstGeom xmlns:a="http://schemas.openxmlformats.org/drawingml/2006/main" prst="rect">
            <a:avLst/>
          </a:prstGeom>
          <a:solidFill xmlns:a="http://schemas.openxmlformats.org/drawingml/2006/main">
            <a:schemeClr val="tx2"/>
          </a:solidFill>
          <a:ln xmlns:a="http://schemas.openxmlformats.org/drawingml/2006/main">
            <a:solidFill>
              <a:schemeClr val="tx2"/>
            </a:solid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t"/>
          <a:lstStyle xmlns:a="http://schemas.openxmlformats.org/drawingml/2006/main">
            <a:defPPr>
              <a:defRPr lang="en-GB"/>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457200" rtl="0" eaLnBrk="1" latinLnBrk="0" hangingPunct="1">
              <a:defRPr sz="1200" kern="1200">
                <a:solidFill>
                  <a:schemeClr val="lt1"/>
                </a:solidFill>
                <a:latin typeface="+mn-lt"/>
                <a:ea typeface="+mn-ea"/>
                <a:cs typeface="+mn-cs"/>
              </a:defRPr>
            </a:lvl6pPr>
            <a:lvl7pPr marL="2743200" algn="l" defTabSz="457200" rtl="0" eaLnBrk="1" latinLnBrk="0" hangingPunct="1">
              <a:defRPr sz="1200" kern="1200">
                <a:solidFill>
                  <a:schemeClr val="lt1"/>
                </a:solidFill>
                <a:latin typeface="+mn-lt"/>
                <a:ea typeface="+mn-ea"/>
                <a:cs typeface="+mn-cs"/>
              </a:defRPr>
            </a:lvl7pPr>
            <a:lvl8pPr marL="3200400" algn="l" defTabSz="457200" rtl="0" eaLnBrk="1" latinLnBrk="0" hangingPunct="1">
              <a:defRPr sz="1200" kern="1200">
                <a:solidFill>
                  <a:schemeClr val="lt1"/>
                </a:solidFill>
                <a:latin typeface="+mn-lt"/>
                <a:ea typeface="+mn-ea"/>
                <a:cs typeface="+mn-cs"/>
              </a:defRPr>
            </a:lvl8pPr>
            <a:lvl9pPr marL="3657600" algn="l" defTabSz="457200" rtl="0" eaLnBrk="1" latinLnBrk="0" hangingPunct="1">
              <a:defRPr sz="1200" kern="1200">
                <a:solidFill>
                  <a:schemeClr val="lt1"/>
                </a:solidFill>
                <a:latin typeface="+mn-lt"/>
                <a:ea typeface="+mn-ea"/>
                <a:cs typeface="+mn-cs"/>
              </a:defRPr>
            </a:lvl9pPr>
          </a:lstStyle>
          <a:p xmlns:a="http://schemas.openxmlformats.org/drawingml/2006/main">
            <a:pPr algn="ctr" fontAlgn="base">
              <a:spcBef>
                <a:spcPct val="0"/>
              </a:spcBef>
              <a:spcAft>
                <a:spcPts val="600"/>
              </a:spcAft>
            </a:pPr>
            <a:endParaRPr lang="en-GB" sz="800" dirty="0">
              <a:solidFill>
                <a:srgbClr val="FFFFFF"/>
              </a:solidFill>
              <a:latin typeface="Franklin Gothic Book" panose="020B0503020102020204" pitchFamily="34" charset="0"/>
            </a:endParaRPr>
          </a:p>
        </cdr:txBody>
      </cdr:sp>
    </cdr:grpSp>
  </cdr:relSizeAnchor>
</c:userShapes>
</file>

<file path=ppt/drawings/drawing2.xml><?xml version="1.0" encoding="utf-8"?>
<c:userShapes xmlns:c="http://schemas.openxmlformats.org/drawingml/2006/chart">
  <cdr:relSizeAnchor xmlns:cdr="http://schemas.openxmlformats.org/drawingml/2006/chartDrawing">
    <cdr:from>
      <cdr:x>0.39922</cdr:x>
      <cdr:y>0.42982</cdr:y>
    </cdr:from>
    <cdr:to>
      <cdr:x>0.61385</cdr:x>
      <cdr:y>0.57424</cdr:y>
    </cdr:to>
    <cdr:sp macro="" textlink="">
      <cdr:nvSpPr>
        <cdr:cNvPr id="2" name="TextBox 1"/>
        <cdr:cNvSpPr txBox="1"/>
      </cdr:nvSpPr>
      <cdr:spPr>
        <a:xfrm xmlns:a="http://schemas.openxmlformats.org/drawingml/2006/main">
          <a:off x="1137699" y="916028"/>
          <a:ext cx="611658" cy="307777"/>
        </a:xfrm>
        <a:prstGeom xmlns:a="http://schemas.openxmlformats.org/drawingml/2006/main" prst="rect">
          <a:avLst/>
        </a:prstGeom>
        <a:noFill xmlns:a="http://schemas.openxmlformats.org/drawingml/2006/main"/>
      </cdr:spPr>
      <cdr:txBody>
        <a:bodyPr xmlns:a="http://schemas.openxmlformats.org/drawingml/2006/main" vertOverflow="clip" wrap="square" rtlCol="0">
          <a:spAutoFit/>
        </a:bodyPr>
        <a:lstStyle xmlns:a="http://schemas.openxmlformats.org/drawingml/2006/main"/>
        <a:p xmlns:a="http://schemas.openxmlformats.org/drawingml/2006/main">
          <a:r>
            <a:rPr lang="en-GB" sz="1400" b="1" dirty="0" smtClean="0">
              <a:solidFill>
                <a:schemeClr val="accent1"/>
              </a:solidFill>
              <a:latin typeface="Bodoni MT" panose="02070603080606020203" pitchFamily="18" charset="0"/>
            </a:rPr>
            <a:t>€1bn</a:t>
          </a:r>
        </a:p>
      </cdr:txBody>
    </cdr:sp>
  </cdr:relSizeAnchor>
</c:userShapes>
</file>

<file path=ppt/drawings/drawing3.xml><?xml version="1.0" encoding="utf-8"?>
<c:userShapes xmlns:c="http://schemas.openxmlformats.org/drawingml/2006/chart">
  <cdr:relSizeAnchor xmlns:cdr="http://schemas.openxmlformats.org/drawingml/2006/chartDrawing">
    <cdr:from>
      <cdr:x>0.24466</cdr:x>
      <cdr:y>0.33396</cdr:y>
    </cdr:from>
    <cdr:to>
      <cdr:x>0.57331</cdr:x>
      <cdr:y>0.7212</cdr:y>
    </cdr:to>
    <cdr:sp macro="" textlink="">
      <cdr:nvSpPr>
        <cdr:cNvPr id="2" name="TextBox 1"/>
        <cdr:cNvSpPr txBox="1"/>
      </cdr:nvSpPr>
      <cdr:spPr>
        <a:xfrm xmlns:a="http://schemas.openxmlformats.org/drawingml/2006/main">
          <a:off x="635285" y="603672"/>
          <a:ext cx="853374" cy="699987"/>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en-GB" sz="1200" b="1" dirty="0" smtClean="0">
              <a:solidFill>
                <a:schemeClr val="accent1"/>
              </a:solidFill>
              <a:latin typeface="Bodoni MT" panose="02070603080606020203" pitchFamily="18" charset="0"/>
            </a:rPr>
            <a:t>€25.2m</a:t>
          </a:r>
          <a:endParaRPr lang="en-GB" sz="1200" b="1" dirty="0">
            <a:solidFill>
              <a:schemeClr val="accent1"/>
            </a:solidFill>
            <a:latin typeface="Bodoni MT" panose="02070603080606020203" pitchFamily="18" charset="0"/>
          </a:endParaRPr>
        </a:p>
      </cdr:txBody>
    </cdr:sp>
  </cdr:relSizeAnchor>
  <cdr:relSizeAnchor xmlns:cdr="http://schemas.openxmlformats.org/drawingml/2006/chartDrawing">
    <cdr:from>
      <cdr:x>0.46003</cdr:x>
      <cdr:y>0.59492</cdr:y>
    </cdr:from>
    <cdr:to>
      <cdr:x>0.75497</cdr:x>
      <cdr:y>0.78222</cdr:y>
    </cdr:to>
    <cdr:sp macro="" textlink="">
      <cdr:nvSpPr>
        <cdr:cNvPr id="5" name="TextBox 1"/>
        <cdr:cNvSpPr txBox="1"/>
      </cdr:nvSpPr>
      <cdr:spPr>
        <a:xfrm xmlns:a="http://schemas.openxmlformats.org/drawingml/2006/main">
          <a:off x="1190031" y="1075395"/>
          <a:ext cx="762974" cy="33856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GB" sz="800" b="1" dirty="0" smtClean="0">
              <a:solidFill>
                <a:schemeClr val="bg1"/>
              </a:solidFill>
            </a:rPr>
            <a:t>Priority 1</a:t>
          </a:r>
          <a:r>
            <a:rPr lang="en-GB" sz="800" b="1" dirty="0">
              <a:solidFill>
                <a:schemeClr val="bg1"/>
              </a:solidFill>
            </a:rPr>
            <a:t> </a:t>
          </a:r>
          <a:r>
            <a:rPr lang="en-GB" sz="800" b="1" dirty="0" smtClean="0">
              <a:solidFill>
                <a:schemeClr val="bg1"/>
              </a:solidFill>
            </a:rPr>
            <a:t>(22%)</a:t>
          </a:r>
        </a:p>
      </cdr:txBody>
    </cdr:sp>
  </cdr:relSizeAnchor>
  <cdr:relSizeAnchor xmlns:cdr="http://schemas.openxmlformats.org/drawingml/2006/chartDrawing">
    <cdr:from>
      <cdr:x>0.2828</cdr:x>
      <cdr:y>0.15164</cdr:y>
    </cdr:from>
    <cdr:to>
      <cdr:x>0.57687</cdr:x>
      <cdr:y>0.33893</cdr:y>
    </cdr:to>
    <cdr:sp macro="" textlink="">
      <cdr:nvSpPr>
        <cdr:cNvPr id="6" name="TextBox 1"/>
        <cdr:cNvSpPr txBox="1"/>
      </cdr:nvSpPr>
      <cdr:spPr>
        <a:xfrm xmlns:a="http://schemas.openxmlformats.org/drawingml/2006/main">
          <a:off x="734310" y="274109"/>
          <a:ext cx="763584" cy="338551"/>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GB" sz="800" b="1" dirty="0" smtClean="0">
              <a:solidFill>
                <a:schemeClr val="accent1"/>
              </a:solidFill>
            </a:rPr>
            <a:t>Priority 3  (41%)</a:t>
          </a:r>
          <a:endParaRPr lang="en-GB" sz="900" b="1" dirty="0" smtClean="0">
            <a:solidFill>
              <a:schemeClr val="accent1"/>
            </a:solidFill>
          </a:endParaRPr>
        </a:p>
      </cdr:txBody>
    </cdr:sp>
  </cdr:relSizeAnchor>
  <cdr:relSizeAnchor xmlns:cdr="http://schemas.openxmlformats.org/drawingml/2006/chartDrawing">
    <cdr:from>
      <cdr:x>0.07628</cdr:x>
      <cdr:y>0.63674</cdr:y>
    </cdr:from>
    <cdr:to>
      <cdr:x>0.41942</cdr:x>
      <cdr:y>0.91472</cdr:y>
    </cdr:to>
    <cdr:sp macro="" textlink="">
      <cdr:nvSpPr>
        <cdr:cNvPr id="4" name="TextBox 3"/>
        <cdr:cNvSpPr txBox="1"/>
      </cdr:nvSpPr>
      <cdr:spPr>
        <a:xfrm xmlns:a="http://schemas.openxmlformats.org/drawingml/2006/main">
          <a:off x="197317" y="1150990"/>
          <a:ext cx="887661" cy="502485"/>
        </a:xfrm>
        <a:prstGeom xmlns:a="http://schemas.openxmlformats.org/drawingml/2006/main" prst="rect">
          <a:avLst/>
        </a:prstGeom>
        <a:noFill xmlns:a="http://schemas.openxmlformats.org/drawingml/2006/main"/>
      </cdr:spPr>
      <cdr:txBody>
        <a:bodyPr xmlns:a="http://schemas.openxmlformats.org/drawingml/2006/main" vertOverflow="clip" wrap="square" rtlCol="0">
          <a:noAutofit/>
        </a:bodyPr>
        <a:lstStyle xmlns:a="http://schemas.openxmlformats.org/drawingml/2006/main"/>
        <a:p xmlns:a="http://schemas.openxmlformats.org/drawingml/2006/main">
          <a:pPr algn="ctr"/>
          <a:r>
            <a:rPr lang="en-GB" sz="800" b="1" dirty="0" smtClean="0">
              <a:solidFill>
                <a:schemeClr val="bg1"/>
              </a:solidFill>
            </a:rPr>
            <a:t>Priority 2 (37%)</a:t>
          </a:r>
        </a:p>
      </cdr:txBody>
    </cdr:sp>
  </cdr:relSizeAnchor>
</c:userShapes>
</file>

<file path=ppt/drawings/drawing4.xml><?xml version="1.0" encoding="utf-8"?>
<c:userShapes xmlns:c="http://schemas.openxmlformats.org/drawingml/2006/chart">
  <cdr:relSizeAnchor xmlns:cdr="http://schemas.openxmlformats.org/drawingml/2006/chartDrawing">
    <cdr:from>
      <cdr:x>0.33768</cdr:x>
      <cdr:y>0.31889</cdr:y>
    </cdr:from>
    <cdr:to>
      <cdr:x>0.66633</cdr:x>
      <cdr:y>0.70613</cdr:y>
    </cdr:to>
    <cdr:sp macro="" textlink="">
      <cdr:nvSpPr>
        <cdr:cNvPr id="2" name="TextBox 1"/>
        <cdr:cNvSpPr txBox="1"/>
      </cdr:nvSpPr>
      <cdr:spPr>
        <a:xfrm xmlns:a="http://schemas.openxmlformats.org/drawingml/2006/main">
          <a:off x="873539" y="609314"/>
          <a:ext cx="850177" cy="739921"/>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en-GB" sz="1200" b="1" dirty="0" smtClean="0">
              <a:solidFill>
                <a:schemeClr val="accent1"/>
              </a:solidFill>
              <a:latin typeface="Bodoni MT" panose="02070603080606020203" pitchFamily="18" charset="0"/>
            </a:rPr>
            <a:t>€405m </a:t>
          </a:r>
          <a:endParaRPr lang="en-GB" sz="1200" b="1" dirty="0">
            <a:solidFill>
              <a:schemeClr val="accent1"/>
            </a:solidFill>
            <a:latin typeface="Bodoni MT" panose="02070603080606020203" pitchFamily="18" charset="0"/>
          </a:endParaRPr>
        </a:p>
      </cdr:txBody>
    </cdr:sp>
  </cdr:relSizeAnchor>
  <cdr:relSizeAnchor xmlns:cdr="http://schemas.openxmlformats.org/drawingml/2006/chartDrawing">
    <cdr:from>
      <cdr:x>0.15722</cdr:x>
      <cdr:y>0.31612</cdr:y>
    </cdr:from>
    <cdr:to>
      <cdr:x>0.50098</cdr:x>
      <cdr:y>0.57152</cdr:y>
    </cdr:to>
    <cdr:sp macro="" textlink="">
      <cdr:nvSpPr>
        <cdr:cNvPr id="4" name="TextBox 3"/>
        <cdr:cNvSpPr txBox="1"/>
      </cdr:nvSpPr>
      <cdr:spPr>
        <a:xfrm xmlns:a="http://schemas.openxmlformats.org/drawingml/2006/main">
          <a:off x="406709" y="571428"/>
          <a:ext cx="889265" cy="461669"/>
        </a:xfrm>
        <a:prstGeom xmlns:a="http://schemas.openxmlformats.org/drawingml/2006/main" prst="rect">
          <a:avLst/>
        </a:prstGeom>
        <a:noFill xmlns:a="http://schemas.openxmlformats.org/drawingml/2006/main"/>
      </cdr:spPr>
      <cdr:txBody>
        <a:bodyPr xmlns:a="http://schemas.openxmlformats.org/drawingml/2006/main" vertOverflow="clip" wrap="square" rtlCol="0">
          <a:spAutoFit/>
        </a:bodyPr>
        <a:lstStyle xmlns:a="http://schemas.openxmlformats.org/drawingml/2006/main"/>
        <a:p xmlns:a="http://schemas.openxmlformats.org/drawingml/2006/main">
          <a:r>
            <a:rPr lang="en-GB" sz="800" b="1" dirty="0" smtClean="0">
              <a:solidFill>
                <a:schemeClr val="bg1"/>
              </a:solidFill>
            </a:rPr>
            <a:t>Priority 2:  50% (4 projects)</a:t>
          </a:r>
        </a:p>
      </cdr:txBody>
    </cdr:sp>
  </cdr:relSizeAnchor>
  <cdr:relSizeAnchor xmlns:cdr="http://schemas.openxmlformats.org/drawingml/2006/chartDrawing">
    <cdr:from>
      <cdr:x>0.55719</cdr:x>
      <cdr:y>0.5396</cdr:y>
    </cdr:from>
    <cdr:to>
      <cdr:x>0.86813</cdr:x>
      <cdr:y>0.795</cdr:y>
    </cdr:to>
    <cdr:sp macro="" textlink="">
      <cdr:nvSpPr>
        <cdr:cNvPr id="5" name="TextBox 1"/>
        <cdr:cNvSpPr txBox="1"/>
      </cdr:nvSpPr>
      <cdr:spPr>
        <a:xfrm xmlns:a="http://schemas.openxmlformats.org/drawingml/2006/main">
          <a:off x="1441383" y="975397"/>
          <a:ext cx="804363" cy="46166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800" b="1" dirty="0" smtClean="0">
              <a:solidFill>
                <a:schemeClr val="bg1"/>
              </a:solidFill>
            </a:rPr>
            <a:t>Priority 1:  23% (22  projects)</a:t>
          </a:r>
        </a:p>
      </cdr:txBody>
    </cdr:sp>
  </cdr:relSizeAnchor>
  <cdr:relSizeAnchor xmlns:cdr="http://schemas.openxmlformats.org/drawingml/2006/chartDrawing">
    <cdr:from>
      <cdr:x>0.42452</cdr:x>
      <cdr:y>0.1426</cdr:y>
    </cdr:from>
    <cdr:to>
      <cdr:x>0.81764</cdr:x>
      <cdr:y>0.3384</cdr:y>
    </cdr:to>
    <cdr:sp macro="" textlink="">
      <cdr:nvSpPr>
        <cdr:cNvPr id="6" name="TextBox 1"/>
        <cdr:cNvSpPr txBox="1"/>
      </cdr:nvSpPr>
      <cdr:spPr>
        <a:xfrm xmlns:a="http://schemas.openxmlformats.org/drawingml/2006/main">
          <a:off x="1098191" y="257761"/>
          <a:ext cx="1016953" cy="35393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800" b="1" dirty="0" smtClean="0">
              <a:solidFill>
                <a:schemeClr val="accent1"/>
              </a:solidFill>
            </a:rPr>
            <a:t>Priority 3: 27% </a:t>
          </a:r>
        </a:p>
        <a:p xmlns:a="http://schemas.openxmlformats.org/drawingml/2006/main">
          <a:r>
            <a:rPr lang="en-GB" sz="800" b="1" dirty="0" smtClean="0">
              <a:solidFill>
                <a:schemeClr val="accent1"/>
              </a:solidFill>
            </a:rPr>
            <a:t>(9 projects</a:t>
          </a:r>
          <a:r>
            <a:rPr lang="en-GB" sz="900" b="1" dirty="0" smtClean="0">
              <a:solidFill>
                <a:schemeClr val="accent1"/>
              </a:solidFill>
            </a:rPr>
            <a:t>)</a:t>
          </a:r>
        </a:p>
      </cdr:txBody>
    </cdr:sp>
  </cdr:relSizeAnchor>
</c:userShapes>
</file>

<file path=ppt/handoutMasters/_rels/handoutMaster1.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custDataLst>
              <p:tags r:id="rId2"/>
            </p:custDataLst>
          </p:nvPr>
        </p:nvSpPr>
        <p:spPr bwMode="auto">
          <a:xfrm>
            <a:off x="0" y="0"/>
            <a:ext cx="6797675" cy="496888"/>
          </a:xfrm>
          <a:prstGeom prst="rect">
            <a:avLst/>
          </a:prstGeom>
          <a:noFill/>
          <a:ln w="9525">
            <a:noFill/>
            <a:miter lim="800000"/>
            <a:headEnd/>
            <a:tailEnd/>
          </a:ln>
          <a:effectLst/>
        </p:spPr>
        <p:txBody>
          <a:bodyPr vert="horz" wrap="square" lIns="91422" tIns="45710" rIns="91422" bIns="45710" numCol="1" anchor="t" anchorCtr="0" compatLnSpc="1">
            <a:prstTxWarp prst="textNoShape">
              <a:avLst/>
            </a:prstTxWarp>
          </a:bodyPr>
          <a:lstStyle>
            <a:lvl1pPr>
              <a:spcAft>
                <a:spcPct val="0"/>
              </a:spcAft>
              <a:defRPr sz="1200">
                <a:solidFill>
                  <a:schemeClr val="tx1"/>
                </a:solidFill>
                <a:latin typeface="Arial" charset="0"/>
                <a:ea typeface="+mn-ea"/>
                <a:cs typeface="Arial" charset="0"/>
              </a:defRPr>
            </a:lvl1pPr>
          </a:lstStyle>
          <a:p>
            <a:pPr algn="ctr">
              <a:defRPr/>
            </a:pPr>
            <a:endParaRPr lang="en-US" dirty="0"/>
          </a:p>
        </p:txBody>
      </p:sp>
      <p:sp>
        <p:nvSpPr>
          <p:cNvPr id="6147"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22" tIns="45710" rIns="91422" bIns="45710" numCol="1" anchor="t" anchorCtr="0" compatLnSpc="1">
            <a:prstTxWarp prst="textNoShape">
              <a:avLst/>
            </a:prstTxWarp>
          </a:bodyPr>
          <a:lstStyle>
            <a:lvl1pPr algn="r">
              <a:spcAft>
                <a:spcPct val="0"/>
              </a:spcAft>
              <a:defRPr sz="1200">
                <a:solidFill>
                  <a:schemeClr val="tx1"/>
                </a:solidFill>
                <a:latin typeface="Arial" charset="0"/>
                <a:ea typeface="+mn-ea"/>
                <a:cs typeface="Arial" charset="0"/>
              </a:defRPr>
            </a:lvl1pPr>
          </a:lstStyle>
          <a:p>
            <a:pPr>
              <a:defRPr/>
            </a:pPr>
            <a:endParaRPr lang="en-US" dirty="0">
              <a:latin typeface="Franklin Gothic Book"/>
              <a:cs typeface="Franklin Gothic Book"/>
            </a:endParaRPr>
          </a:p>
        </p:txBody>
      </p:sp>
      <p:sp>
        <p:nvSpPr>
          <p:cNvPr id="6148" name="Rectangle 4"/>
          <p:cNvSpPr>
            <a:spLocks noGrp="1" noChangeArrowheads="1"/>
          </p:cNvSpPr>
          <p:nvPr>
            <p:ph type="ftr" sz="quarter" idx="2"/>
            <p:custDataLst>
              <p:tags r:id="rId3"/>
            </p:custDataLst>
          </p:nvPr>
        </p:nvSpPr>
        <p:spPr bwMode="auto">
          <a:xfrm>
            <a:off x="0" y="9429750"/>
            <a:ext cx="6797675" cy="496888"/>
          </a:xfrm>
          <a:prstGeom prst="rect">
            <a:avLst/>
          </a:prstGeom>
          <a:noFill/>
          <a:ln w="9525">
            <a:noFill/>
            <a:miter lim="800000"/>
            <a:headEnd/>
            <a:tailEnd/>
          </a:ln>
          <a:effectLst/>
        </p:spPr>
        <p:txBody>
          <a:bodyPr vert="horz" wrap="square" lIns="91422" tIns="45710" rIns="91422" bIns="45710" numCol="1" anchor="b" anchorCtr="0" compatLnSpc="1">
            <a:prstTxWarp prst="textNoShape">
              <a:avLst/>
            </a:prstTxWarp>
          </a:bodyPr>
          <a:lstStyle>
            <a:lvl1pPr>
              <a:spcAft>
                <a:spcPct val="0"/>
              </a:spcAft>
              <a:defRPr sz="1200">
                <a:solidFill>
                  <a:schemeClr val="tx1"/>
                </a:solidFill>
                <a:latin typeface="Arial" charset="0"/>
                <a:ea typeface="+mn-ea"/>
                <a:cs typeface="Arial" charset="0"/>
              </a:defRPr>
            </a:lvl1pPr>
          </a:lstStyle>
          <a:p>
            <a:pPr algn="ctr">
              <a:defRPr/>
            </a:pPr>
            <a:endParaRPr lang="en-US" dirty="0"/>
          </a:p>
        </p:txBody>
      </p:sp>
      <p:sp>
        <p:nvSpPr>
          <p:cNvPr id="6149" name="Rectangle 5"/>
          <p:cNvSpPr>
            <a:spLocks noGrp="1" noChangeArrowheads="1"/>
          </p:cNvSpPr>
          <p:nvPr>
            <p:ph type="sldNum" sz="quarter" idx="3"/>
          </p:nvPr>
        </p:nvSpPr>
        <p:spPr bwMode="auto">
          <a:xfrm>
            <a:off x="3849688" y="9429750"/>
            <a:ext cx="2946400" cy="496888"/>
          </a:xfrm>
          <a:prstGeom prst="rect">
            <a:avLst/>
          </a:prstGeom>
          <a:noFill/>
          <a:ln w="9525">
            <a:noFill/>
            <a:miter lim="800000"/>
            <a:headEnd/>
            <a:tailEnd/>
          </a:ln>
          <a:effectLst/>
        </p:spPr>
        <p:txBody>
          <a:bodyPr vert="horz" wrap="square" lIns="91422" tIns="45710" rIns="91422" bIns="45710" numCol="1" anchor="b" anchorCtr="0" compatLnSpc="1">
            <a:prstTxWarp prst="textNoShape">
              <a:avLst/>
            </a:prstTxWarp>
          </a:bodyPr>
          <a:lstStyle>
            <a:lvl1pPr algn="r">
              <a:defRPr>
                <a:solidFill>
                  <a:schemeClr val="tx1"/>
                </a:solidFill>
              </a:defRPr>
            </a:lvl1pPr>
          </a:lstStyle>
          <a:p>
            <a:fld id="{9D2012EC-129D-174F-A305-62EBE193575D}" type="slidenum">
              <a:rPr lang="en-GB">
                <a:latin typeface="Franklin Gothic Book"/>
                <a:cs typeface="Franklin Gothic Book"/>
              </a:rPr>
              <a:pPr/>
              <a:t>‹#›</a:t>
            </a:fld>
            <a:endParaRPr lang="en-GB" dirty="0">
              <a:latin typeface="Franklin Gothic Book"/>
              <a:cs typeface="Franklin Gothic Book"/>
            </a:endParaRPr>
          </a:p>
        </p:txBody>
      </p:sp>
    </p:spTree>
    <p:extLst>
      <p:ext uri="{BB962C8B-B14F-4D97-AF65-F5344CB8AC3E}">
        <p14:creationId xmlns:p14="http://schemas.microsoft.com/office/powerpoint/2010/main" val="2406125402"/>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custDataLst>
              <p:tags r:id="rId2"/>
            </p:custDataLst>
          </p:nvPr>
        </p:nvSpPr>
        <p:spPr bwMode="auto">
          <a:xfrm>
            <a:off x="0" y="0"/>
            <a:ext cx="6797675" cy="496888"/>
          </a:xfrm>
          <a:prstGeom prst="rect">
            <a:avLst/>
          </a:prstGeom>
          <a:noFill/>
          <a:ln w="9525">
            <a:noFill/>
            <a:miter lim="800000"/>
            <a:headEnd/>
            <a:tailEnd/>
          </a:ln>
          <a:effectLst/>
        </p:spPr>
        <p:txBody>
          <a:bodyPr vert="horz" wrap="square" lIns="91422" tIns="45710" rIns="91422" bIns="45710" numCol="1" anchor="t" anchorCtr="0" compatLnSpc="1">
            <a:prstTxWarp prst="textNoShape">
              <a:avLst/>
            </a:prstTxWarp>
          </a:bodyPr>
          <a:lstStyle>
            <a:lvl1pPr algn="ctr">
              <a:spcAft>
                <a:spcPct val="0"/>
              </a:spcAft>
              <a:defRPr lang="en-GB"/>
            </a:lvl1pPr>
          </a:lstStyle>
          <a:p>
            <a:pPr>
              <a:defRPr/>
            </a:pPr>
            <a:endParaRPr lang="en-GB"/>
          </a:p>
        </p:txBody>
      </p:sp>
      <p:sp>
        <p:nvSpPr>
          <p:cNvPr id="5123"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22" tIns="45710" rIns="91422" bIns="45710" numCol="1" anchor="t" anchorCtr="0" compatLnSpc="1">
            <a:prstTxWarp prst="textNoShape">
              <a:avLst/>
            </a:prstTxWarp>
          </a:bodyPr>
          <a:lstStyle>
            <a:lvl1pPr algn="r">
              <a:spcAft>
                <a:spcPct val="0"/>
              </a:spcAft>
              <a:defRPr sz="1200">
                <a:solidFill>
                  <a:schemeClr val="tx1"/>
                </a:solidFill>
                <a:latin typeface="Franklin Gothic Book"/>
                <a:ea typeface="+mn-ea"/>
                <a:cs typeface="Franklin Gothic Book"/>
              </a:defRPr>
            </a:lvl1pPr>
          </a:lstStyle>
          <a:p>
            <a:pPr>
              <a:defRPr/>
            </a:pPr>
            <a:endParaRPr lang="en-US" dirty="0"/>
          </a:p>
        </p:txBody>
      </p:sp>
      <p:sp>
        <p:nvSpPr>
          <p:cNvPr id="39940"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125" name="Rectangle 5"/>
          <p:cNvSpPr>
            <a:spLocks noGrp="1" noChangeArrowheads="1"/>
          </p:cNvSpPr>
          <p:nvPr>
            <p:ph type="body" sz="quarter" idx="3"/>
          </p:nvPr>
        </p:nvSpPr>
        <p:spPr bwMode="auto">
          <a:xfrm>
            <a:off x="679452" y="4716465"/>
            <a:ext cx="5438775" cy="4467225"/>
          </a:xfrm>
          <a:prstGeom prst="rect">
            <a:avLst/>
          </a:prstGeom>
          <a:noFill/>
          <a:ln w="9525">
            <a:noFill/>
            <a:miter lim="800000"/>
            <a:headEnd/>
            <a:tailEnd/>
          </a:ln>
          <a:effectLst/>
        </p:spPr>
        <p:txBody>
          <a:bodyPr vert="horz" wrap="square" lIns="91422" tIns="45710" rIns="91422" bIns="45710" numCol="1" anchor="t" anchorCtr="0" compatLnSpc="1">
            <a:prstTxWarp prst="textNoShape">
              <a:avLst/>
            </a:prstTxWarp>
          </a:body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p:txBody>
      </p:sp>
      <p:sp>
        <p:nvSpPr>
          <p:cNvPr id="5126" name="Rectangle 6"/>
          <p:cNvSpPr>
            <a:spLocks noGrp="1" noChangeArrowheads="1"/>
          </p:cNvSpPr>
          <p:nvPr>
            <p:ph type="ftr" sz="quarter" idx="4"/>
            <p:custDataLst>
              <p:tags r:id="rId3"/>
            </p:custDataLst>
          </p:nvPr>
        </p:nvSpPr>
        <p:spPr bwMode="auto">
          <a:xfrm>
            <a:off x="0" y="9429750"/>
            <a:ext cx="6797675" cy="496888"/>
          </a:xfrm>
          <a:prstGeom prst="rect">
            <a:avLst/>
          </a:prstGeom>
          <a:noFill/>
          <a:ln w="9525">
            <a:noFill/>
            <a:miter lim="800000"/>
            <a:headEnd/>
            <a:tailEnd/>
          </a:ln>
          <a:effectLst/>
        </p:spPr>
        <p:txBody>
          <a:bodyPr vert="horz" wrap="square" lIns="91422" tIns="45710" rIns="91422" bIns="45710" numCol="1" anchor="b" anchorCtr="0" compatLnSpc="1">
            <a:prstTxWarp prst="textNoShape">
              <a:avLst/>
            </a:prstTxWarp>
          </a:bodyPr>
          <a:lstStyle>
            <a:lvl1pPr algn="ctr">
              <a:spcAft>
                <a:spcPct val="0"/>
              </a:spcAft>
              <a:defRPr lang="en-GB"/>
            </a:lvl1pPr>
          </a:lstStyle>
          <a:p>
            <a:pPr>
              <a:defRPr/>
            </a:pPr>
            <a:endParaRPr lang="en-GB"/>
          </a:p>
        </p:txBody>
      </p:sp>
      <p:sp>
        <p:nvSpPr>
          <p:cNvPr id="5127" name="Rectangle 7"/>
          <p:cNvSpPr>
            <a:spLocks noGrp="1" noChangeArrowheads="1"/>
          </p:cNvSpPr>
          <p:nvPr>
            <p:ph type="sldNum" sz="quarter" idx="5"/>
          </p:nvPr>
        </p:nvSpPr>
        <p:spPr bwMode="auto">
          <a:xfrm>
            <a:off x="3849688" y="9429750"/>
            <a:ext cx="2946400" cy="496888"/>
          </a:xfrm>
          <a:prstGeom prst="rect">
            <a:avLst/>
          </a:prstGeom>
          <a:noFill/>
          <a:ln w="9525">
            <a:noFill/>
            <a:miter lim="800000"/>
            <a:headEnd/>
            <a:tailEnd/>
          </a:ln>
          <a:effectLst/>
        </p:spPr>
        <p:txBody>
          <a:bodyPr vert="horz" wrap="square" lIns="91422" tIns="45710" rIns="91422" bIns="45710" numCol="1" anchor="b" anchorCtr="0" compatLnSpc="1">
            <a:prstTxWarp prst="textNoShape">
              <a:avLst/>
            </a:prstTxWarp>
          </a:bodyPr>
          <a:lstStyle>
            <a:lvl1pPr algn="r">
              <a:defRPr>
                <a:solidFill>
                  <a:schemeClr val="tx1"/>
                </a:solidFill>
                <a:latin typeface="Franklin Gothic Book"/>
                <a:cs typeface="Franklin Gothic Book"/>
              </a:defRPr>
            </a:lvl1pPr>
          </a:lstStyle>
          <a:p>
            <a:fld id="{FD575486-124C-4241-91A7-0219FEF1B1CE}" type="slidenum">
              <a:rPr lang="en-GB" smtClean="0"/>
              <a:pPr/>
              <a:t>‹#›</a:t>
            </a:fld>
            <a:endParaRPr lang="en-GB" dirty="0"/>
          </a:p>
        </p:txBody>
      </p:sp>
    </p:spTree>
    <p:extLst>
      <p:ext uri="{BB962C8B-B14F-4D97-AF65-F5344CB8AC3E}">
        <p14:creationId xmlns:p14="http://schemas.microsoft.com/office/powerpoint/2010/main" val="3334028775"/>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Franklin Gothic Book"/>
        <a:ea typeface="ＭＳ Ｐゴシック" charset="0"/>
        <a:cs typeface="Franklin Gothic Book"/>
      </a:defRPr>
    </a:lvl1pPr>
    <a:lvl2pPr marL="457200" algn="l" rtl="0" eaLnBrk="0" fontAlgn="base" hangingPunct="0">
      <a:spcBef>
        <a:spcPct val="30000"/>
      </a:spcBef>
      <a:spcAft>
        <a:spcPct val="0"/>
      </a:spcAft>
      <a:defRPr sz="1200" kern="1200">
        <a:solidFill>
          <a:schemeClr val="tx1"/>
        </a:solidFill>
        <a:latin typeface="Franklin Gothic Book"/>
        <a:ea typeface="Franklin Gothic Book"/>
        <a:cs typeface="Franklin Gothic Book"/>
      </a:defRPr>
    </a:lvl2pPr>
    <a:lvl3pPr marL="914400" algn="l" rtl="0" eaLnBrk="0" fontAlgn="base" hangingPunct="0">
      <a:spcBef>
        <a:spcPct val="30000"/>
      </a:spcBef>
      <a:spcAft>
        <a:spcPct val="0"/>
      </a:spcAft>
      <a:defRPr sz="1200" kern="1200">
        <a:solidFill>
          <a:schemeClr val="tx1"/>
        </a:solidFill>
        <a:latin typeface="Franklin Gothic Book"/>
        <a:ea typeface="Franklin Gothic Book"/>
        <a:cs typeface="Franklin Gothic Book"/>
      </a:defRPr>
    </a:lvl3pPr>
    <a:lvl4pPr marL="1371600" algn="l" rtl="0" eaLnBrk="0" fontAlgn="base" hangingPunct="0">
      <a:spcBef>
        <a:spcPct val="30000"/>
      </a:spcBef>
      <a:spcAft>
        <a:spcPct val="0"/>
      </a:spcAft>
      <a:defRPr sz="1200" kern="1200">
        <a:solidFill>
          <a:schemeClr val="tx1"/>
        </a:solidFill>
        <a:latin typeface="Franklin Gothic Book"/>
        <a:ea typeface="Franklin Gothic Book"/>
        <a:cs typeface="Franklin Gothic Book"/>
      </a:defRPr>
    </a:lvl4pPr>
    <a:lvl5pPr marL="1828800" algn="l" rtl="0" eaLnBrk="0" fontAlgn="base" hangingPunct="0">
      <a:spcBef>
        <a:spcPct val="30000"/>
      </a:spcBef>
      <a:spcAft>
        <a:spcPct val="0"/>
      </a:spcAft>
      <a:defRPr sz="1200" kern="1200">
        <a:solidFill>
          <a:schemeClr val="tx1"/>
        </a:solidFill>
        <a:latin typeface="Franklin Gothic Book"/>
        <a:ea typeface="Franklin Gothic Book"/>
        <a:cs typeface="Franklin Gothic Book"/>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notesMaster" Target="../notesMasters/notesMaster1.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notesMaster" Target="../notesMasters/notesMaster1.xml"/><Relationship Id="rId2" Type="http://schemas.openxmlformats.org/officeDocument/2006/relationships/tags" Target="../tags/tag47.xml"/><Relationship Id="rId1" Type="http://schemas.openxmlformats.org/officeDocument/2006/relationships/tags" Target="../tags/tag46.xml"/><Relationship Id="rId4"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notesMaster" Target="../notesMasters/notesMaster1.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notesMaster" Target="../notesMasters/notesMaster1.xml"/><Relationship Id="rId2" Type="http://schemas.openxmlformats.org/officeDocument/2006/relationships/tags" Target="../tags/tag45.xml"/><Relationship Id="rId1" Type="http://schemas.openxmlformats.org/officeDocument/2006/relationships/tags" Target="../tags/tag44.xml"/><Relationship Id="rId4"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hidden="1"/>
          <p:cNvSpPr>
            <a:spLocks noGrp="1"/>
          </p:cNvSpPr>
          <p:nvPr>
            <p:ph type="hdr" sz="quarter" idx="10"/>
            <p:custDataLst>
              <p:tags r:id="rId1"/>
            </p:custDataLst>
          </p:nvPr>
        </p:nvSpPr>
        <p:spPr>
          <a:xfrm>
            <a:off x="1" y="0"/>
            <a:ext cx="6797675" cy="496888"/>
          </a:xfrm>
        </p:spPr>
        <p:txBody>
          <a:bodyPr/>
          <a:lstStyle/>
          <a:p>
            <a:pPr>
              <a:defRPr/>
            </a:pPr>
            <a:endParaRPr lang="en-US" dirty="0"/>
          </a:p>
        </p:txBody>
      </p:sp>
      <p:sp>
        <p:nvSpPr>
          <p:cNvPr id="5" name="Footer Placeholder 4" hidden="1"/>
          <p:cNvSpPr>
            <a:spLocks noGrp="1"/>
          </p:cNvSpPr>
          <p:nvPr>
            <p:ph type="ftr" sz="quarter" idx="11"/>
            <p:custDataLst>
              <p:tags r:id="rId2"/>
            </p:custDataLst>
          </p:nvPr>
        </p:nvSpPr>
        <p:spPr>
          <a:xfrm>
            <a:off x="1" y="9429750"/>
            <a:ext cx="6797675" cy="496888"/>
          </a:xfrm>
        </p:spPr>
        <p:txBody>
          <a:bodyPr/>
          <a:lstStyle/>
          <a:p>
            <a:pPr>
              <a:defRPr/>
            </a:pPr>
            <a:endParaRPr lang="en-US" dirty="0"/>
          </a:p>
        </p:txBody>
      </p:sp>
      <p:sp>
        <p:nvSpPr>
          <p:cNvPr id="6" name="Slide Number Placeholder 5"/>
          <p:cNvSpPr>
            <a:spLocks noGrp="1"/>
          </p:cNvSpPr>
          <p:nvPr>
            <p:ph type="sldNum" sz="quarter" idx="12"/>
          </p:nvPr>
        </p:nvSpPr>
        <p:spPr/>
        <p:txBody>
          <a:bodyPr/>
          <a:lstStyle/>
          <a:p>
            <a:fld id="{FD575486-124C-4241-91A7-0219FEF1B1CE}" type="slidenum">
              <a:rPr lang="en-GB" smtClean="0">
                <a:solidFill>
                  <a:prstClr val="white"/>
                </a:solidFill>
              </a:rPr>
              <a:pPr/>
              <a:t>1</a:t>
            </a:fld>
            <a:endParaRPr lang="en-GB" dirty="0">
              <a:solidFill>
                <a:prstClr val="white"/>
              </a:solidFill>
            </a:endParaRPr>
          </a:p>
        </p:txBody>
      </p:sp>
    </p:spTree>
    <p:extLst>
      <p:ext uri="{BB962C8B-B14F-4D97-AF65-F5344CB8AC3E}">
        <p14:creationId xmlns:p14="http://schemas.microsoft.com/office/powerpoint/2010/main" val="7872895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10</a:t>
            </a:fld>
            <a:endParaRPr lang="en-GB" dirty="0"/>
          </a:p>
        </p:txBody>
      </p:sp>
    </p:spTree>
    <p:extLst>
      <p:ext uri="{BB962C8B-B14F-4D97-AF65-F5344CB8AC3E}">
        <p14:creationId xmlns:p14="http://schemas.microsoft.com/office/powerpoint/2010/main" val="3987494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11</a:t>
            </a:fld>
            <a:endParaRPr lang="en-GB" dirty="0"/>
          </a:p>
        </p:txBody>
      </p:sp>
    </p:spTree>
    <p:extLst>
      <p:ext uri="{BB962C8B-B14F-4D97-AF65-F5344CB8AC3E}">
        <p14:creationId xmlns:p14="http://schemas.microsoft.com/office/powerpoint/2010/main" val="31722459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hidden="1"/>
          <p:cNvSpPr>
            <a:spLocks noGrp="1"/>
          </p:cNvSpPr>
          <p:nvPr>
            <p:ph type="hdr" sz="quarter" idx="10"/>
            <p:custDataLst>
              <p:tags r:id="rId1"/>
            </p:custDataLst>
          </p:nvPr>
        </p:nvSpPr>
        <p:spPr>
          <a:xfrm>
            <a:off x="0" y="0"/>
            <a:ext cx="6797675" cy="496411"/>
          </a:xfrm>
        </p:spPr>
        <p:txBody>
          <a:bodyPr/>
          <a:lstStyle/>
          <a:p>
            <a:pPr>
              <a:defRPr/>
            </a:pPr>
            <a:endParaRPr lang="en-GB"/>
          </a:p>
        </p:txBody>
      </p:sp>
      <p:sp>
        <p:nvSpPr>
          <p:cNvPr id="5" name="Footer Placeholder 4" hidden="1"/>
          <p:cNvSpPr>
            <a:spLocks noGrp="1"/>
          </p:cNvSpPr>
          <p:nvPr>
            <p:ph type="ftr" sz="quarter" idx="11"/>
            <p:custDataLst>
              <p:tags r:id="rId2"/>
            </p:custDataLst>
          </p:nvPr>
        </p:nvSpPr>
        <p:spPr>
          <a:xfrm>
            <a:off x="0" y="9430091"/>
            <a:ext cx="6797675" cy="496411"/>
          </a:xfrm>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solidFill>
                  <a:prstClr val="white"/>
                </a:solidFill>
              </a:rPr>
              <a:pPr/>
              <a:t>12</a:t>
            </a:fld>
            <a:endParaRPr lang="en-GB" dirty="0">
              <a:solidFill>
                <a:prstClr val="white"/>
              </a:solidFill>
            </a:endParaRPr>
          </a:p>
        </p:txBody>
      </p:sp>
    </p:spTree>
    <p:extLst>
      <p:ext uri="{BB962C8B-B14F-4D97-AF65-F5344CB8AC3E}">
        <p14:creationId xmlns:p14="http://schemas.microsoft.com/office/powerpoint/2010/main" val="22615820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13</a:t>
            </a:fld>
            <a:endParaRPr lang="en-GB" dirty="0"/>
          </a:p>
        </p:txBody>
      </p:sp>
    </p:spTree>
    <p:extLst>
      <p:ext uri="{BB962C8B-B14F-4D97-AF65-F5344CB8AC3E}">
        <p14:creationId xmlns:p14="http://schemas.microsoft.com/office/powerpoint/2010/main" val="351702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14</a:t>
            </a:fld>
            <a:endParaRPr lang="en-GB" dirty="0"/>
          </a:p>
        </p:txBody>
      </p:sp>
    </p:spTree>
    <p:extLst>
      <p:ext uri="{BB962C8B-B14F-4D97-AF65-F5344CB8AC3E}">
        <p14:creationId xmlns:p14="http://schemas.microsoft.com/office/powerpoint/2010/main" val="351702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15</a:t>
            </a:fld>
            <a:endParaRPr lang="en-GB" dirty="0"/>
          </a:p>
        </p:txBody>
      </p:sp>
    </p:spTree>
    <p:extLst>
      <p:ext uri="{BB962C8B-B14F-4D97-AF65-F5344CB8AC3E}">
        <p14:creationId xmlns:p14="http://schemas.microsoft.com/office/powerpoint/2010/main" val="351702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en-GB" b="0" dirty="0" smtClean="0"/>
          </a:p>
        </p:txBody>
      </p:sp>
      <p:sp>
        <p:nvSpPr>
          <p:cNvPr id="4" name="Header Placeholder 3"/>
          <p:cNvSpPr>
            <a:spLocks noGrp="1"/>
          </p:cNvSpPr>
          <p:nvPr>
            <p:ph type="hdr" sz="quarter" idx="10"/>
          </p:nvPr>
        </p:nvSpPr>
        <p:spPr/>
        <p:txBody>
          <a:bodyPr/>
          <a:lstStyle/>
          <a:p>
            <a:pPr>
              <a:defRPr/>
            </a:pPr>
            <a:endParaRPr lang="en-GB">
              <a:solidFill>
                <a:prstClr val="white"/>
              </a:solidFill>
            </a:endParaRPr>
          </a:p>
        </p:txBody>
      </p:sp>
      <p:sp>
        <p:nvSpPr>
          <p:cNvPr id="5" name="Footer Placeholder 4"/>
          <p:cNvSpPr>
            <a:spLocks noGrp="1"/>
          </p:cNvSpPr>
          <p:nvPr>
            <p:ph type="ftr" sz="quarter" idx="11"/>
          </p:nvPr>
        </p:nvSpPr>
        <p:spPr/>
        <p:txBody>
          <a:bodyPr/>
          <a:lstStyle/>
          <a:p>
            <a:pPr>
              <a:defRPr/>
            </a:pPr>
            <a:endParaRPr lang="en-GB">
              <a:solidFill>
                <a:prstClr val="white"/>
              </a:solidFill>
            </a:endParaRPr>
          </a:p>
        </p:txBody>
      </p:sp>
      <p:sp>
        <p:nvSpPr>
          <p:cNvPr id="6" name="Slide Number Placeholder 5"/>
          <p:cNvSpPr>
            <a:spLocks noGrp="1"/>
          </p:cNvSpPr>
          <p:nvPr>
            <p:ph type="sldNum" sz="quarter" idx="12"/>
          </p:nvPr>
        </p:nvSpPr>
        <p:spPr/>
        <p:txBody>
          <a:bodyPr/>
          <a:lstStyle/>
          <a:p>
            <a:fld id="{FD575486-124C-4241-91A7-0219FEF1B1CE}" type="slidenum">
              <a:rPr lang="en-GB" smtClean="0">
                <a:solidFill>
                  <a:prstClr val="white"/>
                </a:solidFill>
              </a:rPr>
              <a:pPr/>
              <a:t>16</a:t>
            </a:fld>
            <a:endParaRPr lang="en-GB" dirty="0">
              <a:solidFill>
                <a:prstClr val="white"/>
              </a:solidFill>
            </a:endParaRPr>
          </a:p>
        </p:txBody>
      </p:sp>
    </p:spTree>
    <p:extLst>
      <p:ext uri="{BB962C8B-B14F-4D97-AF65-F5344CB8AC3E}">
        <p14:creationId xmlns:p14="http://schemas.microsoft.com/office/powerpoint/2010/main" val="39594038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endParaRPr lang="en-GB">
              <a:solidFill>
                <a:prstClr val="white"/>
              </a:solidFill>
            </a:endParaRPr>
          </a:p>
        </p:txBody>
      </p:sp>
      <p:sp>
        <p:nvSpPr>
          <p:cNvPr id="5" name="Footer Placeholder 4"/>
          <p:cNvSpPr>
            <a:spLocks noGrp="1"/>
          </p:cNvSpPr>
          <p:nvPr>
            <p:ph type="ftr" sz="quarter" idx="11"/>
          </p:nvPr>
        </p:nvSpPr>
        <p:spPr/>
        <p:txBody>
          <a:bodyPr/>
          <a:lstStyle/>
          <a:p>
            <a:pPr>
              <a:defRPr/>
            </a:pPr>
            <a:endParaRPr lang="en-GB">
              <a:solidFill>
                <a:prstClr val="white"/>
              </a:solidFill>
            </a:endParaRPr>
          </a:p>
        </p:txBody>
      </p:sp>
      <p:sp>
        <p:nvSpPr>
          <p:cNvPr id="6" name="Slide Number Placeholder 5"/>
          <p:cNvSpPr>
            <a:spLocks noGrp="1"/>
          </p:cNvSpPr>
          <p:nvPr>
            <p:ph type="sldNum" sz="quarter" idx="12"/>
          </p:nvPr>
        </p:nvSpPr>
        <p:spPr/>
        <p:txBody>
          <a:bodyPr/>
          <a:lstStyle/>
          <a:p>
            <a:fld id="{FD575486-124C-4241-91A7-0219FEF1B1CE}" type="slidenum">
              <a:rPr lang="en-GB">
                <a:solidFill>
                  <a:prstClr val="white"/>
                </a:solidFill>
              </a:rPr>
              <a:pPr/>
              <a:t>17</a:t>
            </a:fld>
            <a:endParaRPr lang="en-GB" dirty="0">
              <a:solidFill>
                <a:prstClr val="white"/>
              </a:solidFill>
            </a:endParaRPr>
          </a:p>
        </p:txBody>
      </p:sp>
    </p:spTree>
    <p:extLst>
      <p:ext uri="{BB962C8B-B14F-4D97-AF65-F5344CB8AC3E}">
        <p14:creationId xmlns:p14="http://schemas.microsoft.com/office/powerpoint/2010/main" val="19115440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solidFill>
                <a:prstClr val="white"/>
              </a:solidFill>
            </a:endParaRPr>
          </a:p>
        </p:txBody>
      </p:sp>
      <p:sp>
        <p:nvSpPr>
          <p:cNvPr id="5" name="Footer Placeholder 4"/>
          <p:cNvSpPr>
            <a:spLocks noGrp="1"/>
          </p:cNvSpPr>
          <p:nvPr>
            <p:ph type="ftr" sz="quarter" idx="11"/>
          </p:nvPr>
        </p:nvSpPr>
        <p:spPr/>
        <p:txBody>
          <a:bodyPr/>
          <a:lstStyle/>
          <a:p>
            <a:pPr>
              <a:defRPr/>
            </a:pPr>
            <a:endParaRPr lang="en-GB">
              <a:solidFill>
                <a:prstClr val="white"/>
              </a:solidFill>
            </a:endParaRPr>
          </a:p>
        </p:txBody>
      </p:sp>
      <p:sp>
        <p:nvSpPr>
          <p:cNvPr id="6" name="Slide Number Placeholder 5"/>
          <p:cNvSpPr>
            <a:spLocks noGrp="1"/>
          </p:cNvSpPr>
          <p:nvPr>
            <p:ph type="sldNum" sz="quarter" idx="12"/>
          </p:nvPr>
        </p:nvSpPr>
        <p:spPr/>
        <p:txBody>
          <a:bodyPr/>
          <a:lstStyle/>
          <a:p>
            <a:fld id="{FD575486-124C-4241-91A7-0219FEF1B1CE}" type="slidenum">
              <a:rPr lang="en-GB" smtClean="0">
                <a:solidFill>
                  <a:prstClr val="white"/>
                </a:solidFill>
              </a:rPr>
              <a:pPr/>
              <a:t>18</a:t>
            </a:fld>
            <a:endParaRPr lang="en-GB" dirty="0">
              <a:solidFill>
                <a:prstClr val="white"/>
              </a:solidFill>
            </a:endParaRPr>
          </a:p>
        </p:txBody>
      </p:sp>
    </p:spTree>
    <p:extLst>
      <p:ext uri="{BB962C8B-B14F-4D97-AF65-F5344CB8AC3E}">
        <p14:creationId xmlns:p14="http://schemas.microsoft.com/office/powerpoint/2010/main" val="27857085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19</a:t>
            </a:fld>
            <a:endParaRPr lang="en-GB" dirty="0"/>
          </a:p>
        </p:txBody>
      </p:sp>
    </p:spTree>
    <p:extLst>
      <p:ext uri="{BB962C8B-B14F-4D97-AF65-F5344CB8AC3E}">
        <p14:creationId xmlns:p14="http://schemas.microsoft.com/office/powerpoint/2010/main" val="14139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a:xfrm>
            <a:off x="679450" y="4716463"/>
            <a:ext cx="5438775" cy="4467225"/>
          </a:xfrm>
          <a:prstGeom prst="rect">
            <a:avLst/>
          </a:prstGeom>
        </p:spPr>
        <p:txBody>
          <a:bodyPr/>
          <a:lstStyle/>
          <a:p>
            <a:endParaRPr lang="en-GB" dirty="0"/>
          </a:p>
        </p:txBody>
      </p:sp>
      <p:sp>
        <p:nvSpPr>
          <p:cNvPr id="4" name="Header Placeholder 3" hidden="1"/>
          <p:cNvSpPr>
            <a:spLocks noGrp="1"/>
          </p:cNvSpPr>
          <p:nvPr>
            <p:ph type="hdr" sz="quarter" idx="10"/>
            <p:custDataLst>
              <p:tags r:id="rId1"/>
            </p:custDataLst>
          </p:nvPr>
        </p:nvSpPr>
        <p:spPr>
          <a:xfrm>
            <a:off x="0" y="0"/>
            <a:ext cx="6797675" cy="496411"/>
          </a:xfrm>
          <a:prstGeom prst="rect">
            <a:avLst/>
          </a:prstGeom>
        </p:spPr>
        <p:txBody>
          <a:bodyPr/>
          <a:lstStyle/>
          <a:p>
            <a:pPr>
              <a:defRPr/>
            </a:pPr>
            <a:endParaRPr lang="en-GB" dirty="0"/>
          </a:p>
        </p:txBody>
      </p:sp>
      <p:sp>
        <p:nvSpPr>
          <p:cNvPr id="5" name="Footer Placeholder 4" hidden="1"/>
          <p:cNvSpPr>
            <a:spLocks noGrp="1"/>
          </p:cNvSpPr>
          <p:nvPr>
            <p:ph type="ftr" sz="quarter" idx="11"/>
            <p:custDataLst>
              <p:tags r:id="rId2"/>
            </p:custDataLst>
          </p:nvPr>
        </p:nvSpPr>
        <p:spPr>
          <a:xfrm>
            <a:off x="0" y="9430091"/>
            <a:ext cx="6797675" cy="496411"/>
          </a:xfrm>
          <a:prstGeom prst="rect">
            <a:avLst/>
          </a:prstGeom>
        </p:spPr>
        <p:txBody>
          <a:bodyPr/>
          <a:lstStyle/>
          <a:p>
            <a:pPr>
              <a:defRPr/>
            </a:pPr>
            <a:endParaRPr lang="en-GB" dirty="0"/>
          </a:p>
        </p:txBody>
      </p:sp>
      <p:sp>
        <p:nvSpPr>
          <p:cNvPr id="6" name="Slide Number Placeholder 5"/>
          <p:cNvSpPr>
            <a:spLocks noGrp="1"/>
          </p:cNvSpPr>
          <p:nvPr>
            <p:ph type="sldNum" sz="quarter" idx="12"/>
          </p:nvPr>
        </p:nvSpPr>
        <p:spPr>
          <a:xfrm>
            <a:off x="3849688" y="9429750"/>
            <a:ext cx="2946400" cy="496888"/>
          </a:xfrm>
          <a:prstGeom prst="rect">
            <a:avLst/>
          </a:prstGeom>
        </p:spPr>
        <p:txBody>
          <a:bodyPr/>
          <a:lstStyle/>
          <a:p>
            <a:fld id="{FD575486-124C-4241-91A7-0219FEF1B1CE}" type="slidenum">
              <a:rPr lang="en-GB" smtClean="0">
                <a:solidFill>
                  <a:prstClr val="white"/>
                </a:solidFill>
              </a:rPr>
              <a:pPr/>
              <a:t>2</a:t>
            </a:fld>
            <a:endParaRPr lang="en-GB" dirty="0">
              <a:solidFill>
                <a:prstClr val="white"/>
              </a:solidFill>
            </a:endParaRPr>
          </a:p>
        </p:txBody>
      </p:sp>
    </p:spTree>
    <p:extLst>
      <p:ext uri="{BB962C8B-B14F-4D97-AF65-F5344CB8AC3E}">
        <p14:creationId xmlns:p14="http://schemas.microsoft.com/office/powerpoint/2010/main" val="36351516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20</a:t>
            </a:fld>
            <a:endParaRPr lang="en-GB" dirty="0"/>
          </a:p>
        </p:txBody>
      </p:sp>
    </p:spTree>
    <p:extLst>
      <p:ext uri="{BB962C8B-B14F-4D97-AF65-F5344CB8AC3E}">
        <p14:creationId xmlns:p14="http://schemas.microsoft.com/office/powerpoint/2010/main" val="42149466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solidFill>
                <a:prstClr val="white"/>
              </a:solidFill>
            </a:endParaRPr>
          </a:p>
        </p:txBody>
      </p:sp>
      <p:sp>
        <p:nvSpPr>
          <p:cNvPr id="5" name="Footer Placeholder 4"/>
          <p:cNvSpPr>
            <a:spLocks noGrp="1"/>
          </p:cNvSpPr>
          <p:nvPr>
            <p:ph type="ftr" sz="quarter" idx="11"/>
          </p:nvPr>
        </p:nvSpPr>
        <p:spPr/>
        <p:txBody>
          <a:bodyPr/>
          <a:lstStyle/>
          <a:p>
            <a:pPr>
              <a:defRPr/>
            </a:pPr>
            <a:endParaRPr lang="en-GB">
              <a:solidFill>
                <a:prstClr val="white"/>
              </a:solidFill>
            </a:endParaRPr>
          </a:p>
        </p:txBody>
      </p:sp>
      <p:sp>
        <p:nvSpPr>
          <p:cNvPr id="6" name="Slide Number Placeholder 5"/>
          <p:cNvSpPr>
            <a:spLocks noGrp="1"/>
          </p:cNvSpPr>
          <p:nvPr>
            <p:ph type="sldNum" sz="quarter" idx="12"/>
          </p:nvPr>
        </p:nvSpPr>
        <p:spPr/>
        <p:txBody>
          <a:bodyPr/>
          <a:lstStyle/>
          <a:p>
            <a:fld id="{FD575486-124C-4241-91A7-0219FEF1B1CE}" type="slidenum">
              <a:rPr lang="en-GB" smtClean="0">
                <a:solidFill>
                  <a:prstClr val="white"/>
                </a:solidFill>
              </a:rPr>
              <a:pPr/>
              <a:t>21</a:t>
            </a:fld>
            <a:endParaRPr lang="en-GB" dirty="0">
              <a:solidFill>
                <a:prstClr val="white"/>
              </a:solidFill>
            </a:endParaRPr>
          </a:p>
        </p:txBody>
      </p:sp>
    </p:spTree>
    <p:extLst>
      <p:ext uri="{BB962C8B-B14F-4D97-AF65-F5344CB8AC3E}">
        <p14:creationId xmlns:p14="http://schemas.microsoft.com/office/powerpoint/2010/main" val="42149466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solidFill>
                <a:prstClr val="white"/>
              </a:solidFill>
            </a:endParaRPr>
          </a:p>
        </p:txBody>
      </p:sp>
      <p:sp>
        <p:nvSpPr>
          <p:cNvPr id="5" name="Footer Placeholder 4"/>
          <p:cNvSpPr>
            <a:spLocks noGrp="1"/>
          </p:cNvSpPr>
          <p:nvPr>
            <p:ph type="ftr" sz="quarter" idx="11"/>
          </p:nvPr>
        </p:nvSpPr>
        <p:spPr/>
        <p:txBody>
          <a:bodyPr/>
          <a:lstStyle/>
          <a:p>
            <a:pPr>
              <a:defRPr/>
            </a:pPr>
            <a:endParaRPr lang="en-GB">
              <a:solidFill>
                <a:prstClr val="white"/>
              </a:solidFill>
            </a:endParaRPr>
          </a:p>
        </p:txBody>
      </p:sp>
      <p:sp>
        <p:nvSpPr>
          <p:cNvPr id="6" name="Slide Number Placeholder 5"/>
          <p:cNvSpPr>
            <a:spLocks noGrp="1"/>
          </p:cNvSpPr>
          <p:nvPr>
            <p:ph type="sldNum" sz="quarter" idx="12"/>
          </p:nvPr>
        </p:nvSpPr>
        <p:spPr/>
        <p:txBody>
          <a:bodyPr/>
          <a:lstStyle/>
          <a:p>
            <a:fld id="{FD575486-124C-4241-91A7-0219FEF1B1CE}" type="slidenum">
              <a:rPr lang="en-GB" smtClean="0">
                <a:solidFill>
                  <a:prstClr val="white"/>
                </a:solidFill>
              </a:rPr>
              <a:pPr/>
              <a:t>22</a:t>
            </a:fld>
            <a:endParaRPr lang="en-GB" dirty="0">
              <a:solidFill>
                <a:prstClr val="white"/>
              </a:solidFill>
            </a:endParaRPr>
          </a:p>
        </p:txBody>
      </p:sp>
    </p:spTree>
    <p:extLst>
      <p:ext uri="{BB962C8B-B14F-4D97-AF65-F5344CB8AC3E}">
        <p14:creationId xmlns:p14="http://schemas.microsoft.com/office/powerpoint/2010/main" val="42149466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solidFill>
                <a:prstClr val="white"/>
              </a:solidFill>
            </a:endParaRPr>
          </a:p>
        </p:txBody>
      </p:sp>
      <p:sp>
        <p:nvSpPr>
          <p:cNvPr id="5" name="Footer Placeholder 4"/>
          <p:cNvSpPr>
            <a:spLocks noGrp="1"/>
          </p:cNvSpPr>
          <p:nvPr>
            <p:ph type="ftr" sz="quarter" idx="11"/>
          </p:nvPr>
        </p:nvSpPr>
        <p:spPr/>
        <p:txBody>
          <a:bodyPr/>
          <a:lstStyle/>
          <a:p>
            <a:pPr>
              <a:defRPr/>
            </a:pPr>
            <a:endParaRPr lang="en-GB">
              <a:solidFill>
                <a:prstClr val="white"/>
              </a:solidFill>
            </a:endParaRPr>
          </a:p>
        </p:txBody>
      </p:sp>
      <p:sp>
        <p:nvSpPr>
          <p:cNvPr id="6" name="Slide Number Placeholder 5"/>
          <p:cNvSpPr>
            <a:spLocks noGrp="1"/>
          </p:cNvSpPr>
          <p:nvPr>
            <p:ph type="sldNum" sz="quarter" idx="12"/>
          </p:nvPr>
        </p:nvSpPr>
        <p:spPr/>
        <p:txBody>
          <a:bodyPr/>
          <a:lstStyle/>
          <a:p>
            <a:fld id="{FD575486-124C-4241-91A7-0219FEF1B1CE}" type="slidenum">
              <a:rPr lang="en-GB" smtClean="0">
                <a:solidFill>
                  <a:prstClr val="white"/>
                </a:solidFill>
              </a:rPr>
              <a:pPr/>
              <a:t>23</a:t>
            </a:fld>
            <a:endParaRPr lang="en-GB" dirty="0">
              <a:solidFill>
                <a:prstClr val="white"/>
              </a:solidFill>
            </a:endParaRPr>
          </a:p>
        </p:txBody>
      </p:sp>
    </p:spTree>
    <p:extLst>
      <p:ext uri="{BB962C8B-B14F-4D97-AF65-F5344CB8AC3E}">
        <p14:creationId xmlns:p14="http://schemas.microsoft.com/office/powerpoint/2010/main" val="42149466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solidFill>
                <a:prstClr val="white"/>
              </a:solidFill>
            </a:endParaRPr>
          </a:p>
        </p:txBody>
      </p:sp>
      <p:sp>
        <p:nvSpPr>
          <p:cNvPr id="5" name="Footer Placeholder 4"/>
          <p:cNvSpPr>
            <a:spLocks noGrp="1"/>
          </p:cNvSpPr>
          <p:nvPr>
            <p:ph type="ftr" sz="quarter" idx="11"/>
          </p:nvPr>
        </p:nvSpPr>
        <p:spPr/>
        <p:txBody>
          <a:bodyPr/>
          <a:lstStyle/>
          <a:p>
            <a:pPr>
              <a:defRPr/>
            </a:pPr>
            <a:endParaRPr lang="en-GB">
              <a:solidFill>
                <a:prstClr val="white"/>
              </a:solidFill>
            </a:endParaRPr>
          </a:p>
        </p:txBody>
      </p:sp>
      <p:sp>
        <p:nvSpPr>
          <p:cNvPr id="6" name="Slide Number Placeholder 5"/>
          <p:cNvSpPr>
            <a:spLocks noGrp="1"/>
          </p:cNvSpPr>
          <p:nvPr>
            <p:ph type="sldNum" sz="quarter" idx="12"/>
          </p:nvPr>
        </p:nvSpPr>
        <p:spPr/>
        <p:txBody>
          <a:bodyPr/>
          <a:lstStyle/>
          <a:p>
            <a:fld id="{FD575486-124C-4241-91A7-0219FEF1B1CE}" type="slidenum">
              <a:rPr lang="en-GB" smtClean="0">
                <a:solidFill>
                  <a:prstClr val="white"/>
                </a:solidFill>
              </a:rPr>
              <a:pPr/>
              <a:t>24</a:t>
            </a:fld>
            <a:endParaRPr lang="en-GB" dirty="0">
              <a:solidFill>
                <a:prstClr val="white"/>
              </a:solidFill>
            </a:endParaRPr>
          </a:p>
        </p:txBody>
      </p:sp>
    </p:spTree>
    <p:extLst>
      <p:ext uri="{BB962C8B-B14F-4D97-AF65-F5344CB8AC3E}">
        <p14:creationId xmlns:p14="http://schemas.microsoft.com/office/powerpoint/2010/main" val="42149466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25</a:t>
            </a:fld>
            <a:endParaRPr lang="en-GB" dirty="0"/>
          </a:p>
        </p:txBody>
      </p:sp>
    </p:spTree>
    <p:extLst>
      <p:ext uri="{BB962C8B-B14F-4D97-AF65-F5344CB8AC3E}">
        <p14:creationId xmlns:p14="http://schemas.microsoft.com/office/powerpoint/2010/main" val="25486951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26</a:t>
            </a:fld>
            <a:endParaRPr lang="en-GB" dirty="0"/>
          </a:p>
        </p:txBody>
      </p:sp>
    </p:spTree>
    <p:extLst>
      <p:ext uri="{BB962C8B-B14F-4D97-AF65-F5344CB8AC3E}">
        <p14:creationId xmlns:p14="http://schemas.microsoft.com/office/powerpoint/2010/main" val="13373662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27</a:t>
            </a:fld>
            <a:endParaRPr lang="en-GB" dirty="0"/>
          </a:p>
        </p:txBody>
      </p:sp>
    </p:spTree>
    <p:extLst>
      <p:ext uri="{BB962C8B-B14F-4D97-AF65-F5344CB8AC3E}">
        <p14:creationId xmlns:p14="http://schemas.microsoft.com/office/powerpoint/2010/main" val="28343476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a:xfrm>
            <a:off x="679768" y="4715907"/>
            <a:ext cx="5438140" cy="4467701"/>
          </a:xfrm>
          <a:prstGeom prst="rect">
            <a:avLst/>
          </a:prstGeom>
        </p:spPr>
        <p:txBody>
          <a:bodyPr/>
          <a:lstStyle/>
          <a:p>
            <a:endParaRPr lang="en-GB" dirty="0"/>
          </a:p>
        </p:txBody>
      </p:sp>
    </p:spTree>
    <p:extLst>
      <p:ext uri="{BB962C8B-B14F-4D97-AF65-F5344CB8AC3E}">
        <p14:creationId xmlns:p14="http://schemas.microsoft.com/office/powerpoint/2010/main" val="2149523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hidden="1"/>
          <p:cNvSpPr>
            <a:spLocks noGrp="1"/>
          </p:cNvSpPr>
          <p:nvPr>
            <p:ph type="hdr" sz="quarter" idx="10"/>
            <p:custDataLst>
              <p:tags r:id="rId1"/>
            </p:custDataLst>
          </p:nvPr>
        </p:nvSpPr>
        <p:spPr>
          <a:xfrm>
            <a:off x="1" y="0"/>
            <a:ext cx="6797675" cy="496411"/>
          </a:xfrm>
        </p:spPr>
        <p:txBody>
          <a:bodyPr/>
          <a:lstStyle/>
          <a:p>
            <a:endParaRPr lang="en-GB"/>
          </a:p>
        </p:txBody>
      </p:sp>
      <p:sp>
        <p:nvSpPr>
          <p:cNvPr id="5" name="Footer Placeholder 4" hidden="1"/>
          <p:cNvSpPr>
            <a:spLocks noGrp="1"/>
          </p:cNvSpPr>
          <p:nvPr>
            <p:ph type="ftr" sz="quarter" idx="11"/>
            <p:custDataLst>
              <p:tags r:id="rId2"/>
            </p:custDataLst>
          </p:nvPr>
        </p:nvSpPr>
        <p:spPr>
          <a:xfrm>
            <a:off x="1" y="9430092"/>
            <a:ext cx="6797675" cy="496411"/>
          </a:xfrm>
        </p:spPr>
        <p:txBody>
          <a:bodyPr/>
          <a:lstStyle/>
          <a:p>
            <a:endParaRPr lang="en-GB"/>
          </a:p>
        </p:txBody>
      </p:sp>
      <p:sp>
        <p:nvSpPr>
          <p:cNvPr id="6" name="Slide Number Placeholder 5"/>
          <p:cNvSpPr>
            <a:spLocks noGrp="1"/>
          </p:cNvSpPr>
          <p:nvPr>
            <p:ph type="sldNum" sz="quarter" idx="12"/>
          </p:nvPr>
        </p:nvSpPr>
        <p:spPr/>
        <p:txBody>
          <a:bodyPr/>
          <a:lstStyle/>
          <a:p>
            <a:fld id="{C01CF749-F2EB-4A5D-AB10-F26445BD6655}" type="slidenum">
              <a:rPr lang="en-GB" smtClean="0">
                <a:solidFill>
                  <a:prstClr val="white"/>
                </a:solidFill>
              </a:rPr>
              <a:pPr/>
              <a:t>4</a:t>
            </a:fld>
            <a:endParaRPr lang="en-GB">
              <a:solidFill>
                <a:prstClr val="white"/>
              </a:solidFill>
            </a:endParaRPr>
          </a:p>
        </p:txBody>
      </p:sp>
    </p:spTree>
    <p:extLst>
      <p:ext uri="{BB962C8B-B14F-4D97-AF65-F5344CB8AC3E}">
        <p14:creationId xmlns:p14="http://schemas.microsoft.com/office/powerpoint/2010/main" val="590396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endParaRPr lang="en-GB">
              <a:solidFill>
                <a:prstClr val="white"/>
              </a:solidFill>
            </a:endParaRPr>
          </a:p>
        </p:txBody>
      </p:sp>
      <p:sp>
        <p:nvSpPr>
          <p:cNvPr id="5" name="Footer Placeholder 4"/>
          <p:cNvSpPr>
            <a:spLocks noGrp="1"/>
          </p:cNvSpPr>
          <p:nvPr>
            <p:ph type="ftr" sz="quarter" idx="11"/>
          </p:nvPr>
        </p:nvSpPr>
        <p:spPr/>
        <p:txBody>
          <a:bodyPr/>
          <a:lstStyle/>
          <a:p>
            <a:pPr>
              <a:defRPr/>
            </a:pPr>
            <a:endParaRPr lang="en-GB">
              <a:solidFill>
                <a:prstClr val="white"/>
              </a:solidFill>
            </a:endParaRPr>
          </a:p>
        </p:txBody>
      </p:sp>
      <p:sp>
        <p:nvSpPr>
          <p:cNvPr id="6" name="Slide Number Placeholder 5"/>
          <p:cNvSpPr>
            <a:spLocks noGrp="1"/>
          </p:cNvSpPr>
          <p:nvPr>
            <p:ph type="sldNum" sz="quarter" idx="12"/>
          </p:nvPr>
        </p:nvSpPr>
        <p:spPr/>
        <p:txBody>
          <a:bodyPr/>
          <a:lstStyle/>
          <a:p>
            <a:fld id="{FD575486-124C-4241-91A7-0219FEF1B1CE}" type="slidenum">
              <a:rPr lang="en-GB" smtClean="0">
                <a:solidFill>
                  <a:prstClr val="white"/>
                </a:solidFill>
              </a:rPr>
              <a:pPr/>
              <a:t>5</a:t>
            </a:fld>
            <a:endParaRPr lang="en-GB" dirty="0">
              <a:solidFill>
                <a:prstClr val="white"/>
              </a:solidFill>
            </a:endParaRPr>
          </a:p>
        </p:txBody>
      </p:sp>
    </p:spTree>
    <p:extLst>
      <p:ext uri="{BB962C8B-B14F-4D97-AF65-F5344CB8AC3E}">
        <p14:creationId xmlns:p14="http://schemas.microsoft.com/office/powerpoint/2010/main" val="865439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6</a:t>
            </a:fld>
            <a:endParaRPr lang="en-GB" dirty="0"/>
          </a:p>
        </p:txBody>
      </p:sp>
    </p:spTree>
    <p:extLst>
      <p:ext uri="{BB962C8B-B14F-4D97-AF65-F5344CB8AC3E}">
        <p14:creationId xmlns:p14="http://schemas.microsoft.com/office/powerpoint/2010/main" val="865439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endParaRPr lang="en-GB">
              <a:solidFill>
                <a:prstClr val="white"/>
              </a:solidFill>
            </a:endParaRPr>
          </a:p>
        </p:txBody>
      </p:sp>
      <p:sp>
        <p:nvSpPr>
          <p:cNvPr id="5" name="Footer Placeholder 4"/>
          <p:cNvSpPr>
            <a:spLocks noGrp="1"/>
          </p:cNvSpPr>
          <p:nvPr>
            <p:ph type="ftr" sz="quarter" idx="11"/>
          </p:nvPr>
        </p:nvSpPr>
        <p:spPr/>
        <p:txBody>
          <a:bodyPr/>
          <a:lstStyle/>
          <a:p>
            <a:pPr>
              <a:defRPr/>
            </a:pPr>
            <a:endParaRPr lang="en-GB">
              <a:solidFill>
                <a:prstClr val="white"/>
              </a:solidFill>
            </a:endParaRPr>
          </a:p>
        </p:txBody>
      </p:sp>
      <p:sp>
        <p:nvSpPr>
          <p:cNvPr id="6" name="Slide Number Placeholder 5"/>
          <p:cNvSpPr>
            <a:spLocks noGrp="1"/>
          </p:cNvSpPr>
          <p:nvPr>
            <p:ph type="sldNum" sz="quarter" idx="12"/>
          </p:nvPr>
        </p:nvSpPr>
        <p:spPr/>
        <p:txBody>
          <a:bodyPr/>
          <a:lstStyle/>
          <a:p>
            <a:fld id="{FD575486-124C-4241-91A7-0219FEF1B1CE}" type="slidenum">
              <a:rPr lang="en-GB" smtClean="0">
                <a:solidFill>
                  <a:prstClr val="white"/>
                </a:solidFill>
              </a:rPr>
              <a:pPr/>
              <a:t>7</a:t>
            </a:fld>
            <a:endParaRPr lang="en-GB" dirty="0">
              <a:solidFill>
                <a:prstClr val="white"/>
              </a:solidFill>
            </a:endParaRPr>
          </a:p>
        </p:txBody>
      </p:sp>
    </p:spTree>
    <p:extLst>
      <p:ext uri="{BB962C8B-B14F-4D97-AF65-F5344CB8AC3E}">
        <p14:creationId xmlns:p14="http://schemas.microsoft.com/office/powerpoint/2010/main" val="14102376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endParaRPr lang="en-GB">
              <a:solidFill>
                <a:prstClr val="white"/>
              </a:solidFill>
            </a:endParaRPr>
          </a:p>
        </p:txBody>
      </p:sp>
      <p:sp>
        <p:nvSpPr>
          <p:cNvPr id="5" name="Footer Placeholder 4"/>
          <p:cNvSpPr>
            <a:spLocks noGrp="1"/>
          </p:cNvSpPr>
          <p:nvPr>
            <p:ph type="ftr" sz="quarter" idx="11"/>
          </p:nvPr>
        </p:nvSpPr>
        <p:spPr/>
        <p:txBody>
          <a:bodyPr/>
          <a:lstStyle/>
          <a:p>
            <a:pPr>
              <a:defRPr/>
            </a:pPr>
            <a:endParaRPr lang="en-GB">
              <a:solidFill>
                <a:prstClr val="white"/>
              </a:solidFill>
            </a:endParaRPr>
          </a:p>
        </p:txBody>
      </p:sp>
      <p:sp>
        <p:nvSpPr>
          <p:cNvPr id="6" name="Slide Number Placeholder 5"/>
          <p:cNvSpPr>
            <a:spLocks noGrp="1"/>
          </p:cNvSpPr>
          <p:nvPr>
            <p:ph type="sldNum" sz="quarter" idx="12"/>
          </p:nvPr>
        </p:nvSpPr>
        <p:spPr/>
        <p:txBody>
          <a:bodyPr/>
          <a:lstStyle/>
          <a:p>
            <a:fld id="{FD575486-124C-4241-91A7-0219FEF1B1CE}" type="slidenum">
              <a:rPr lang="en-GB" smtClean="0">
                <a:solidFill>
                  <a:prstClr val="white"/>
                </a:solidFill>
              </a:rPr>
              <a:pPr/>
              <a:t>8</a:t>
            </a:fld>
            <a:endParaRPr lang="en-GB" dirty="0">
              <a:solidFill>
                <a:prstClr val="white"/>
              </a:solidFill>
            </a:endParaRPr>
          </a:p>
        </p:txBody>
      </p:sp>
    </p:spTree>
    <p:extLst>
      <p:ext uri="{BB962C8B-B14F-4D97-AF65-F5344CB8AC3E}">
        <p14:creationId xmlns:p14="http://schemas.microsoft.com/office/powerpoint/2010/main" val="4056985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smtClean="0">
              <a:solidFill>
                <a:schemeClr val="tx1"/>
              </a:solidFill>
              <a:effectLst/>
              <a:latin typeface="Franklin Gothic Book"/>
              <a:ea typeface="ＭＳ Ｐゴシック" charset="0"/>
              <a:cs typeface="Franklin Gothic Book"/>
            </a:endParaRPr>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9</a:t>
            </a:fld>
            <a:endParaRPr lang="en-GB" dirty="0"/>
          </a:p>
        </p:txBody>
      </p:sp>
    </p:spTree>
    <p:extLst>
      <p:ext uri="{BB962C8B-B14F-4D97-AF65-F5344CB8AC3E}">
        <p14:creationId xmlns:p14="http://schemas.microsoft.com/office/powerpoint/2010/main" val="40638972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7.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9.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3.xml"/></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4.xml"/></Relationships>
</file>

<file path=ppt/slideLayouts/_rels/slideLayout23.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5.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tags" Target="../tags/tag27.xml"/></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tags" Target="../tags/tag28.xml"/></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tags" Target="../tags/tag29.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3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0.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32.xml"/></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3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r>
              <a:rPr lang="en-US" smtClean="0"/>
              <a:t>*Global rank, except for transition gap and BEEPS where rank is out of 33 EBRD countries of operation. </a:t>
            </a:r>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19138" y="1803400"/>
            <a:ext cx="7705725" cy="4321175"/>
          </a:xfrm>
        </p:spPr>
        <p:txBody>
          <a:bodyPr/>
          <a:lstStyle>
            <a:lvl1pPr>
              <a:defRPr sz="1600"/>
            </a:lvl1pPr>
            <a:lvl2pPr>
              <a:defRPr sz="1600"/>
            </a:lvl2pPr>
            <a:lvl3pPr>
              <a:defRPr sz="1600"/>
            </a:lvl3pPr>
            <a:lvl4pPr>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297793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828675"/>
          </a:xfrm>
        </p:spPr>
        <p:txBody>
          <a:bodyPr/>
          <a:lstStyle/>
          <a:p>
            <a:r>
              <a:rPr lang="en-US" smtClean="0"/>
              <a:t>Click to edit Master title style</a:t>
            </a:r>
            <a:endParaRPr lang="en-US" dirty="0"/>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5" name="Text Placeholder 4"/>
          <p:cNvSpPr>
            <a:spLocks noGrp="1"/>
          </p:cNvSpPr>
          <p:nvPr>
            <p:ph type="body" sz="quarter" idx="11"/>
          </p:nvPr>
        </p:nvSpPr>
        <p:spPr>
          <a:xfrm>
            <a:off x="719138" y="1446213"/>
            <a:ext cx="3605212"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6"/>
          <p:cNvSpPr>
            <a:spLocks noGrp="1"/>
          </p:cNvSpPr>
          <p:nvPr>
            <p:ph type="body" sz="quarter" idx="12"/>
          </p:nvPr>
        </p:nvSpPr>
        <p:spPr>
          <a:xfrm>
            <a:off x="4819650" y="1446213"/>
            <a:ext cx="3605213"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13509433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gradFill flip="none" rotWithShape="1">
            <a:gsLst>
              <a:gs pos="0">
                <a:schemeClr val="accent2">
                  <a:lumMod val="50000"/>
                </a:schemeClr>
              </a:gs>
              <a:gs pos="22000">
                <a:schemeClr val="accent2"/>
              </a:gs>
              <a:gs pos="69000">
                <a:schemeClr val="tx2"/>
              </a:gs>
            </a:gsLst>
            <a:path path="circle">
              <a:fillToRect l="100000" t="100000"/>
            </a:path>
            <a:tileRect r="-100000" b="-100000"/>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latin typeface="Franklin Gothic Book"/>
            </a:endParaRP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87" y="4407789"/>
            <a:ext cx="9144000" cy="2176272"/>
          </a:xfrm>
          <a:prstGeom prst="rect">
            <a:avLst/>
          </a:prstGeom>
        </p:spPr>
      </p:pic>
      <p:sp>
        <p:nvSpPr>
          <p:cNvPr id="70" name="Title 1"/>
          <p:cNvSpPr>
            <a:spLocks noGrp="1"/>
          </p:cNvSpPr>
          <p:nvPr>
            <p:ph type="title" hasCustomPrompt="1"/>
          </p:nvPr>
        </p:nvSpPr>
        <p:spPr>
          <a:xfrm>
            <a:off x="719134" y="4893126"/>
            <a:ext cx="6291266" cy="727534"/>
          </a:xfrm>
        </p:spPr>
        <p:txBody>
          <a:bodyPr anchor="b">
            <a:normAutofit/>
          </a:bodyPr>
          <a:lstStyle>
            <a:lvl1pPr>
              <a:defRPr sz="2800" baseline="0"/>
            </a:lvl1pPr>
          </a:lstStyle>
          <a:p>
            <a:r>
              <a:rPr lang="en-US" dirty="0" smtClean="0"/>
              <a:t>Presentation title</a:t>
            </a:r>
            <a:endParaRPr lang="en-US" dirty="0"/>
          </a:p>
        </p:txBody>
      </p:sp>
      <p:sp>
        <p:nvSpPr>
          <p:cNvPr id="5" name="Text Placeholder 4"/>
          <p:cNvSpPr>
            <a:spLocks noGrp="1"/>
          </p:cNvSpPr>
          <p:nvPr>
            <p:ph type="body" sz="quarter" idx="10" hasCustomPrompt="1"/>
          </p:nvPr>
        </p:nvSpPr>
        <p:spPr>
          <a:xfrm>
            <a:off x="719138" y="5731785"/>
            <a:ext cx="6127750" cy="609600"/>
          </a:xfrm>
        </p:spPr>
        <p:txBody>
          <a:bodyPr/>
          <a:lstStyle>
            <a:lvl1pPr>
              <a:spcAft>
                <a:spcPts val="0"/>
              </a:spcAft>
              <a:defRPr>
                <a:solidFill>
                  <a:srgbClr val="00AE9E"/>
                </a:solidFill>
                <a:latin typeface="Bodoni MT" panose="02070603080606020203" pitchFamily="18" charset="0"/>
              </a:defRPr>
            </a:lvl1pPr>
          </a:lstStyle>
          <a:p>
            <a:pPr lvl="0"/>
            <a:r>
              <a:rPr lang="en-US" dirty="0" smtClean="0"/>
              <a:t>Presenter name</a:t>
            </a:r>
          </a:p>
          <a:p>
            <a:pPr lvl="0"/>
            <a:r>
              <a:rPr lang="en-US" dirty="0" smtClean="0"/>
              <a:t>Event name</a:t>
            </a:r>
          </a:p>
        </p:txBody>
      </p:sp>
    </p:spTree>
    <p:extLst>
      <p:ext uri="{BB962C8B-B14F-4D97-AF65-F5344CB8AC3E}">
        <p14:creationId xmlns:p14="http://schemas.microsoft.com/office/powerpoint/2010/main" val="244171004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p:cNvSpPr>
            <a:spLocks noGrp="1"/>
          </p:cNvSpPr>
          <p:nvPr>
            <p:ph type="title"/>
          </p:nvPr>
        </p:nvSpPr>
        <p:spPr>
          <a:xfrm>
            <a:off x="576505" y="1"/>
            <a:ext cx="6048136" cy="617724"/>
          </a:xfrm>
        </p:spPr>
        <p:txBody>
          <a:bodyPr/>
          <a:lstStyle/>
          <a:p>
            <a:r>
              <a:rPr lang="en-US" smtClean="0"/>
              <a:t>Click to edit Master title style</a:t>
            </a:r>
            <a:endParaRPr lang="en-GB" dirty="0"/>
          </a:p>
        </p:txBody>
      </p:sp>
      <p:cxnSp>
        <p:nvCxnSpPr>
          <p:cNvPr id="166" name="Straight Connector 165"/>
          <p:cNvCxnSpPr/>
          <p:nvPr userDrawn="1"/>
        </p:nvCxnSpPr>
        <p:spPr>
          <a:xfrm>
            <a:off x="-3083" y="1709193"/>
            <a:ext cx="9147085"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9" name="Slide Number Placeholder 5"/>
          <p:cNvSpPr>
            <a:spLocks noGrp="1"/>
          </p:cNvSpPr>
          <p:nvPr>
            <p:ph type="sldNum" sz="quarter" idx="4"/>
          </p:nvPr>
        </p:nvSpPr>
        <p:spPr>
          <a:xfrm>
            <a:off x="8279570" y="6431477"/>
            <a:ext cx="360001" cy="426524"/>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0"/>
          </p:nvPr>
        </p:nvSpPr>
        <p:spPr>
          <a:xfrm>
            <a:off x="719139" y="1803400"/>
            <a:ext cx="7705725" cy="4321175"/>
          </a:xfrm>
        </p:spPr>
        <p:txBody>
          <a:bodyPr/>
          <a:lstStyle>
            <a:lvl1pPr>
              <a:defRPr sz="1600"/>
            </a:lvl1pPr>
            <a:lvl2pPr>
              <a:defRPr sz="1600"/>
            </a:lvl2pPr>
            <a:lvl3pPr>
              <a:defRPr sz="1600"/>
            </a:lvl3pPr>
            <a:lvl4pPr>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3" name="Footer Placeholder 2"/>
          <p:cNvSpPr>
            <a:spLocks noGrp="1"/>
          </p:cNvSpPr>
          <p:nvPr>
            <p:ph type="ftr" sz="quarter" idx="11"/>
          </p:nvPr>
        </p:nvSpPr>
        <p:spPr/>
        <p:txBody>
          <a:bodyPr/>
          <a:lstStyle/>
          <a:p>
            <a:pPr defTabSz="914286"/>
            <a:r>
              <a:rPr lang="en-GB" smtClean="0"/>
              <a:t>OFFICIAL USE</a:t>
            </a:r>
            <a:r>
              <a:rPr lang="en-GB" smtClean="0">
                <a:solidFill>
                  <a:srgbClr val="000000"/>
                </a:solidFill>
              </a:rPr>
              <a:t> </a:t>
            </a:r>
            <a:endParaRPr lang="en-GB" dirty="0">
              <a:solidFill>
                <a:srgbClr val="000000"/>
              </a:solidFill>
            </a:endParaRPr>
          </a:p>
        </p:txBody>
      </p:sp>
    </p:spTree>
    <p:extLst>
      <p:ext uri="{BB962C8B-B14F-4D97-AF65-F5344CB8AC3E}">
        <p14:creationId xmlns:p14="http://schemas.microsoft.com/office/powerpoint/2010/main" val="266373758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cxnSp>
        <p:nvCxnSpPr>
          <p:cNvPr id="166" name="Straight Connector 165"/>
          <p:cNvCxnSpPr/>
          <p:nvPr userDrawn="1"/>
        </p:nvCxnSpPr>
        <p:spPr>
          <a:xfrm>
            <a:off x="-3083"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7" y="6480000"/>
            <a:ext cx="1871664" cy="378000"/>
          </a:xfrm>
          <a:prstGeom prst="rect">
            <a:avLst/>
          </a:prstGeom>
        </p:spPr>
        <p:txBody>
          <a:bodyPr lIns="0" tIns="0" rIns="0" bIns="0" anchor="ctr"/>
          <a:lstStyle>
            <a:lvl1pPr>
              <a:defRPr sz="800">
                <a:solidFill>
                  <a:schemeClr val="accent1"/>
                </a:solidFill>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0"/>
          </p:nvPr>
        </p:nvSpPr>
        <p:spPr>
          <a:xfrm>
            <a:off x="719142" y="1803400"/>
            <a:ext cx="7705725" cy="4321175"/>
          </a:xfrm>
        </p:spPr>
        <p:txBody>
          <a:bodyPr/>
          <a:lstStyle>
            <a:lvl1pPr>
              <a:defRPr sz="1600"/>
            </a:lvl1pPr>
            <a:lvl2pPr>
              <a:defRPr sz="1600"/>
            </a:lvl2pPr>
            <a:lvl3pPr>
              <a:defRPr sz="1600"/>
            </a:lvl3pPr>
            <a:lvl4pPr>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27000561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56" name="Date Placeholder 3"/>
          <p:cNvSpPr>
            <a:spLocks noGrp="1"/>
          </p:cNvSpPr>
          <p:nvPr>
            <p:ph type="dt" sz="half" idx="2"/>
          </p:nvPr>
        </p:nvSpPr>
        <p:spPr>
          <a:xfrm>
            <a:off x="719137" y="6480000"/>
            <a:ext cx="1871664" cy="378000"/>
          </a:xfrm>
          <a:prstGeom prst="rect">
            <a:avLst/>
          </a:prstGeom>
        </p:spPr>
        <p:txBody>
          <a:bodyPr lIns="0" tIns="0" rIns="0" bIns="0" anchor="ctr"/>
          <a:lstStyle>
            <a:lvl1pPr>
              <a:defRPr sz="800">
                <a:solidFill>
                  <a:schemeClr val="accent1"/>
                </a:solidFill>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0"/>
          </p:nvPr>
        </p:nvSpPr>
        <p:spPr>
          <a:xfrm>
            <a:off x="720725" y="1446214"/>
            <a:ext cx="7704138" cy="357187"/>
          </a:xfrm>
        </p:spPr>
        <p:txBody>
          <a:bodyPr/>
          <a:lstStyle>
            <a:lvl1pPr>
              <a:defRPr>
                <a:latin typeface="Franklin Gothic Medium" panose="020B0603020102020204" pitchFamily="34" charset="0"/>
              </a:defRPr>
            </a:lvl1pPr>
          </a:lstStyle>
          <a:p>
            <a:pPr lvl="0"/>
            <a:r>
              <a:rPr lang="en-US" smtClean="0"/>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12178471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6" y="4"/>
            <a:ext cx="6291266" cy="828675"/>
          </a:xfrm>
        </p:spPr>
        <p:txBody>
          <a:bodyPr/>
          <a:lstStyle/>
          <a:p>
            <a:r>
              <a:rPr lang="en-US" smtClean="0"/>
              <a:t>Click to edit Master title style</a:t>
            </a:r>
            <a:endParaRPr lang="en-US" dirty="0"/>
          </a:p>
        </p:txBody>
      </p:sp>
      <p:sp>
        <p:nvSpPr>
          <p:cNvPr id="54" name="Date Placeholder 3"/>
          <p:cNvSpPr>
            <a:spLocks noGrp="1"/>
          </p:cNvSpPr>
          <p:nvPr>
            <p:ph type="dt" sz="half" idx="10"/>
          </p:nvPr>
        </p:nvSpPr>
        <p:spPr>
          <a:xfrm>
            <a:off x="719137" y="6480000"/>
            <a:ext cx="1871664" cy="378000"/>
          </a:xfrm>
          <a:prstGeom prst="rect">
            <a:avLst/>
          </a:prstGeom>
        </p:spPr>
        <p:txBody>
          <a:bodyPr lIns="0" tIns="0" rIns="0" bIns="0" anchor="ctr"/>
          <a:lstStyle>
            <a:lvl1pPr>
              <a:defRPr sz="800">
                <a:solidFill>
                  <a:schemeClr val="accent1"/>
                </a:solidFill>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5" name="Text Placeholder 4"/>
          <p:cNvSpPr>
            <a:spLocks noGrp="1"/>
          </p:cNvSpPr>
          <p:nvPr>
            <p:ph type="body" sz="quarter" idx="11"/>
          </p:nvPr>
        </p:nvSpPr>
        <p:spPr>
          <a:xfrm>
            <a:off x="719138" y="1446213"/>
            <a:ext cx="3605212"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6"/>
          <p:cNvSpPr>
            <a:spLocks noGrp="1"/>
          </p:cNvSpPr>
          <p:nvPr>
            <p:ph type="body" sz="quarter" idx="12"/>
          </p:nvPr>
        </p:nvSpPr>
        <p:spPr>
          <a:xfrm>
            <a:off x="4819654" y="1446213"/>
            <a:ext cx="3605213"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9953066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gradFill flip="none" rotWithShape="1">
            <a:gsLst>
              <a:gs pos="0">
                <a:schemeClr val="accent2">
                  <a:lumMod val="50000"/>
                </a:schemeClr>
              </a:gs>
              <a:gs pos="22000">
                <a:schemeClr val="accent2"/>
              </a:gs>
              <a:gs pos="69000">
                <a:schemeClr val="tx2"/>
              </a:gs>
            </a:gsLst>
            <a:path path="circle">
              <a:fillToRect l="100000" t="100000"/>
            </a:path>
            <a:tileRect r="-100000" b="-100000"/>
          </a:gradFill>
          <a:effectLst/>
        </p:spPr>
        <p:style>
          <a:lnRef idx="1">
            <a:schemeClr val="accent1"/>
          </a:lnRef>
          <a:fillRef idx="3">
            <a:schemeClr val="accent1"/>
          </a:fillRef>
          <a:effectRef idx="2">
            <a:schemeClr val="accent1"/>
          </a:effectRef>
          <a:fontRef idx="minor">
            <a:schemeClr val="lt1"/>
          </a:fontRef>
        </p:style>
        <p:txBody>
          <a:bodyPr lIns="91396" tIns="45697" rIns="91396" bIns="45697" rtlCol="0" anchor="ctr"/>
          <a:lstStyle/>
          <a:p>
            <a:pPr algn="ctr"/>
            <a:endParaRPr lang="en-US" dirty="0">
              <a:solidFill>
                <a:srgbClr val="FFFFFF"/>
              </a:solidFill>
              <a:latin typeface="Franklin Gothic Book"/>
            </a:endParaRP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87" y="4407789"/>
            <a:ext cx="9144000" cy="2176272"/>
          </a:xfrm>
          <a:prstGeom prst="rect">
            <a:avLst/>
          </a:prstGeom>
        </p:spPr>
      </p:pic>
      <p:sp>
        <p:nvSpPr>
          <p:cNvPr id="70" name="Title 1"/>
          <p:cNvSpPr>
            <a:spLocks noGrp="1"/>
          </p:cNvSpPr>
          <p:nvPr>
            <p:ph type="title" hasCustomPrompt="1"/>
          </p:nvPr>
        </p:nvSpPr>
        <p:spPr>
          <a:xfrm>
            <a:off x="719136" y="4893126"/>
            <a:ext cx="6291266" cy="727534"/>
          </a:xfrm>
        </p:spPr>
        <p:txBody>
          <a:bodyPr anchor="b">
            <a:normAutofit/>
          </a:bodyPr>
          <a:lstStyle>
            <a:lvl1pPr>
              <a:defRPr sz="2800" baseline="0"/>
            </a:lvl1pPr>
          </a:lstStyle>
          <a:p>
            <a:r>
              <a:rPr lang="en-US" dirty="0" smtClean="0"/>
              <a:t>Presentation title</a:t>
            </a:r>
            <a:endParaRPr lang="en-US" dirty="0"/>
          </a:p>
        </p:txBody>
      </p:sp>
      <p:sp>
        <p:nvSpPr>
          <p:cNvPr id="5" name="Text Placeholder 4"/>
          <p:cNvSpPr>
            <a:spLocks noGrp="1"/>
          </p:cNvSpPr>
          <p:nvPr>
            <p:ph type="body" sz="quarter" idx="10" hasCustomPrompt="1"/>
          </p:nvPr>
        </p:nvSpPr>
        <p:spPr>
          <a:xfrm>
            <a:off x="719138" y="5731785"/>
            <a:ext cx="6127750" cy="609600"/>
          </a:xfrm>
        </p:spPr>
        <p:txBody>
          <a:bodyPr/>
          <a:lstStyle>
            <a:lvl1pPr>
              <a:spcAft>
                <a:spcPts val="0"/>
              </a:spcAft>
              <a:defRPr>
                <a:solidFill>
                  <a:srgbClr val="00AE9E"/>
                </a:solidFill>
                <a:latin typeface="Bodoni MT" panose="02070603080606020203" pitchFamily="18" charset="0"/>
              </a:defRPr>
            </a:lvl1pPr>
          </a:lstStyle>
          <a:p>
            <a:pPr lvl="0"/>
            <a:r>
              <a:rPr lang="en-US" dirty="0" smtClean="0"/>
              <a:t>Presenter name</a:t>
            </a:r>
          </a:p>
          <a:p>
            <a:pPr lvl="0"/>
            <a:r>
              <a:rPr lang="en-US" dirty="0" smtClean="0"/>
              <a:t>Event name</a:t>
            </a:r>
          </a:p>
        </p:txBody>
      </p:sp>
    </p:spTree>
    <p:extLst>
      <p:ext uri="{BB962C8B-B14F-4D97-AF65-F5344CB8AC3E}">
        <p14:creationId xmlns:p14="http://schemas.microsoft.com/office/powerpoint/2010/main" val="22731888"/>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cxnSp>
        <p:nvCxnSpPr>
          <p:cNvPr id="166" name="Straight Connector 165"/>
          <p:cNvCxnSpPr/>
          <p:nvPr userDrawn="1"/>
        </p:nvCxnSpPr>
        <p:spPr>
          <a:xfrm>
            <a:off x="-3083"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7" y="6480000"/>
            <a:ext cx="1871664" cy="378000"/>
          </a:xfrm>
          <a:prstGeom prst="rect">
            <a:avLst/>
          </a:prstGeom>
        </p:spPr>
        <p:txBody>
          <a:bodyPr lIns="0" tIns="0" rIns="0" bIns="0" anchor="ctr"/>
          <a:lstStyle>
            <a:lvl1pPr>
              <a:defRPr sz="800">
                <a:solidFill>
                  <a:schemeClr val="accent1"/>
                </a:solidFill>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0"/>
          </p:nvPr>
        </p:nvSpPr>
        <p:spPr>
          <a:xfrm>
            <a:off x="719142" y="1803400"/>
            <a:ext cx="7705725" cy="4321175"/>
          </a:xfrm>
        </p:spPr>
        <p:txBody>
          <a:bodyPr/>
          <a:lstStyle>
            <a:lvl1pPr>
              <a:defRPr sz="1600"/>
            </a:lvl1pPr>
            <a:lvl2pPr>
              <a:defRPr sz="1600"/>
            </a:lvl2pPr>
            <a:lvl3pPr>
              <a:defRPr sz="1600"/>
            </a:lvl3pPr>
            <a:lvl4pPr>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0737409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56" name="Date Placeholder 3"/>
          <p:cNvSpPr>
            <a:spLocks noGrp="1"/>
          </p:cNvSpPr>
          <p:nvPr>
            <p:ph type="dt" sz="half" idx="2"/>
          </p:nvPr>
        </p:nvSpPr>
        <p:spPr>
          <a:xfrm>
            <a:off x="719137" y="6480000"/>
            <a:ext cx="1871664" cy="378000"/>
          </a:xfrm>
          <a:prstGeom prst="rect">
            <a:avLst/>
          </a:prstGeom>
        </p:spPr>
        <p:txBody>
          <a:bodyPr lIns="0" tIns="0" rIns="0" bIns="0" anchor="ctr"/>
          <a:lstStyle>
            <a:lvl1pPr>
              <a:defRPr sz="800">
                <a:solidFill>
                  <a:schemeClr val="accent1"/>
                </a:solidFill>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0"/>
          </p:nvPr>
        </p:nvSpPr>
        <p:spPr>
          <a:xfrm>
            <a:off x="720725" y="1446214"/>
            <a:ext cx="7704138" cy="357187"/>
          </a:xfrm>
        </p:spPr>
        <p:txBody>
          <a:bodyPr/>
          <a:lstStyle>
            <a:lvl1pPr>
              <a:defRPr>
                <a:latin typeface="Franklin Gothic Medium" panose="020B0603020102020204" pitchFamily="34" charset="0"/>
              </a:defRPr>
            </a:lvl1pPr>
          </a:lstStyle>
          <a:p>
            <a:pPr lvl="0"/>
            <a:r>
              <a:rPr lang="en-US" smtClean="0"/>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2986737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6" y="4"/>
            <a:ext cx="6291266" cy="828675"/>
          </a:xfrm>
        </p:spPr>
        <p:txBody>
          <a:bodyPr/>
          <a:lstStyle/>
          <a:p>
            <a:r>
              <a:rPr lang="en-US" smtClean="0"/>
              <a:t>Click to edit Master title style</a:t>
            </a:r>
            <a:endParaRPr lang="en-US" dirty="0"/>
          </a:p>
        </p:txBody>
      </p:sp>
      <p:sp>
        <p:nvSpPr>
          <p:cNvPr id="54" name="Date Placeholder 3"/>
          <p:cNvSpPr>
            <a:spLocks noGrp="1"/>
          </p:cNvSpPr>
          <p:nvPr>
            <p:ph type="dt" sz="half" idx="10"/>
          </p:nvPr>
        </p:nvSpPr>
        <p:spPr>
          <a:xfrm>
            <a:off x="719137" y="6480000"/>
            <a:ext cx="1871664" cy="378000"/>
          </a:xfrm>
          <a:prstGeom prst="rect">
            <a:avLst/>
          </a:prstGeom>
        </p:spPr>
        <p:txBody>
          <a:bodyPr lIns="0" tIns="0" rIns="0" bIns="0" anchor="ctr"/>
          <a:lstStyle>
            <a:lvl1pPr>
              <a:defRPr sz="800">
                <a:solidFill>
                  <a:schemeClr val="accent1"/>
                </a:solidFill>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5" name="Text Placeholder 4"/>
          <p:cNvSpPr>
            <a:spLocks noGrp="1"/>
          </p:cNvSpPr>
          <p:nvPr>
            <p:ph type="body" sz="quarter" idx="11"/>
          </p:nvPr>
        </p:nvSpPr>
        <p:spPr>
          <a:xfrm>
            <a:off x="719138" y="1446213"/>
            <a:ext cx="3605212"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6"/>
          <p:cNvSpPr>
            <a:spLocks noGrp="1"/>
          </p:cNvSpPr>
          <p:nvPr>
            <p:ph type="body" sz="quarter" idx="12"/>
          </p:nvPr>
        </p:nvSpPr>
        <p:spPr>
          <a:xfrm>
            <a:off x="4819654" y="1446213"/>
            <a:ext cx="3605213"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8672329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r>
              <a:rPr lang="en-US" smtClean="0"/>
              <a:t>*Global rank, except for transition gap and BEEPS where rank is out of 33 EBRD countries of operation. </a:t>
            </a:r>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20725" y="1446213"/>
            <a:ext cx="7704138" cy="357187"/>
          </a:xfrm>
        </p:spPr>
        <p:txBody>
          <a:bodyPr/>
          <a:lstStyle>
            <a:lvl1pPr>
              <a:defRPr>
                <a:latin typeface="Franklin Gothic Medium" panose="020B0603020102020204" pitchFamily="34" charset="0"/>
              </a:defRPr>
            </a:lvl1pPr>
          </a:lstStyle>
          <a:p>
            <a:pPr lvl="0"/>
            <a:r>
              <a:rPr lang="en-US" smtClean="0"/>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3355309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gradFill flip="none" rotWithShape="1">
            <a:gsLst>
              <a:gs pos="0">
                <a:schemeClr val="accent2">
                  <a:lumMod val="50000"/>
                </a:schemeClr>
              </a:gs>
              <a:gs pos="22000">
                <a:schemeClr val="accent2"/>
              </a:gs>
              <a:gs pos="69000">
                <a:schemeClr val="tx2"/>
              </a:gs>
            </a:gsLst>
            <a:path path="circle">
              <a:fillToRect l="100000" t="100000"/>
            </a:path>
            <a:tileRect r="-100000" b="-100000"/>
          </a:gradFill>
          <a:effectLst/>
        </p:spPr>
        <p:style>
          <a:lnRef idx="1">
            <a:schemeClr val="accent1"/>
          </a:lnRef>
          <a:fillRef idx="3">
            <a:schemeClr val="accent1"/>
          </a:fillRef>
          <a:effectRef idx="2">
            <a:schemeClr val="accent1"/>
          </a:effectRef>
          <a:fontRef idx="minor">
            <a:schemeClr val="lt1"/>
          </a:fontRef>
        </p:style>
        <p:txBody>
          <a:bodyPr lIns="91396" tIns="45697" rIns="91396" bIns="45697" rtlCol="0" anchor="ctr"/>
          <a:lstStyle/>
          <a:p>
            <a:pPr algn="ctr"/>
            <a:endParaRPr lang="en-US" dirty="0">
              <a:solidFill>
                <a:srgbClr val="FFFFFF"/>
              </a:solidFill>
              <a:latin typeface="Franklin Gothic Book"/>
            </a:endParaRP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87" y="4407789"/>
            <a:ext cx="9144000" cy="2176272"/>
          </a:xfrm>
          <a:prstGeom prst="rect">
            <a:avLst/>
          </a:prstGeom>
        </p:spPr>
      </p:pic>
      <p:sp>
        <p:nvSpPr>
          <p:cNvPr id="70" name="Title 1"/>
          <p:cNvSpPr>
            <a:spLocks noGrp="1"/>
          </p:cNvSpPr>
          <p:nvPr>
            <p:ph type="title" hasCustomPrompt="1"/>
          </p:nvPr>
        </p:nvSpPr>
        <p:spPr>
          <a:xfrm>
            <a:off x="719136" y="4893126"/>
            <a:ext cx="6291266" cy="727534"/>
          </a:xfrm>
        </p:spPr>
        <p:txBody>
          <a:bodyPr anchor="b">
            <a:normAutofit/>
          </a:bodyPr>
          <a:lstStyle>
            <a:lvl1pPr>
              <a:defRPr sz="2800" baseline="0"/>
            </a:lvl1pPr>
          </a:lstStyle>
          <a:p>
            <a:r>
              <a:rPr lang="en-US" dirty="0" smtClean="0"/>
              <a:t>Presentation title</a:t>
            </a:r>
            <a:endParaRPr lang="en-US" dirty="0"/>
          </a:p>
        </p:txBody>
      </p:sp>
      <p:sp>
        <p:nvSpPr>
          <p:cNvPr id="5" name="Text Placeholder 4"/>
          <p:cNvSpPr>
            <a:spLocks noGrp="1"/>
          </p:cNvSpPr>
          <p:nvPr>
            <p:ph type="body" sz="quarter" idx="10" hasCustomPrompt="1"/>
          </p:nvPr>
        </p:nvSpPr>
        <p:spPr>
          <a:xfrm>
            <a:off x="719138" y="5731785"/>
            <a:ext cx="6127750" cy="609600"/>
          </a:xfrm>
        </p:spPr>
        <p:txBody>
          <a:bodyPr/>
          <a:lstStyle>
            <a:lvl1pPr>
              <a:spcAft>
                <a:spcPts val="0"/>
              </a:spcAft>
              <a:defRPr>
                <a:solidFill>
                  <a:srgbClr val="00AE9E"/>
                </a:solidFill>
                <a:latin typeface="Bodoni MT" panose="02070603080606020203" pitchFamily="18" charset="0"/>
              </a:defRPr>
            </a:lvl1pPr>
          </a:lstStyle>
          <a:p>
            <a:pPr lvl="0"/>
            <a:r>
              <a:rPr lang="en-US" dirty="0" smtClean="0"/>
              <a:t>Presenter name</a:t>
            </a:r>
          </a:p>
          <a:p>
            <a:pPr lvl="0"/>
            <a:r>
              <a:rPr lang="en-US" dirty="0" smtClean="0"/>
              <a:t>Event name</a:t>
            </a:r>
          </a:p>
        </p:txBody>
      </p:sp>
    </p:spTree>
    <p:extLst>
      <p:ext uri="{BB962C8B-B14F-4D97-AF65-F5344CB8AC3E}">
        <p14:creationId xmlns:p14="http://schemas.microsoft.com/office/powerpoint/2010/main" val="3756791437"/>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0"/>
          </p:nvPr>
        </p:nvSpPr>
        <p:spPr>
          <a:xfrm>
            <a:off x="719138" y="1803400"/>
            <a:ext cx="7705725" cy="4321175"/>
          </a:xfrm>
        </p:spPr>
        <p:txBody>
          <a:bodyPr/>
          <a:lstStyle>
            <a:lvl1pPr>
              <a:defRPr sz="1600"/>
            </a:lvl1pPr>
            <a:lvl2pPr>
              <a:defRPr sz="1600"/>
            </a:lvl2pPr>
            <a:lvl3pPr>
              <a:defRPr sz="1600"/>
            </a:lvl3pPr>
            <a:lvl4pPr>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3037548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0"/>
          </p:nvPr>
        </p:nvSpPr>
        <p:spPr>
          <a:xfrm>
            <a:off x="720725" y="1446213"/>
            <a:ext cx="7704138" cy="357187"/>
          </a:xfrm>
        </p:spPr>
        <p:txBody>
          <a:bodyPr/>
          <a:lstStyle>
            <a:lvl1pPr>
              <a:defRPr>
                <a:latin typeface="Franklin Gothic Medium" panose="020B0603020102020204" pitchFamily="34" charset="0"/>
              </a:defRPr>
            </a:lvl1pPr>
          </a:lstStyle>
          <a:p>
            <a:pPr lvl="0"/>
            <a:r>
              <a:rPr lang="en-US" smtClean="0"/>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29293189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828675"/>
          </a:xfrm>
        </p:spPr>
        <p:txBody>
          <a:bodyPr/>
          <a:lstStyle/>
          <a:p>
            <a:r>
              <a:rPr lang="en-US" smtClean="0"/>
              <a:t>Click to edit Master title style</a:t>
            </a:r>
            <a:endParaRPr lang="en-US" dirty="0"/>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5" name="Text Placeholder 4"/>
          <p:cNvSpPr>
            <a:spLocks noGrp="1"/>
          </p:cNvSpPr>
          <p:nvPr>
            <p:ph type="body" sz="quarter" idx="11"/>
          </p:nvPr>
        </p:nvSpPr>
        <p:spPr>
          <a:xfrm>
            <a:off x="719138" y="1446213"/>
            <a:ext cx="3605212"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6"/>
          <p:cNvSpPr>
            <a:spLocks noGrp="1"/>
          </p:cNvSpPr>
          <p:nvPr>
            <p:ph type="body" sz="quarter" idx="12"/>
          </p:nvPr>
        </p:nvSpPr>
        <p:spPr>
          <a:xfrm>
            <a:off x="4819650" y="1446213"/>
            <a:ext cx="3605213"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94092268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gradFill flip="none" rotWithShape="1">
            <a:gsLst>
              <a:gs pos="0">
                <a:schemeClr val="accent2">
                  <a:lumMod val="50000"/>
                </a:schemeClr>
              </a:gs>
              <a:gs pos="22000">
                <a:schemeClr val="accent2"/>
              </a:gs>
              <a:gs pos="69000">
                <a:schemeClr val="tx2"/>
              </a:gs>
            </a:gsLst>
            <a:path path="circle">
              <a:fillToRect l="100000" t="100000"/>
            </a:path>
            <a:tileRect r="-100000" b="-100000"/>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latin typeface="Franklin Gothic Book"/>
            </a:endParaRP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87" y="4407789"/>
            <a:ext cx="9144000" cy="2176272"/>
          </a:xfrm>
          <a:prstGeom prst="rect">
            <a:avLst/>
          </a:prstGeom>
        </p:spPr>
      </p:pic>
      <p:sp>
        <p:nvSpPr>
          <p:cNvPr id="70" name="Title 1"/>
          <p:cNvSpPr>
            <a:spLocks noGrp="1"/>
          </p:cNvSpPr>
          <p:nvPr>
            <p:ph type="title" hasCustomPrompt="1"/>
          </p:nvPr>
        </p:nvSpPr>
        <p:spPr>
          <a:xfrm>
            <a:off x="719134" y="4893126"/>
            <a:ext cx="6291266" cy="727534"/>
          </a:xfrm>
        </p:spPr>
        <p:txBody>
          <a:bodyPr anchor="b">
            <a:normAutofit/>
          </a:bodyPr>
          <a:lstStyle>
            <a:lvl1pPr>
              <a:defRPr sz="2800" baseline="0"/>
            </a:lvl1pPr>
          </a:lstStyle>
          <a:p>
            <a:r>
              <a:rPr lang="en-US" dirty="0" smtClean="0"/>
              <a:t>Presentation title</a:t>
            </a:r>
            <a:endParaRPr lang="en-US" dirty="0"/>
          </a:p>
        </p:txBody>
      </p:sp>
      <p:sp>
        <p:nvSpPr>
          <p:cNvPr id="5" name="Text Placeholder 4"/>
          <p:cNvSpPr>
            <a:spLocks noGrp="1"/>
          </p:cNvSpPr>
          <p:nvPr>
            <p:ph type="body" sz="quarter" idx="10" hasCustomPrompt="1"/>
          </p:nvPr>
        </p:nvSpPr>
        <p:spPr>
          <a:xfrm>
            <a:off x="719138" y="5731785"/>
            <a:ext cx="6127750" cy="609600"/>
          </a:xfrm>
        </p:spPr>
        <p:txBody>
          <a:bodyPr/>
          <a:lstStyle>
            <a:lvl1pPr>
              <a:spcAft>
                <a:spcPts val="0"/>
              </a:spcAft>
              <a:defRPr>
                <a:solidFill>
                  <a:srgbClr val="00AE9E"/>
                </a:solidFill>
                <a:latin typeface="Bodoni MT" panose="02070603080606020203" pitchFamily="18" charset="0"/>
              </a:defRPr>
            </a:lvl1pPr>
          </a:lstStyle>
          <a:p>
            <a:pPr lvl="0"/>
            <a:r>
              <a:rPr lang="en-US" dirty="0" smtClean="0"/>
              <a:t>Presenter name</a:t>
            </a:r>
          </a:p>
          <a:p>
            <a:pPr lvl="0"/>
            <a:r>
              <a:rPr lang="en-US" dirty="0" smtClean="0"/>
              <a:t>Event name</a:t>
            </a:r>
          </a:p>
        </p:txBody>
      </p:sp>
    </p:spTree>
    <p:extLst>
      <p:ext uri="{BB962C8B-B14F-4D97-AF65-F5344CB8AC3E}">
        <p14:creationId xmlns:p14="http://schemas.microsoft.com/office/powerpoint/2010/main" val="398137437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0"/>
          </p:nvPr>
        </p:nvSpPr>
        <p:spPr>
          <a:xfrm>
            <a:off x="719138" y="1803400"/>
            <a:ext cx="7705725" cy="4321175"/>
          </a:xfrm>
        </p:spPr>
        <p:txBody>
          <a:bodyPr/>
          <a:lstStyle>
            <a:lvl1pPr>
              <a:defRPr sz="1600"/>
            </a:lvl1pPr>
            <a:lvl2pPr>
              <a:defRPr sz="1600"/>
            </a:lvl2pPr>
            <a:lvl3pPr>
              <a:defRPr sz="1600"/>
            </a:lvl3pPr>
            <a:lvl4pPr>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3037548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0"/>
          </p:nvPr>
        </p:nvSpPr>
        <p:spPr>
          <a:xfrm>
            <a:off x="720725" y="1446213"/>
            <a:ext cx="7704138" cy="357187"/>
          </a:xfrm>
        </p:spPr>
        <p:txBody>
          <a:bodyPr/>
          <a:lstStyle>
            <a:lvl1pPr>
              <a:defRPr>
                <a:latin typeface="Franklin Gothic Medium" panose="020B0603020102020204" pitchFamily="34" charset="0"/>
              </a:defRPr>
            </a:lvl1pPr>
          </a:lstStyle>
          <a:p>
            <a:pPr lvl="0"/>
            <a:r>
              <a:rPr lang="en-US" smtClean="0"/>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292931890"/>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828675"/>
          </a:xfrm>
        </p:spPr>
        <p:txBody>
          <a:bodyPr/>
          <a:lstStyle/>
          <a:p>
            <a:r>
              <a:rPr lang="en-US" smtClean="0"/>
              <a:t>Click to edit Master title style</a:t>
            </a:r>
            <a:endParaRPr lang="en-US" dirty="0"/>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5" name="Text Placeholder 4"/>
          <p:cNvSpPr>
            <a:spLocks noGrp="1"/>
          </p:cNvSpPr>
          <p:nvPr>
            <p:ph type="body" sz="quarter" idx="11"/>
          </p:nvPr>
        </p:nvSpPr>
        <p:spPr>
          <a:xfrm>
            <a:off x="719138" y="1446213"/>
            <a:ext cx="3605212"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6"/>
          <p:cNvSpPr>
            <a:spLocks noGrp="1"/>
          </p:cNvSpPr>
          <p:nvPr>
            <p:ph type="body" sz="quarter" idx="12"/>
          </p:nvPr>
        </p:nvSpPr>
        <p:spPr>
          <a:xfrm>
            <a:off x="4819650" y="1446213"/>
            <a:ext cx="3605213"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940922683"/>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gradFill flip="none" rotWithShape="1">
            <a:gsLst>
              <a:gs pos="0">
                <a:schemeClr val="accent2">
                  <a:lumMod val="50000"/>
                </a:schemeClr>
              </a:gs>
              <a:gs pos="22000">
                <a:schemeClr val="accent2"/>
              </a:gs>
              <a:gs pos="69000">
                <a:schemeClr val="tx2"/>
              </a:gs>
            </a:gsLst>
            <a:path path="circle">
              <a:fillToRect l="100000" t="100000"/>
            </a:path>
            <a:tileRect r="-100000" b="-100000"/>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latin typeface="Franklin Gothic Book"/>
            </a:endParaRP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87" y="4407789"/>
            <a:ext cx="9144000" cy="2176272"/>
          </a:xfrm>
          <a:prstGeom prst="rect">
            <a:avLst/>
          </a:prstGeom>
        </p:spPr>
      </p:pic>
      <p:sp>
        <p:nvSpPr>
          <p:cNvPr id="70" name="Title 1"/>
          <p:cNvSpPr>
            <a:spLocks noGrp="1"/>
          </p:cNvSpPr>
          <p:nvPr>
            <p:ph type="title" hasCustomPrompt="1"/>
          </p:nvPr>
        </p:nvSpPr>
        <p:spPr>
          <a:xfrm>
            <a:off x="719134" y="4893126"/>
            <a:ext cx="6291266" cy="727534"/>
          </a:xfrm>
        </p:spPr>
        <p:txBody>
          <a:bodyPr anchor="b">
            <a:normAutofit/>
          </a:bodyPr>
          <a:lstStyle>
            <a:lvl1pPr>
              <a:defRPr sz="2800" baseline="0"/>
            </a:lvl1pPr>
          </a:lstStyle>
          <a:p>
            <a:r>
              <a:rPr lang="en-US" dirty="0" smtClean="0"/>
              <a:t>Presentation title</a:t>
            </a:r>
            <a:endParaRPr lang="en-US" dirty="0"/>
          </a:p>
        </p:txBody>
      </p:sp>
      <p:sp>
        <p:nvSpPr>
          <p:cNvPr id="5" name="Text Placeholder 4"/>
          <p:cNvSpPr>
            <a:spLocks noGrp="1"/>
          </p:cNvSpPr>
          <p:nvPr>
            <p:ph type="body" sz="quarter" idx="10" hasCustomPrompt="1"/>
          </p:nvPr>
        </p:nvSpPr>
        <p:spPr>
          <a:xfrm>
            <a:off x="719138" y="5731785"/>
            <a:ext cx="6127750" cy="609600"/>
          </a:xfrm>
        </p:spPr>
        <p:txBody>
          <a:bodyPr/>
          <a:lstStyle>
            <a:lvl1pPr>
              <a:spcAft>
                <a:spcPts val="0"/>
              </a:spcAft>
              <a:defRPr>
                <a:solidFill>
                  <a:srgbClr val="00AE9E"/>
                </a:solidFill>
                <a:latin typeface="Bodoni MT" panose="02070603080606020203" pitchFamily="18" charset="0"/>
              </a:defRPr>
            </a:lvl1pPr>
          </a:lstStyle>
          <a:p>
            <a:pPr lvl="0"/>
            <a:r>
              <a:rPr lang="en-US" dirty="0" smtClean="0"/>
              <a:t>Presenter name</a:t>
            </a:r>
          </a:p>
          <a:p>
            <a:pPr lvl="0"/>
            <a:r>
              <a:rPr lang="en-US" dirty="0" smtClean="0"/>
              <a:t>Event name</a:t>
            </a:r>
          </a:p>
        </p:txBody>
      </p:sp>
    </p:spTree>
    <p:extLst>
      <p:ext uri="{BB962C8B-B14F-4D97-AF65-F5344CB8AC3E}">
        <p14:creationId xmlns:p14="http://schemas.microsoft.com/office/powerpoint/2010/main" val="3981374379"/>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0"/>
          </p:nvPr>
        </p:nvSpPr>
        <p:spPr>
          <a:xfrm>
            <a:off x="719138" y="1803400"/>
            <a:ext cx="7705725" cy="4321175"/>
          </a:xfrm>
        </p:spPr>
        <p:txBody>
          <a:bodyPr/>
          <a:lstStyle>
            <a:lvl1pPr>
              <a:defRPr sz="1600"/>
            </a:lvl1pPr>
            <a:lvl2pPr>
              <a:defRPr sz="1600"/>
            </a:lvl2pPr>
            <a:lvl3pPr>
              <a:defRPr sz="1600"/>
            </a:lvl3pPr>
            <a:lvl4pPr>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8876374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828675"/>
          </a:xfrm>
        </p:spPr>
        <p:txBody>
          <a:bodyPr/>
          <a:lstStyle/>
          <a:p>
            <a:r>
              <a:rPr lang="en-US" smtClean="0"/>
              <a:t>Click to edit Master title style</a:t>
            </a:r>
            <a:endParaRPr lang="en-US" dirty="0"/>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r>
              <a:rPr lang="en-US" smtClean="0"/>
              <a:t>*Global rank, except for transition gap and BEEPS where rank is out of 33 EBRD countries of operation. </a:t>
            </a:r>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Text Placeholder 4"/>
          <p:cNvSpPr>
            <a:spLocks noGrp="1"/>
          </p:cNvSpPr>
          <p:nvPr>
            <p:ph type="body" sz="quarter" idx="11"/>
          </p:nvPr>
        </p:nvSpPr>
        <p:spPr>
          <a:xfrm>
            <a:off x="719138" y="1446213"/>
            <a:ext cx="3605212"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6"/>
          <p:cNvSpPr>
            <a:spLocks noGrp="1"/>
          </p:cNvSpPr>
          <p:nvPr>
            <p:ph type="body" sz="quarter" idx="12"/>
          </p:nvPr>
        </p:nvSpPr>
        <p:spPr>
          <a:xfrm>
            <a:off x="4819650" y="1446213"/>
            <a:ext cx="3605213"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199726294"/>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0"/>
          </p:nvPr>
        </p:nvSpPr>
        <p:spPr>
          <a:xfrm>
            <a:off x="720725" y="1446213"/>
            <a:ext cx="7704138" cy="357187"/>
          </a:xfrm>
        </p:spPr>
        <p:txBody>
          <a:bodyPr/>
          <a:lstStyle>
            <a:lvl1pPr>
              <a:defRPr>
                <a:latin typeface="Franklin Gothic Medium" panose="020B0603020102020204" pitchFamily="34" charset="0"/>
              </a:defRPr>
            </a:lvl1pPr>
          </a:lstStyle>
          <a:p>
            <a:pPr lvl="0"/>
            <a:r>
              <a:rPr lang="en-US" smtClean="0"/>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150656367"/>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828675"/>
          </a:xfrm>
        </p:spPr>
        <p:txBody>
          <a:bodyPr/>
          <a:lstStyle/>
          <a:p>
            <a:r>
              <a:rPr lang="en-US" smtClean="0"/>
              <a:t>Click to edit Master title style</a:t>
            </a:r>
            <a:endParaRPr lang="en-US" dirty="0"/>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5" name="Text Placeholder 4"/>
          <p:cNvSpPr>
            <a:spLocks noGrp="1"/>
          </p:cNvSpPr>
          <p:nvPr>
            <p:ph type="body" sz="quarter" idx="11"/>
          </p:nvPr>
        </p:nvSpPr>
        <p:spPr>
          <a:xfrm>
            <a:off x="719138" y="1446213"/>
            <a:ext cx="3605212"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6"/>
          <p:cNvSpPr>
            <a:spLocks noGrp="1"/>
          </p:cNvSpPr>
          <p:nvPr>
            <p:ph type="body" sz="quarter" idx="12"/>
          </p:nvPr>
        </p:nvSpPr>
        <p:spPr>
          <a:xfrm>
            <a:off x="4819650" y="1446213"/>
            <a:ext cx="3605213"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676893897"/>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gradFill flip="none" rotWithShape="1">
            <a:gsLst>
              <a:gs pos="0">
                <a:schemeClr val="accent2">
                  <a:lumMod val="50000"/>
                </a:schemeClr>
              </a:gs>
              <a:gs pos="22000">
                <a:schemeClr val="accent2"/>
              </a:gs>
              <a:gs pos="69000">
                <a:schemeClr val="tx2"/>
              </a:gs>
            </a:gsLst>
            <a:path path="circle">
              <a:fillToRect l="100000" t="100000"/>
            </a:path>
            <a:tileRect r="-100000" b="-100000"/>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latin typeface="Franklin Gothic Book"/>
            </a:endParaRP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87" y="4407789"/>
            <a:ext cx="9144000" cy="2176272"/>
          </a:xfrm>
          <a:prstGeom prst="rect">
            <a:avLst/>
          </a:prstGeom>
        </p:spPr>
      </p:pic>
      <p:sp>
        <p:nvSpPr>
          <p:cNvPr id="70" name="Title 1"/>
          <p:cNvSpPr>
            <a:spLocks noGrp="1"/>
          </p:cNvSpPr>
          <p:nvPr>
            <p:ph type="title" hasCustomPrompt="1"/>
          </p:nvPr>
        </p:nvSpPr>
        <p:spPr>
          <a:xfrm>
            <a:off x="719134" y="4893126"/>
            <a:ext cx="6291266" cy="727534"/>
          </a:xfrm>
        </p:spPr>
        <p:txBody>
          <a:bodyPr anchor="b">
            <a:normAutofit/>
          </a:bodyPr>
          <a:lstStyle>
            <a:lvl1pPr>
              <a:defRPr sz="2800" baseline="0"/>
            </a:lvl1pPr>
          </a:lstStyle>
          <a:p>
            <a:r>
              <a:rPr lang="en-US" dirty="0" smtClean="0"/>
              <a:t>Presentation title</a:t>
            </a:r>
            <a:endParaRPr lang="en-US" dirty="0"/>
          </a:p>
        </p:txBody>
      </p:sp>
      <p:sp>
        <p:nvSpPr>
          <p:cNvPr id="5" name="Text Placeholder 4"/>
          <p:cNvSpPr>
            <a:spLocks noGrp="1"/>
          </p:cNvSpPr>
          <p:nvPr>
            <p:ph type="body" sz="quarter" idx="10" hasCustomPrompt="1"/>
          </p:nvPr>
        </p:nvSpPr>
        <p:spPr>
          <a:xfrm>
            <a:off x="719138" y="5731785"/>
            <a:ext cx="6127750" cy="609600"/>
          </a:xfrm>
        </p:spPr>
        <p:txBody>
          <a:bodyPr/>
          <a:lstStyle>
            <a:lvl1pPr>
              <a:spcAft>
                <a:spcPts val="0"/>
              </a:spcAft>
              <a:defRPr>
                <a:solidFill>
                  <a:srgbClr val="00AE9E"/>
                </a:solidFill>
                <a:latin typeface="Bodoni MT" panose="02070603080606020203" pitchFamily="18" charset="0"/>
              </a:defRPr>
            </a:lvl1pPr>
          </a:lstStyle>
          <a:p>
            <a:pPr lvl="0"/>
            <a:r>
              <a:rPr lang="en-US" dirty="0" smtClean="0"/>
              <a:t>Presenter name</a:t>
            </a:r>
          </a:p>
          <a:p>
            <a:pPr lvl="0"/>
            <a:r>
              <a:rPr lang="en-US" dirty="0" smtClean="0"/>
              <a:t>Event name</a:t>
            </a:r>
          </a:p>
        </p:txBody>
      </p:sp>
    </p:spTree>
    <p:extLst>
      <p:ext uri="{BB962C8B-B14F-4D97-AF65-F5344CB8AC3E}">
        <p14:creationId xmlns:p14="http://schemas.microsoft.com/office/powerpoint/2010/main" val="182565145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r>
              <a:rPr lang="en-US" smtClean="0"/>
              <a:t>*Global rank, except for transition gap and BEEPS where rank is out of 33 EBRD countries of operation. </a:t>
            </a:r>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19138" y="1803400"/>
            <a:ext cx="7705725" cy="4321175"/>
          </a:xfrm>
        </p:spPr>
        <p:txBody>
          <a:bodyPr/>
          <a:lstStyle>
            <a:lvl1pPr>
              <a:defRPr sz="1600"/>
            </a:lvl1pPr>
            <a:lvl2pPr>
              <a:defRPr sz="1600"/>
            </a:lvl2pPr>
            <a:lvl3pPr>
              <a:defRPr sz="1600"/>
            </a:lvl3pPr>
            <a:lvl4pPr>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8641709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r>
              <a:rPr lang="en-US" smtClean="0"/>
              <a:t>*Global rank, except for transition gap and BEEPS where rank is out of 33 EBRD countries of operation. </a:t>
            </a:r>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20725" y="1446213"/>
            <a:ext cx="7704138" cy="357187"/>
          </a:xfrm>
        </p:spPr>
        <p:txBody>
          <a:bodyPr/>
          <a:lstStyle>
            <a:lvl1pPr>
              <a:defRPr>
                <a:latin typeface="Franklin Gothic Medium" panose="020B0603020102020204" pitchFamily="34" charset="0"/>
              </a:defRPr>
            </a:lvl1pPr>
          </a:lstStyle>
          <a:p>
            <a:pPr lvl="0"/>
            <a:r>
              <a:rPr lang="en-US" smtClean="0"/>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7597880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828675"/>
          </a:xfrm>
        </p:spPr>
        <p:txBody>
          <a:bodyPr/>
          <a:lstStyle/>
          <a:p>
            <a:r>
              <a:rPr lang="en-US" smtClean="0"/>
              <a:t>Click to edit Master title style</a:t>
            </a:r>
            <a:endParaRPr lang="en-US" dirty="0"/>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r>
              <a:rPr lang="en-US" smtClean="0"/>
              <a:t>*Global rank, except for transition gap and BEEPS where rank is out of 33 EBRD countries of operation. </a:t>
            </a:r>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Text Placeholder 4"/>
          <p:cNvSpPr>
            <a:spLocks noGrp="1"/>
          </p:cNvSpPr>
          <p:nvPr>
            <p:ph type="body" sz="quarter" idx="11"/>
          </p:nvPr>
        </p:nvSpPr>
        <p:spPr>
          <a:xfrm>
            <a:off x="719138" y="1446213"/>
            <a:ext cx="3605212"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6"/>
          <p:cNvSpPr>
            <a:spLocks noGrp="1"/>
          </p:cNvSpPr>
          <p:nvPr>
            <p:ph type="body" sz="quarter" idx="12"/>
          </p:nvPr>
        </p:nvSpPr>
        <p:spPr>
          <a:xfrm>
            <a:off x="4819650" y="1446213"/>
            <a:ext cx="3605213"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65925653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gradFill flip="none" rotWithShape="1">
            <a:gsLst>
              <a:gs pos="0">
                <a:schemeClr val="accent2">
                  <a:lumMod val="50000"/>
                </a:schemeClr>
              </a:gs>
              <a:gs pos="22000">
                <a:schemeClr val="accent2"/>
              </a:gs>
              <a:gs pos="69000">
                <a:schemeClr val="tx2"/>
              </a:gs>
            </a:gsLst>
            <a:path path="circle">
              <a:fillToRect l="100000" t="100000"/>
            </a:path>
            <a:tileRect r="-100000" b="-100000"/>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1200" dirty="0">
              <a:solidFill>
                <a:srgbClr val="FFFFFF"/>
              </a:solidFill>
              <a:latin typeface="Franklin Gothic Book"/>
            </a:endParaRP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87" y="4407789"/>
            <a:ext cx="9144000" cy="2176272"/>
          </a:xfrm>
          <a:prstGeom prst="rect">
            <a:avLst/>
          </a:prstGeom>
        </p:spPr>
      </p:pic>
      <p:sp>
        <p:nvSpPr>
          <p:cNvPr id="70" name="Title 1"/>
          <p:cNvSpPr>
            <a:spLocks noGrp="1"/>
          </p:cNvSpPr>
          <p:nvPr>
            <p:ph type="title" hasCustomPrompt="1"/>
          </p:nvPr>
        </p:nvSpPr>
        <p:spPr>
          <a:xfrm>
            <a:off x="719134" y="4893126"/>
            <a:ext cx="6291266" cy="727534"/>
          </a:xfrm>
        </p:spPr>
        <p:txBody>
          <a:bodyPr anchor="b">
            <a:normAutofit/>
          </a:bodyPr>
          <a:lstStyle>
            <a:lvl1pPr>
              <a:defRPr sz="2800" baseline="0"/>
            </a:lvl1pPr>
          </a:lstStyle>
          <a:p>
            <a:r>
              <a:rPr lang="en-US" dirty="0" smtClean="0"/>
              <a:t>Presentation title</a:t>
            </a:r>
            <a:endParaRPr lang="en-US" dirty="0"/>
          </a:p>
        </p:txBody>
      </p:sp>
      <p:sp>
        <p:nvSpPr>
          <p:cNvPr id="5" name="Text Placeholder 4"/>
          <p:cNvSpPr>
            <a:spLocks noGrp="1"/>
          </p:cNvSpPr>
          <p:nvPr>
            <p:ph type="body" sz="quarter" idx="10" hasCustomPrompt="1"/>
          </p:nvPr>
        </p:nvSpPr>
        <p:spPr>
          <a:xfrm>
            <a:off x="719138" y="5731785"/>
            <a:ext cx="6127750" cy="609600"/>
          </a:xfrm>
        </p:spPr>
        <p:txBody>
          <a:bodyPr/>
          <a:lstStyle>
            <a:lvl1pPr>
              <a:spcAft>
                <a:spcPts val="0"/>
              </a:spcAft>
              <a:defRPr>
                <a:solidFill>
                  <a:srgbClr val="00AE9E"/>
                </a:solidFill>
                <a:latin typeface="Bodoni MT" panose="02070603080606020203" pitchFamily="18" charset="0"/>
              </a:defRPr>
            </a:lvl1pPr>
          </a:lstStyle>
          <a:p>
            <a:pPr lvl="0"/>
            <a:r>
              <a:rPr lang="en-US" dirty="0" smtClean="0"/>
              <a:t>Presenter name</a:t>
            </a:r>
          </a:p>
          <a:p>
            <a:pPr lvl="0"/>
            <a:r>
              <a:rPr lang="en-US" dirty="0" smtClean="0"/>
              <a:t>Event name</a:t>
            </a:r>
          </a:p>
        </p:txBody>
      </p:sp>
    </p:spTree>
    <p:extLst>
      <p:ext uri="{BB962C8B-B14F-4D97-AF65-F5344CB8AC3E}">
        <p14:creationId xmlns:p14="http://schemas.microsoft.com/office/powerpoint/2010/main" val="347750685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0"/>
          </p:nvPr>
        </p:nvSpPr>
        <p:spPr>
          <a:xfrm>
            <a:off x="719138" y="1803400"/>
            <a:ext cx="7705725" cy="4321175"/>
          </a:xfrm>
        </p:spPr>
        <p:txBody>
          <a:bodyPr/>
          <a:lstStyle>
            <a:lvl1pPr>
              <a:defRPr sz="1600"/>
            </a:lvl1pPr>
            <a:lvl2pPr>
              <a:defRPr sz="1600"/>
            </a:lvl2pPr>
            <a:lvl3pPr>
              <a:defRPr sz="1600"/>
            </a:lvl3pPr>
            <a:lvl4pPr>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7098619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0"/>
          </p:nvPr>
        </p:nvSpPr>
        <p:spPr>
          <a:xfrm>
            <a:off x="720725" y="1446213"/>
            <a:ext cx="7704138" cy="357187"/>
          </a:xfrm>
        </p:spPr>
        <p:txBody>
          <a:bodyPr/>
          <a:lstStyle>
            <a:lvl1pPr>
              <a:defRPr>
                <a:latin typeface="Franklin Gothic Medium" panose="020B0603020102020204" pitchFamily="34" charset="0"/>
              </a:defRPr>
            </a:lvl1pPr>
          </a:lstStyle>
          <a:p>
            <a:pPr lvl="0"/>
            <a:r>
              <a:rPr lang="en-US" smtClean="0"/>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3842253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wmf"/><Relationship Id="rId5" Type="http://schemas.openxmlformats.org/officeDocument/2006/relationships/tags" Target="../tags/tag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1.wmf"/><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tags" Target="../tags/tag5.xml"/><Relationship Id="rId5" Type="http://schemas.openxmlformats.org/officeDocument/2006/relationships/theme" Target="../theme/theme2.xml"/><Relationship Id="rId4"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image" Target="../media/image1.wmf"/><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tags" Target="../tags/tag9.xml"/><Relationship Id="rId5" Type="http://schemas.openxmlformats.org/officeDocument/2006/relationships/theme" Target="../theme/theme3.xml"/><Relationship Id="rId4" Type="http://schemas.openxmlformats.org/officeDocument/2006/relationships/slideLayout" Target="../slideLayouts/slideLayout11.xml"/></Relationships>
</file>

<file path=ppt/slideMasters/_rels/slideMaster4.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heme" Target="../theme/theme4.xml"/><Relationship Id="rId1" Type="http://schemas.openxmlformats.org/officeDocument/2006/relationships/slideLayout" Target="../slideLayouts/slideLayout12.xml"/><Relationship Id="rId4" Type="http://schemas.openxmlformats.org/officeDocument/2006/relationships/image" Target="../media/image1.wmf"/></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image" Target="../media/image1.wmf"/><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ags" Target="../tags/tag14.xml"/><Relationship Id="rId5" Type="http://schemas.openxmlformats.org/officeDocument/2006/relationships/theme" Target="../theme/theme5.xml"/><Relationship Id="rId4" Type="http://schemas.openxmlformats.org/officeDocument/2006/relationships/slideLayout" Target="../slideLayouts/slideLayout16.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9.xml"/><Relationship Id="rId7" Type="http://schemas.openxmlformats.org/officeDocument/2006/relationships/image" Target="../media/image1.wmf"/><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ags" Target="../tags/tag18.xml"/><Relationship Id="rId5" Type="http://schemas.openxmlformats.org/officeDocument/2006/relationships/theme" Target="../theme/theme6.xml"/><Relationship Id="rId4" Type="http://schemas.openxmlformats.org/officeDocument/2006/relationships/slideLayout" Target="../slideLayouts/slideLayout20.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3.xml"/><Relationship Id="rId7" Type="http://schemas.openxmlformats.org/officeDocument/2006/relationships/image" Target="../media/image1.wmf"/><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tags" Target="../tags/tag22.xml"/><Relationship Id="rId5" Type="http://schemas.openxmlformats.org/officeDocument/2006/relationships/theme" Target="../theme/theme7.xml"/><Relationship Id="rId4" Type="http://schemas.openxmlformats.org/officeDocument/2006/relationships/slideLayout" Target="../slideLayouts/slideLayout24.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27.xml"/><Relationship Id="rId7" Type="http://schemas.openxmlformats.org/officeDocument/2006/relationships/image" Target="../media/image1.wmf"/><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tags" Target="../tags/tag26.xml"/><Relationship Id="rId5" Type="http://schemas.openxmlformats.org/officeDocument/2006/relationships/theme" Target="../theme/theme8.xml"/><Relationship Id="rId4" Type="http://schemas.openxmlformats.org/officeDocument/2006/relationships/slideLayout" Target="../slideLayouts/slideLayout2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31.xml"/><Relationship Id="rId7" Type="http://schemas.openxmlformats.org/officeDocument/2006/relationships/image" Target="../media/image1.wmf"/><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tags" Target="../tags/tag30.xml"/><Relationship Id="rId5" Type="http://schemas.openxmlformats.org/officeDocument/2006/relationships/theme" Target="../theme/theme9.xml"/><Relationship Id="rId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descr="Ideally your title should fit on one line." title="Slide title"/>
          <p:cNvSpPr>
            <a:spLocks noGrp="1"/>
          </p:cNvSpPr>
          <p:nvPr>
            <p:ph type="title"/>
          </p:nvPr>
        </p:nvSpPr>
        <p:spPr>
          <a:xfrm>
            <a:off x="720725" y="-1"/>
            <a:ext cx="5903913" cy="831851"/>
          </a:xfrm>
          <a:prstGeom prst="rect">
            <a:avLst/>
          </a:prstGeom>
        </p:spPr>
        <p:txBody>
          <a:bodyPr vert="horz" lIns="0" tIns="0" rIns="0" bIns="0" rtlCol="0" anchor="ctr">
            <a:normAutofit/>
          </a:bodyPr>
          <a:lstStyle/>
          <a:p>
            <a:r>
              <a:rPr lang="en-US" smtClean="0"/>
              <a:t>Click to edit Master title style</a:t>
            </a:r>
            <a:endParaRPr lang="en-GB" dirty="0"/>
          </a:p>
        </p:txBody>
      </p:sp>
      <p:cxnSp>
        <p:nvCxnSpPr>
          <p:cNvPr id="70" name="Straight Connector 69"/>
          <p:cNvCxnSpPr/>
          <p:nvPr/>
        </p:nvCxnSpPr>
        <p:spPr bwMode="auto">
          <a:xfrm>
            <a:off x="-3083" y="83185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r>
              <a:rPr lang="en-US" smtClean="0"/>
              <a:t>*Global rank, except for transition gap and BEEPS where rank is out of 33 EBRD countries of operation. </a:t>
            </a:r>
            <a:endParaRPr lang="en-GB" dirty="0"/>
          </a:p>
        </p:txBody>
      </p:sp>
      <p:sp>
        <p:nvSpPr>
          <p:cNvPr id="57" name="Footer Placeholder 4"/>
          <p:cNvSpPr>
            <a:spLocks noGrp="1"/>
          </p:cNvSpPr>
          <p:nvPr>
            <p:ph type="ftr" sz="quarter" idx="3"/>
            <p:custDataLst>
              <p:tags r:id="rId5"/>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pPr/>
              <a:t>‹#›</a:t>
            </a:fld>
            <a:endParaRPr lang="en-GB" dirty="0"/>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00445" y="133526"/>
            <a:ext cx="1079122" cy="567248"/>
          </a:xfrm>
          <a:prstGeom prst="rect">
            <a:avLst/>
          </a:prstGeom>
        </p:spPr>
      </p:pic>
    </p:spTree>
  </p:cSld>
  <p:clrMap bg1="lt1" tx1="dk1" bg2="lt2" tx2="dk2" accent1="accent1" accent2="accent2" accent3="accent3" accent4="accent4" accent5="accent5" accent6="accent6" hlink="hlink" folHlink="folHlink"/>
  <p:sldLayoutIdLst>
    <p:sldLayoutId id="2147483980" r:id="rId1"/>
    <p:sldLayoutId id="2147483981" r:id="rId2"/>
    <p:sldLayoutId id="2147483886" r:id="rId3"/>
  </p:sldLayoutIdLst>
  <p:timing>
    <p:tnLst>
      <p:par>
        <p:cTn id="1" dur="indefinite" restart="never" nodeType="tmRoot"/>
      </p:par>
    </p:tnLst>
  </p:timing>
  <p:hf hdr="0" ftr="0"/>
  <p:txStyles>
    <p:titleStyle>
      <a:lvl1pPr algn="l" rtl="0" eaLnBrk="1" fontAlgn="base" hangingPunct="1">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1" fontAlgn="base" hangingPunct="1">
        <a:spcBef>
          <a:spcPct val="0"/>
        </a:spcBef>
        <a:spcAft>
          <a:spcPct val="0"/>
        </a:spcAft>
        <a:defRPr sz="2800">
          <a:solidFill>
            <a:schemeClr val="bg1"/>
          </a:solidFill>
          <a:latin typeface="Arial" charset="0"/>
          <a:ea typeface="ＭＳ Ｐゴシック" charset="0"/>
          <a:cs typeface="Arial" charset="0"/>
        </a:defRPr>
      </a:lvl2pPr>
      <a:lvl3pPr algn="l" rtl="0" eaLnBrk="1" fontAlgn="base" hangingPunct="1">
        <a:spcBef>
          <a:spcPct val="0"/>
        </a:spcBef>
        <a:spcAft>
          <a:spcPct val="0"/>
        </a:spcAft>
        <a:defRPr sz="2800">
          <a:solidFill>
            <a:schemeClr val="bg1"/>
          </a:solidFill>
          <a:latin typeface="Arial" charset="0"/>
          <a:ea typeface="ＭＳ Ｐゴシック" charset="0"/>
          <a:cs typeface="Arial" charset="0"/>
        </a:defRPr>
      </a:lvl3pPr>
      <a:lvl4pPr algn="l" rtl="0" eaLnBrk="1" fontAlgn="base" hangingPunct="1">
        <a:spcBef>
          <a:spcPct val="0"/>
        </a:spcBef>
        <a:spcAft>
          <a:spcPct val="0"/>
        </a:spcAft>
        <a:defRPr sz="2800">
          <a:solidFill>
            <a:schemeClr val="bg1"/>
          </a:solidFill>
          <a:latin typeface="Arial" charset="0"/>
          <a:ea typeface="ＭＳ Ｐゴシック" charset="0"/>
          <a:cs typeface="Arial" charset="0"/>
        </a:defRPr>
      </a:lvl4pPr>
      <a:lvl5pPr algn="l" rtl="0" eaLnBrk="1" fontAlgn="base" hangingPunct="1">
        <a:spcBef>
          <a:spcPct val="0"/>
        </a:spcBef>
        <a:spcAft>
          <a:spcPct val="0"/>
        </a:spcAft>
        <a:defRPr sz="2800">
          <a:solidFill>
            <a:schemeClr val="bg1"/>
          </a:solidFill>
          <a:latin typeface="Arial" charset="0"/>
          <a:ea typeface="ＭＳ Ｐゴシック" charset="0"/>
          <a:cs typeface="Arial" charset="0"/>
        </a:defRPr>
      </a:lvl5pPr>
      <a:lvl6pPr marL="457200" algn="l" rtl="0" eaLnBrk="1" fontAlgn="base" hangingPunct="1">
        <a:spcBef>
          <a:spcPct val="0"/>
        </a:spcBef>
        <a:spcAft>
          <a:spcPct val="0"/>
        </a:spcAft>
        <a:defRPr sz="2800">
          <a:solidFill>
            <a:schemeClr val="bg1"/>
          </a:solidFill>
          <a:latin typeface="Arial" charset="0"/>
          <a:cs typeface="Arial" charset="0"/>
        </a:defRPr>
      </a:lvl6pPr>
      <a:lvl7pPr marL="914400" algn="l" rtl="0" eaLnBrk="1" fontAlgn="base" hangingPunct="1">
        <a:spcBef>
          <a:spcPct val="0"/>
        </a:spcBef>
        <a:spcAft>
          <a:spcPct val="0"/>
        </a:spcAft>
        <a:defRPr sz="2800">
          <a:solidFill>
            <a:schemeClr val="bg1"/>
          </a:solidFill>
          <a:latin typeface="Arial" charset="0"/>
          <a:cs typeface="Arial" charset="0"/>
        </a:defRPr>
      </a:lvl7pPr>
      <a:lvl8pPr marL="1371600" algn="l" rtl="0" eaLnBrk="1" fontAlgn="base" hangingPunct="1">
        <a:spcBef>
          <a:spcPct val="0"/>
        </a:spcBef>
        <a:spcAft>
          <a:spcPct val="0"/>
        </a:spcAft>
        <a:defRPr sz="2800">
          <a:solidFill>
            <a:schemeClr val="bg1"/>
          </a:solidFill>
          <a:latin typeface="Arial" charset="0"/>
          <a:cs typeface="Arial" charset="0"/>
        </a:defRPr>
      </a:lvl8pPr>
      <a:lvl9pPr marL="1828800" algn="l" rtl="0" eaLnBrk="1" fontAlgn="base" hangingPunct="1">
        <a:spcBef>
          <a:spcPct val="0"/>
        </a:spcBef>
        <a:spcAft>
          <a:spcPct val="0"/>
        </a:spcAft>
        <a:defRPr sz="2800">
          <a:solidFill>
            <a:schemeClr val="bg1"/>
          </a:solidFill>
          <a:latin typeface="Arial" charset="0"/>
          <a:cs typeface="Arial" charset="0"/>
        </a:defRPr>
      </a:lvl9pPr>
    </p:titleStyle>
    <p:bodyStyle>
      <a:lvl1pPr marL="0" indent="0" algn="l" rtl="0" eaLnBrk="1" fontAlgn="base" hangingPunct="1">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1" fontAlgn="base" latinLnBrk="0" hangingPunct="1">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1" fontAlgn="base" latinLnBrk="0" hangingPunct="1">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descr="Ideally your title should fit on one line." title="Slide title"/>
          <p:cNvSpPr>
            <a:spLocks noGrp="1"/>
          </p:cNvSpPr>
          <p:nvPr>
            <p:ph type="title"/>
          </p:nvPr>
        </p:nvSpPr>
        <p:spPr>
          <a:xfrm>
            <a:off x="720725" y="-1"/>
            <a:ext cx="5903913" cy="1017051"/>
          </a:xfrm>
          <a:prstGeom prst="rect">
            <a:avLst/>
          </a:prstGeom>
        </p:spPr>
        <p:txBody>
          <a:bodyPr vert="horz" lIns="0" tIns="0" rIns="0" bIns="0" rtlCol="0" anchor="ctr">
            <a:normAutofit/>
          </a:bodyPr>
          <a:lstStyle/>
          <a:p>
            <a:r>
              <a:rPr lang="en-US" smtClean="0"/>
              <a:t>Click to edit Master title style</a:t>
            </a:r>
            <a:endParaRPr lang="en-GB" dirty="0"/>
          </a:p>
        </p:txBody>
      </p:sp>
      <p:cxnSp>
        <p:nvCxnSpPr>
          <p:cNvPr id="70" name="Straight Connector 69"/>
          <p:cNvCxnSpPr/>
          <p:nvPr/>
        </p:nvCxnSpPr>
        <p:spPr bwMode="auto">
          <a:xfrm>
            <a:off x="-3083" y="101705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r>
              <a:rPr lang="en-US" smtClean="0"/>
              <a:t>*Global rank, except for transition gap and BEEPS where rank is out of 33 EBRD countries of operation. </a:t>
            </a:r>
            <a:endParaRPr lang="en-GB" dirty="0"/>
          </a:p>
        </p:txBody>
      </p:sp>
      <p:sp>
        <p:nvSpPr>
          <p:cNvPr id="57" name="Footer Placeholder 4"/>
          <p:cNvSpPr>
            <a:spLocks noGrp="1"/>
          </p:cNvSpPr>
          <p:nvPr>
            <p:ph type="ftr" sz="quarter" idx="3"/>
            <p:custDataLst>
              <p:tags r:id="rId6"/>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pPr/>
              <a:t>‹#›</a:t>
            </a:fld>
            <a:endParaRPr lang="en-GB" dirty="0"/>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00445" y="133526"/>
            <a:ext cx="1079122" cy="567248"/>
          </a:xfrm>
          <a:prstGeom prst="rect">
            <a:avLst/>
          </a:prstGeom>
        </p:spPr>
      </p:pic>
    </p:spTree>
    <p:extLst>
      <p:ext uri="{BB962C8B-B14F-4D97-AF65-F5344CB8AC3E}">
        <p14:creationId xmlns:p14="http://schemas.microsoft.com/office/powerpoint/2010/main" val="36222769"/>
      </p:ext>
    </p:extLst>
  </p:cSld>
  <p:clrMap bg1="lt1" tx1="dk1" bg2="lt2" tx2="dk2" accent1="accent1" accent2="accent2" accent3="accent3" accent4="accent4" accent5="accent5" accent6="accent6" hlink="hlink" folHlink="folHlink"/>
  <p:sldLayoutIdLst>
    <p:sldLayoutId id="2147484483" r:id="rId1"/>
    <p:sldLayoutId id="2147484484" r:id="rId2"/>
    <p:sldLayoutId id="2147484485" r:id="rId3"/>
    <p:sldLayoutId id="2147484486" r:id="rId4"/>
  </p:sldLayoutIdLst>
  <p:timing>
    <p:tnLst>
      <p:par>
        <p:cTn id="1" dur="indefinite" restart="never" nodeType="tmRoot"/>
      </p:par>
    </p:tnLst>
  </p:timing>
  <p:hf hdr="0" ftr="0"/>
  <p:txStyles>
    <p:titleStyle>
      <a:lvl1pPr algn="l" rtl="0" eaLnBrk="1" fontAlgn="base" hangingPunct="1">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1" fontAlgn="base" hangingPunct="1">
        <a:spcBef>
          <a:spcPct val="0"/>
        </a:spcBef>
        <a:spcAft>
          <a:spcPct val="0"/>
        </a:spcAft>
        <a:defRPr sz="2800">
          <a:solidFill>
            <a:schemeClr val="bg1"/>
          </a:solidFill>
          <a:latin typeface="Arial" charset="0"/>
          <a:ea typeface="ＭＳ Ｐゴシック" charset="0"/>
          <a:cs typeface="Arial" charset="0"/>
        </a:defRPr>
      </a:lvl2pPr>
      <a:lvl3pPr algn="l" rtl="0" eaLnBrk="1" fontAlgn="base" hangingPunct="1">
        <a:spcBef>
          <a:spcPct val="0"/>
        </a:spcBef>
        <a:spcAft>
          <a:spcPct val="0"/>
        </a:spcAft>
        <a:defRPr sz="2800">
          <a:solidFill>
            <a:schemeClr val="bg1"/>
          </a:solidFill>
          <a:latin typeface="Arial" charset="0"/>
          <a:ea typeface="ＭＳ Ｐゴシック" charset="0"/>
          <a:cs typeface="Arial" charset="0"/>
        </a:defRPr>
      </a:lvl3pPr>
      <a:lvl4pPr algn="l" rtl="0" eaLnBrk="1" fontAlgn="base" hangingPunct="1">
        <a:spcBef>
          <a:spcPct val="0"/>
        </a:spcBef>
        <a:spcAft>
          <a:spcPct val="0"/>
        </a:spcAft>
        <a:defRPr sz="2800">
          <a:solidFill>
            <a:schemeClr val="bg1"/>
          </a:solidFill>
          <a:latin typeface="Arial" charset="0"/>
          <a:ea typeface="ＭＳ Ｐゴシック" charset="0"/>
          <a:cs typeface="Arial" charset="0"/>
        </a:defRPr>
      </a:lvl4pPr>
      <a:lvl5pPr algn="l" rtl="0" eaLnBrk="1" fontAlgn="base" hangingPunct="1">
        <a:spcBef>
          <a:spcPct val="0"/>
        </a:spcBef>
        <a:spcAft>
          <a:spcPct val="0"/>
        </a:spcAft>
        <a:defRPr sz="2800">
          <a:solidFill>
            <a:schemeClr val="bg1"/>
          </a:solidFill>
          <a:latin typeface="Arial" charset="0"/>
          <a:ea typeface="ＭＳ Ｐゴシック" charset="0"/>
          <a:cs typeface="Arial" charset="0"/>
        </a:defRPr>
      </a:lvl5pPr>
      <a:lvl6pPr marL="457200" algn="l" rtl="0" eaLnBrk="1" fontAlgn="base" hangingPunct="1">
        <a:spcBef>
          <a:spcPct val="0"/>
        </a:spcBef>
        <a:spcAft>
          <a:spcPct val="0"/>
        </a:spcAft>
        <a:defRPr sz="2800">
          <a:solidFill>
            <a:schemeClr val="bg1"/>
          </a:solidFill>
          <a:latin typeface="Arial" charset="0"/>
          <a:cs typeface="Arial" charset="0"/>
        </a:defRPr>
      </a:lvl6pPr>
      <a:lvl7pPr marL="914400" algn="l" rtl="0" eaLnBrk="1" fontAlgn="base" hangingPunct="1">
        <a:spcBef>
          <a:spcPct val="0"/>
        </a:spcBef>
        <a:spcAft>
          <a:spcPct val="0"/>
        </a:spcAft>
        <a:defRPr sz="2800">
          <a:solidFill>
            <a:schemeClr val="bg1"/>
          </a:solidFill>
          <a:latin typeface="Arial" charset="0"/>
          <a:cs typeface="Arial" charset="0"/>
        </a:defRPr>
      </a:lvl7pPr>
      <a:lvl8pPr marL="1371600" algn="l" rtl="0" eaLnBrk="1" fontAlgn="base" hangingPunct="1">
        <a:spcBef>
          <a:spcPct val="0"/>
        </a:spcBef>
        <a:spcAft>
          <a:spcPct val="0"/>
        </a:spcAft>
        <a:defRPr sz="2800">
          <a:solidFill>
            <a:schemeClr val="bg1"/>
          </a:solidFill>
          <a:latin typeface="Arial" charset="0"/>
          <a:cs typeface="Arial" charset="0"/>
        </a:defRPr>
      </a:lvl8pPr>
      <a:lvl9pPr marL="1828800" algn="l" rtl="0" eaLnBrk="1" fontAlgn="base" hangingPunct="1">
        <a:spcBef>
          <a:spcPct val="0"/>
        </a:spcBef>
        <a:spcAft>
          <a:spcPct val="0"/>
        </a:spcAft>
        <a:defRPr sz="2800">
          <a:solidFill>
            <a:schemeClr val="bg1"/>
          </a:solidFill>
          <a:latin typeface="Arial" charset="0"/>
          <a:cs typeface="Arial" charset="0"/>
        </a:defRPr>
      </a:lvl9pPr>
    </p:titleStyle>
    <p:bodyStyle>
      <a:lvl1pPr marL="0" indent="0" algn="l" rtl="0" eaLnBrk="1" fontAlgn="base" hangingPunct="1">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1" fontAlgn="base" latinLnBrk="0" hangingPunct="1">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1" fontAlgn="base" latinLnBrk="0" hangingPunct="1">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descr="Ideally your title should fit on one line." title="Slide title"/>
          <p:cNvSpPr>
            <a:spLocks noGrp="1"/>
          </p:cNvSpPr>
          <p:nvPr>
            <p:ph type="title"/>
          </p:nvPr>
        </p:nvSpPr>
        <p:spPr>
          <a:xfrm>
            <a:off x="720725" y="-1"/>
            <a:ext cx="5903913" cy="1017051"/>
          </a:xfrm>
          <a:prstGeom prst="rect">
            <a:avLst/>
          </a:prstGeom>
        </p:spPr>
        <p:txBody>
          <a:bodyPr vert="horz" lIns="0" tIns="0" rIns="0" bIns="0" rtlCol="0" anchor="ctr">
            <a:normAutofit/>
          </a:bodyPr>
          <a:lstStyle/>
          <a:p>
            <a:r>
              <a:rPr lang="en-US" smtClean="0"/>
              <a:t>Click to edit Master title style</a:t>
            </a:r>
            <a:endParaRPr lang="en-GB" dirty="0"/>
          </a:p>
        </p:txBody>
      </p:sp>
      <p:cxnSp>
        <p:nvCxnSpPr>
          <p:cNvPr id="70" name="Straight Connector 69"/>
          <p:cNvCxnSpPr/>
          <p:nvPr/>
        </p:nvCxnSpPr>
        <p:spPr bwMode="auto">
          <a:xfrm>
            <a:off x="-3083" y="101705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7" name="Footer Placeholder 4"/>
          <p:cNvSpPr>
            <a:spLocks noGrp="1"/>
          </p:cNvSpPr>
          <p:nvPr>
            <p:ph type="ftr" sz="quarter" idx="3"/>
            <p:custDataLst>
              <p:tags r:id="rId6"/>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solidFill>
                  <a:srgbClr val="00539B"/>
                </a:solidFill>
              </a:rPr>
              <a:pPr/>
              <a:t>‹#›</a:t>
            </a:fld>
            <a:endParaRPr lang="en-GB" dirty="0">
              <a:solidFill>
                <a:srgbClr val="00539B"/>
              </a:solidFill>
            </a:endParaRPr>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00445" y="133526"/>
            <a:ext cx="1079122" cy="567248"/>
          </a:xfrm>
          <a:prstGeom prst="rect">
            <a:avLst/>
          </a:prstGeom>
        </p:spPr>
      </p:pic>
    </p:spTree>
    <p:extLst>
      <p:ext uri="{BB962C8B-B14F-4D97-AF65-F5344CB8AC3E}">
        <p14:creationId xmlns:p14="http://schemas.microsoft.com/office/powerpoint/2010/main" val="627237860"/>
      </p:ext>
    </p:extLst>
  </p:cSld>
  <p:clrMap bg1="lt1" tx1="dk1" bg2="lt2" tx2="dk2" accent1="accent1" accent2="accent2" accent3="accent3" accent4="accent4" accent5="accent5" accent6="accent6" hlink="hlink" folHlink="folHlink"/>
  <p:sldLayoutIdLst>
    <p:sldLayoutId id="2147484488" r:id="rId1"/>
    <p:sldLayoutId id="2147484489" r:id="rId2"/>
    <p:sldLayoutId id="2147484490" r:id="rId3"/>
    <p:sldLayoutId id="2147484491" r:id="rId4"/>
  </p:sldLayoutIdLst>
  <p:timing>
    <p:tnLst>
      <p:par>
        <p:cTn id="1" dur="indefinite" restart="never" nodeType="tmRoot"/>
      </p:par>
    </p:tnLst>
  </p:timing>
  <p:hf hdr="0" ftr="0"/>
  <p:txStyles>
    <p:titleStyle>
      <a:lvl1pPr algn="l" rtl="0" eaLnBrk="1" fontAlgn="base" hangingPunct="1">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1" fontAlgn="base" hangingPunct="1">
        <a:spcBef>
          <a:spcPct val="0"/>
        </a:spcBef>
        <a:spcAft>
          <a:spcPct val="0"/>
        </a:spcAft>
        <a:defRPr sz="2800">
          <a:solidFill>
            <a:schemeClr val="bg1"/>
          </a:solidFill>
          <a:latin typeface="Arial" charset="0"/>
          <a:ea typeface="ＭＳ Ｐゴシック" charset="0"/>
          <a:cs typeface="Arial" charset="0"/>
        </a:defRPr>
      </a:lvl2pPr>
      <a:lvl3pPr algn="l" rtl="0" eaLnBrk="1" fontAlgn="base" hangingPunct="1">
        <a:spcBef>
          <a:spcPct val="0"/>
        </a:spcBef>
        <a:spcAft>
          <a:spcPct val="0"/>
        </a:spcAft>
        <a:defRPr sz="2800">
          <a:solidFill>
            <a:schemeClr val="bg1"/>
          </a:solidFill>
          <a:latin typeface="Arial" charset="0"/>
          <a:ea typeface="ＭＳ Ｐゴシック" charset="0"/>
          <a:cs typeface="Arial" charset="0"/>
        </a:defRPr>
      </a:lvl3pPr>
      <a:lvl4pPr algn="l" rtl="0" eaLnBrk="1" fontAlgn="base" hangingPunct="1">
        <a:spcBef>
          <a:spcPct val="0"/>
        </a:spcBef>
        <a:spcAft>
          <a:spcPct val="0"/>
        </a:spcAft>
        <a:defRPr sz="2800">
          <a:solidFill>
            <a:schemeClr val="bg1"/>
          </a:solidFill>
          <a:latin typeface="Arial" charset="0"/>
          <a:ea typeface="ＭＳ Ｐゴシック" charset="0"/>
          <a:cs typeface="Arial" charset="0"/>
        </a:defRPr>
      </a:lvl4pPr>
      <a:lvl5pPr algn="l" rtl="0" eaLnBrk="1" fontAlgn="base" hangingPunct="1">
        <a:spcBef>
          <a:spcPct val="0"/>
        </a:spcBef>
        <a:spcAft>
          <a:spcPct val="0"/>
        </a:spcAft>
        <a:defRPr sz="2800">
          <a:solidFill>
            <a:schemeClr val="bg1"/>
          </a:solidFill>
          <a:latin typeface="Arial" charset="0"/>
          <a:ea typeface="ＭＳ Ｐゴシック" charset="0"/>
          <a:cs typeface="Arial" charset="0"/>
        </a:defRPr>
      </a:lvl5pPr>
      <a:lvl6pPr marL="457200" algn="l" rtl="0" eaLnBrk="1" fontAlgn="base" hangingPunct="1">
        <a:spcBef>
          <a:spcPct val="0"/>
        </a:spcBef>
        <a:spcAft>
          <a:spcPct val="0"/>
        </a:spcAft>
        <a:defRPr sz="2800">
          <a:solidFill>
            <a:schemeClr val="bg1"/>
          </a:solidFill>
          <a:latin typeface="Arial" charset="0"/>
          <a:cs typeface="Arial" charset="0"/>
        </a:defRPr>
      </a:lvl6pPr>
      <a:lvl7pPr marL="914400" algn="l" rtl="0" eaLnBrk="1" fontAlgn="base" hangingPunct="1">
        <a:spcBef>
          <a:spcPct val="0"/>
        </a:spcBef>
        <a:spcAft>
          <a:spcPct val="0"/>
        </a:spcAft>
        <a:defRPr sz="2800">
          <a:solidFill>
            <a:schemeClr val="bg1"/>
          </a:solidFill>
          <a:latin typeface="Arial" charset="0"/>
          <a:cs typeface="Arial" charset="0"/>
        </a:defRPr>
      </a:lvl7pPr>
      <a:lvl8pPr marL="1371600" algn="l" rtl="0" eaLnBrk="1" fontAlgn="base" hangingPunct="1">
        <a:spcBef>
          <a:spcPct val="0"/>
        </a:spcBef>
        <a:spcAft>
          <a:spcPct val="0"/>
        </a:spcAft>
        <a:defRPr sz="2800">
          <a:solidFill>
            <a:schemeClr val="bg1"/>
          </a:solidFill>
          <a:latin typeface="Arial" charset="0"/>
          <a:cs typeface="Arial" charset="0"/>
        </a:defRPr>
      </a:lvl8pPr>
      <a:lvl9pPr marL="1828800" algn="l" rtl="0" eaLnBrk="1" fontAlgn="base" hangingPunct="1">
        <a:spcBef>
          <a:spcPct val="0"/>
        </a:spcBef>
        <a:spcAft>
          <a:spcPct val="0"/>
        </a:spcAft>
        <a:defRPr sz="2800">
          <a:solidFill>
            <a:schemeClr val="bg1"/>
          </a:solidFill>
          <a:latin typeface="Arial" charset="0"/>
          <a:cs typeface="Arial" charset="0"/>
        </a:defRPr>
      </a:lvl9pPr>
    </p:titleStyle>
    <p:bodyStyle>
      <a:lvl1pPr marL="0" indent="0" algn="l" rtl="0" eaLnBrk="1" fontAlgn="base" hangingPunct="1">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1" fontAlgn="base" latinLnBrk="0" hangingPunct="1">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1" fontAlgn="base" latinLnBrk="0" hangingPunct="1">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descr="Ideally your title should fit on one line."/>
          <p:cNvSpPr>
            <a:spLocks noGrp="1"/>
          </p:cNvSpPr>
          <p:nvPr>
            <p:ph type="title"/>
          </p:nvPr>
        </p:nvSpPr>
        <p:spPr>
          <a:xfrm>
            <a:off x="576505" y="2"/>
            <a:ext cx="6048136" cy="603785"/>
          </a:xfrm>
          <a:prstGeom prst="rect">
            <a:avLst/>
          </a:prstGeom>
        </p:spPr>
        <p:txBody>
          <a:bodyPr vert="horz" lIns="0" tIns="0" rIns="0" bIns="0" rtlCol="0" anchor="ctr">
            <a:normAutofit/>
          </a:bodyPr>
          <a:lstStyle/>
          <a:p>
            <a:r>
              <a:rPr lang="en-US" dirty="0" smtClean="0"/>
              <a:t>Click to edit Master title style</a:t>
            </a:r>
            <a:endParaRPr lang="en-GB" dirty="0"/>
          </a:p>
        </p:txBody>
      </p:sp>
      <p:cxnSp>
        <p:nvCxnSpPr>
          <p:cNvPr id="70" name="Straight Connector 69"/>
          <p:cNvCxnSpPr/>
          <p:nvPr/>
        </p:nvCxnSpPr>
        <p:spPr bwMode="auto">
          <a:xfrm>
            <a:off x="-3083" y="603786"/>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1" y="6420685"/>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p:cNvSpPr>
            <a:spLocks noGrp="1"/>
          </p:cNvSpPr>
          <p:nvPr>
            <p:ph type="body" idx="1"/>
          </p:nvPr>
        </p:nvSpPr>
        <p:spPr>
          <a:xfrm>
            <a:off x="720726" y="1800225"/>
            <a:ext cx="7704136" cy="41402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7" name="Footer Placeholder 4"/>
          <p:cNvSpPr>
            <a:spLocks noGrp="1"/>
          </p:cNvSpPr>
          <p:nvPr>
            <p:ph type="ftr" sz="quarter" idx="3"/>
            <p:custDataLst>
              <p:tags r:id="rId3"/>
            </p:custDataLst>
          </p:nvPr>
        </p:nvSpPr>
        <p:spPr>
          <a:xfrm>
            <a:off x="0" y="6420686"/>
            <a:ext cx="9144000" cy="437316"/>
          </a:xfrm>
          <a:prstGeom prst="rect">
            <a:avLst/>
          </a:prstGeom>
        </p:spPr>
        <p:txBody>
          <a:bodyPr lIns="0" tIns="0" rIns="0" bIns="0" anchor="ctr"/>
          <a:lstStyle>
            <a:lvl1pPr algn="ctr">
              <a:defRPr lang="en-GB" sz="900" b="1" i="0" u="none">
                <a:solidFill>
                  <a:srgbClr val="0000FF"/>
                </a:solidFill>
                <a:latin typeface="Arial"/>
              </a:defRPr>
            </a:lvl1pPr>
          </a:lstStyle>
          <a:p>
            <a:pPr defTabSz="914286"/>
            <a:r>
              <a:rPr smtClean="0"/>
              <a:t>OFFICIAL USE</a:t>
            </a:r>
            <a:r>
              <a:rPr smtClean="0">
                <a:solidFill>
                  <a:srgbClr val="000000"/>
                </a:solidFill>
              </a:rPr>
              <a:t> </a:t>
            </a:r>
            <a:endParaRPr dirty="0">
              <a:solidFill>
                <a:srgbClr val="000000"/>
              </a:solidFill>
            </a:endParaRPr>
          </a:p>
        </p:txBody>
      </p:sp>
      <p:sp>
        <p:nvSpPr>
          <p:cNvPr id="59" name="Slide Number Placeholder 5"/>
          <p:cNvSpPr>
            <a:spLocks noGrp="1"/>
          </p:cNvSpPr>
          <p:nvPr>
            <p:ph type="sldNum" sz="quarter" idx="4"/>
          </p:nvPr>
        </p:nvSpPr>
        <p:spPr>
          <a:xfrm>
            <a:off x="8279570" y="6431477"/>
            <a:ext cx="360001" cy="426524"/>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pPr defTabSz="914286"/>
            <a:fld id="{71F9F866-B438-9445-8D9F-1F8FF6608833}" type="slidenum">
              <a:rPr lang="en-GB" smtClean="0">
                <a:solidFill>
                  <a:srgbClr val="00539B"/>
                </a:solidFill>
              </a:rPr>
              <a:pPr defTabSz="914286"/>
              <a:t>‹#›</a:t>
            </a:fld>
            <a:endParaRPr lang="en-GB" dirty="0">
              <a:solidFill>
                <a:srgbClr val="00539B"/>
              </a:solidFill>
            </a:endParaRPr>
          </a:p>
        </p:txBody>
      </p:sp>
      <p:pic>
        <p:nvPicPr>
          <p:cNvPr id="11" name="Pictur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924899" y="166925"/>
            <a:ext cx="1099159" cy="303228"/>
          </a:xfrm>
          <a:prstGeom prst="rect">
            <a:avLst/>
          </a:prstGeom>
        </p:spPr>
      </p:pic>
    </p:spTree>
    <p:extLst>
      <p:ext uri="{BB962C8B-B14F-4D97-AF65-F5344CB8AC3E}">
        <p14:creationId xmlns:p14="http://schemas.microsoft.com/office/powerpoint/2010/main" val="4095080234"/>
      </p:ext>
    </p:extLst>
  </p:cSld>
  <p:clrMap bg1="lt1" tx1="dk1" bg2="lt2" tx2="dk2" accent1="accent1" accent2="accent2" accent3="accent3" accent4="accent4" accent5="accent5" accent6="accent6" hlink="hlink" folHlink="folHlink"/>
  <p:sldLayoutIdLst>
    <p:sldLayoutId id="2147484493" r:id="rId1"/>
  </p:sldLayoutIdLst>
  <p:timing>
    <p:tnLst>
      <p:par>
        <p:cTn id="1" dur="indefinite" restart="never" nodeType="tmRoot"/>
      </p:par>
    </p:tnLst>
  </p:timing>
  <p:hf hdr="0"/>
  <p:txStyles>
    <p:titleStyle>
      <a:lvl1pPr algn="l" rtl="0" eaLnBrk="1" fontAlgn="base" hangingPunct="1">
        <a:spcBef>
          <a:spcPct val="0"/>
        </a:spcBef>
        <a:spcAft>
          <a:spcPct val="0"/>
        </a:spcAft>
        <a:defRPr sz="24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1" fontAlgn="base" hangingPunct="1">
        <a:spcBef>
          <a:spcPct val="0"/>
        </a:spcBef>
        <a:spcAft>
          <a:spcPct val="0"/>
        </a:spcAft>
        <a:defRPr sz="2800">
          <a:solidFill>
            <a:schemeClr val="bg1"/>
          </a:solidFill>
          <a:latin typeface="Arial" charset="0"/>
          <a:ea typeface="ＭＳ Ｐゴシック" charset="0"/>
          <a:cs typeface="Arial" charset="0"/>
        </a:defRPr>
      </a:lvl2pPr>
      <a:lvl3pPr algn="l" rtl="0" eaLnBrk="1" fontAlgn="base" hangingPunct="1">
        <a:spcBef>
          <a:spcPct val="0"/>
        </a:spcBef>
        <a:spcAft>
          <a:spcPct val="0"/>
        </a:spcAft>
        <a:defRPr sz="2800">
          <a:solidFill>
            <a:schemeClr val="bg1"/>
          </a:solidFill>
          <a:latin typeface="Arial" charset="0"/>
          <a:ea typeface="ＭＳ Ｐゴシック" charset="0"/>
          <a:cs typeface="Arial" charset="0"/>
        </a:defRPr>
      </a:lvl3pPr>
      <a:lvl4pPr algn="l" rtl="0" eaLnBrk="1" fontAlgn="base" hangingPunct="1">
        <a:spcBef>
          <a:spcPct val="0"/>
        </a:spcBef>
        <a:spcAft>
          <a:spcPct val="0"/>
        </a:spcAft>
        <a:defRPr sz="2800">
          <a:solidFill>
            <a:schemeClr val="bg1"/>
          </a:solidFill>
          <a:latin typeface="Arial" charset="0"/>
          <a:ea typeface="ＭＳ Ｐゴシック" charset="0"/>
          <a:cs typeface="Arial" charset="0"/>
        </a:defRPr>
      </a:lvl4pPr>
      <a:lvl5pPr algn="l" rtl="0" eaLnBrk="1" fontAlgn="base" hangingPunct="1">
        <a:spcBef>
          <a:spcPct val="0"/>
        </a:spcBef>
        <a:spcAft>
          <a:spcPct val="0"/>
        </a:spcAft>
        <a:defRPr sz="2800">
          <a:solidFill>
            <a:schemeClr val="bg1"/>
          </a:solidFill>
          <a:latin typeface="Arial" charset="0"/>
          <a:ea typeface="ＭＳ Ｐゴシック" charset="0"/>
          <a:cs typeface="Arial" charset="0"/>
        </a:defRPr>
      </a:lvl5pPr>
      <a:lvl6pPr marL="457143" algn="l" rtl="0" eaLnBrk="1" fontAlgn="base" hangingPunct="1">
        <a:spcBef>
          <a:spcPct val="0"/>
        </a:spcBef>
        <a:spcAft>
          <a:spcPct val="0"/>
        </a:spcAft>
        <a:defRPr sz="2800">
          <a:solidFill>
            <a:schemeClr val="bg1"/>
          </a:solidFill>
          <a:latin typeface="Arial" charset="0"/>
          <a:cs typeface="Arial" charset="0"/>
        </a:defRPr>
      </a:lvl6pPr>
      <a:lvl7pPr marL="914286" algn="l" rtl="0" eaLnBrk="1" fontAlgn="base" hangingPunct="1">
        <a:spcBef>
          <a:spcPct val="0"/>
        </a:spcBef>
        <a:spcAft>
          <a:spcPct val="0"/>
        </a:spcAft>
        <a:defRPr sz="2800">
          <a:solidFill>
            <a:schemeClr val="bg1"/>
          </a:solidFill>
          <a:latin typeface="Arial" charset="0"/>
          <a:cs typeface="Arial" charset="0"/>
        </a:defRPr>
      </a:lvl7pPr>
      <a:lvl8pPr marL="1371430" algn="l" rtl="0" eaLnBrk="1" fontAlgn="base" hangingPunct="1">
        <a:spcBef>
          <a:spcPct val="0"/>
        </a:spcBef>
        <a:spcAft>
          <a:spcPct val="0"/>
        </a:spcAft>
        <a:defRPr sz="2800">
          <a:solidFill>
            <a:schemeClr val="bg1"/>
          </a:solidFill>
          <a:latin typeface="Arial" charset="0"/>
          <a:cs typeface="Arial" charset="0"/>
        </a:defRPr>
      </a:lvl8pPr>
      <a:lvl9pPr marL="1828573" algn="l" rtl="0" eaLnBrk="1" fontAlgn="base" hangingPunct="1">
        <a:spcBef>
          <a:spcPct val="0"/>
        </a:spcBef>
        <a:spcAft>
          <a:spcPct val="0"/>
        </a:spcAft>
        <a:defRPr sz="2800">
          <a:solidFill>
            <a:schemeClr val="bg1"/>
          </a:solidFill>
          <a:latin typeface="Arial" charset="0"/>
          <a:cs typeface="Arial" charset="0"/>
        </a:defRPr>
      </a:lvl9pPr>
    </p:titleStyle>
    <p:bodyStyle>
      <a:lvl1pPr marL="0" indent="0" algn="l" rtl="0" eaLnBrk="1" fontAlgn="base" hangingPunct="1">
        <a:lnSpc>
          <a:spcPct val="100000"/>
        </a:lnSpc>
        <a:spcBef>
          <a:spcPts val="0"/>
        </a:spcBef>
        <a:spcAft>
          <a:spcPts val="1200"/>
        </a:spcAft>
        <a:buClrTx/>
        <a:buFontTx/>
        <a:buNone/>
        <a:defRPr lang="en-US" sz="2000" kern="1200" smtClean="0">
          <a:solidFill>
            <a:srgbClr val="58595B"/>
          </a:solidFill>
          <a:latin typeface="Franklin Gothic Book"/>
          <a:ea typeface="ＭＳ Ｐゴシック" charset="0"/>
          <a:cs typeface="Franklin Gothic Book"/>
        </a:defRPr>
      </a:lvl1pPr>
      <a:lvl2pPr marL="179365" marR="0" indent="-179365" algn="l" defTabSz="914286" rtl="0" eaLnBrk="1" fontAlgn="base" latinLnBrk="0" hangingPunct="1">
        <a:lnSpc>
          <a:spcPct val="100000"/>
        </a:lnSpc>
        <a:spcBef>
          <a:spcPts val="0"/>
        </a:spcBef>
        <a:spcAft>
          <a:spcPts val="1200"/>
        </a:spcAft>
        <a:buClr>
          <a:srgbClr val="00539B"/>
        </a:buClr>
        <a:buSzTx/>
        <a:buFont typeface="Arial" charset="0"/>
        <a:buChar char="•"/>
        <a:tabLst/>
        <a:defRPr lang="en-US" sz="2000" kern="1200" smtClean="0">
          <a:solidFill>
            <a:srgbClr val="58595B"/>
          </a:solidFill>
          <a:latin typeface="Franklin Gothic Book"/>
          <a:ea typeface="Franklin Gothic Book"/>
          <a:cs typeface="Franklin Gothic Book"/>
        </a:defRPr>
      </a:lvl2pPr>
      <a:lvl3pPr marL="359955" marR="0" indent="-179978" algn="l" defTabSz="914286" rtl="0" eaLnBrk="1" fontAlgn="base" latinLnBrk="0" hangingPunct="1">
        <a:lnSpc>
          <a:spcPct val="100000"/>
        </a:lnSpc>
        <a:spcBef>
          <a:spcPts val="0"/>
        </a:spcBef>
        <a:spcAft>
          <a:spcPts val="1200"/>
        </a:spcAft>
        <a:buClrTx/>
        <a:buSzTx/>
        <a:buFont typeface="Arial"/>
        <a:buChar char="•"/>
        <a:tabLst/>
        <a:defRPr lang="en-US" sz="2000" kern="1200" smtClean="0">
          <a:solidFill>
            <a:srgbClr val="58595B"/>
          </a:solidFill>
          <a:latin typeface="Franklin Gothic Book"/>
          <a:ea typeface="Franklin Gothic Book"/>
          <a:cs typeface="Franklin Gothic Book"/>
        </a:defRPr>
      </a:lvl3pPr>
      <a:lvl4pPr marL="539933" marR="0" indent="-179978" algn="l" defTabSz="914286"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rgbClr val="58595B"/>
          </a:solidFill>
          <a:latin typeface="Franklin Gothic Book"/>
          <a:ea typeface="Franklin Gothic Book"/>
          <a:cs typeface="Franklin Gothic Book"/>
        </a:defRPr>
      </a:lvl4pPr>
      <a:lvl5pPr marL="2057144"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288" indent="-228572" algn="l" defTabSz="91428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31" indent="-228572" algn="l" defTabSz="91428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74" indent="-228572" algn="l" defTabSz="91428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17" indent="-228572" algn="l" defTabSz="91428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86" rtl="0" eaLnBrk="1" latinLnBrk="0" hangingPunct="1">
        <a:defRPr sz="1800" kern="1200">
          <a:solidFill>
            <a:schemeClr val="tx1"/>
          </a:solidFill>
          <a:latin typeface="+mn-lt"/>
          <a:ea typeface="+mn-ea"/>
          <a:cs typeface="+mn-cs"/>
        </a:defRPr>
      </a:lvl1pPr>
      <a:lvl2pPr marL="457143"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30" algn="l" defTabSz="914286" rtl="0" eaLnBrk="1" latinLnBrk="0" hangingPunct="1">
        <a:defRPr sz="1800" kern="1200">
          <a:solidFill>
            <a:schemeClr val="tx1"/>
          </a:solidFill>
          <a:latin typeface="+mn-lt"/>
          <a:ea typeface="+mn-ea"/>
          <a:cs typeface="+mn-cs"/>
        </a:defRPr>
      </a:lvl4pPr>
      <a:lvl5pPr marL="1828573" algn="l" defTabSz="914286" rtl="0" eaLnBrk="1" latinLnBrk="0" hangingPunct="1">
        <a:defRPr sz="1800" kern="1200">
          <a:solidFill>
            <a:schemeClr val="tx1"/>
          </a:solidFill>
          <a:latin typeface="+mn-lt"/>
          <a:ea typeface="+mn-ea"/>
          <a:cs typeface="+mn-cs"/>
        </a:defRPr>
      </a:lvl5pPr>
      <a:lvl6pPr marL="2285716" algn="l" defTabSz="914286" rtl="0" eaLnBrk="1" latinLnBrk="0" hangingPunct="1">
        <a:defRPr sz="1800" kern="1200">
          <a:solidFill>
            <a:schemeClr val="tx1"/>
          </a:solidFill>
          <a:latin typeface="+mn-lt"/>
          <a:ea typeface="+mn-ea"/>
          <a:cs typeface="+mn-cs"/>
        </a:defRPr>
      </a:lvl6pPr>
      <a:lvl7pPr marL="2742859" algn="l" defTabSz="914286" rtl="0" eaLnBrk="1" latinLnBrk="0" hangingPunct="1">
        <a:defRPr sz="1800" kern="1200">
          <a:solidFill>
            <a:schemeClr val="tx1"/>
          </a:solidFill>
          <a:latin typeface="+mn-lt"/>
          <a:ea typeface="+mn-ea"/>
          <a:cs typeface="+mn-cs"/>
        </a:defRPr>
      </a:lvl7pPr>
      <a:lvl8pPr marL="3200003" algn="l" defTabSz="914286" rtl="0" eaLnBrk="1" latinLnBrk="0" hangingPunct="1">
        <a:defRPr sz="1800" kern="1200">
          <a:solidFill>
            <a:schemeClr val="tx1"/>
          </a:solidFill>
          <a:latin typeface="+mn-lt"/>
          <a:ea typeface="+mn-ea"/>
          <a:cs typeface="+mn-cs"/>
        </a:defRPr>
      </a:lvl8pPr>
      <a:lvl9pPr marL="3657146" algn="l" defTabSz="91428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descr="Ideally your title should fit on one line." title="Slide title"/>
          <p:cNvSpPr>
            <a:spLocks noGrp="1"/>
          </p:cNvSpPr>
          <p:nvPr>
            <p:ph type="title"/>
          </p:nvPr>
        </p:nvSpPr>
        <p:spPr>
          <a:xfrm>
            <a:off x="720729" y="3"/>
            <a:ext cx="5903913" cy="1017051"/>
          </a:xfrm>
          <a:prstGeom prst="rect">
            <a:avLst/>
          </a:prstGeom>
        </p:spPr>
        <p:txBody>
          <a:bodyPr vert="horz" lIns="0" tIns="0" rIns="0" bIns="0" rtlCol="0" anchor="ctr">
            <a:normAutofit/>
          </a:bodyPr>
          <a:lstStyle/>
          <a:p>
            <a:r>
              <a:rPr lang="en-US" smtClean="0"/>
              <a:t>Click to edit Master title style</a:t>
            </a:r>
            <a:endParaRPr lang="en-GB" dirty="0"/>
          </a:p>
        </p:txBody>
      </p:sp>
      <p:cxnSp>
        <p:nvCxnSpPr>
          <p:cNvPr id="70" name="Straight Connector 69"/>
          <p:cNvCxnSpPr/>
          <p:nvPr/>
        </p:nvCxnSpPr>
        <p:spPr bwMode="auto">
          <a:xfrm>
            <a:off x="-3083" y="101705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79"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6" name="Date Placeholder 3"/>
          <p:cNvSpPr>
            <a:spLocks noGrp="1"/>
          </p:cNvSpPr>
          <p:nvPr>
            <p:ph type="dt" sz="half" idx="2"/>
          </p:nvPr>
        </p:nvSpPr>
        <p:spPr>
          <a:xfrm>
            <a:off x="719137"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7" name="Footer Placeholder 4"/>
          <p:cNvSpPr>
            <a:spLocks noGrp="1"/>
          </p:cNvSpPr>
          <p:nvPr>
            <p:ph type="ftr" sz="quarter" idx="3"/>
            <p:custDataLst>
              <p:tags r:id="rId6"/>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solidFill>
                  <a:srgbClr val="00539B"/>
                </a:solidFill>
              </a:rPr>
              <a:pPr/>
              <a:t>‹#›</a:t>
            </a:fld>
            <a:endParaRPr lang="en-GB" dirty="0">
              <a:solidFill>
                <a:srgbClr val="00539B"/>
              </a:solidFill>
            </a:endParaRPr>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00445" y="133526"/>
            <a:ext cx="1079122" cy="567248"/>
          </a:xfrm>
          <a:prstGeom prst="rect">
            <a:avLst/>
          </a:prstGeom>
        </p:spPr>
      </p:pic>
    </p:spTree>
    <p:extLst>
      <p:ext uri="{BB962C8B-B14F-4D97-AF65-F5344CB8AC3E}">
        <p14:creationId xmlns:p14="http://schemas.microsoft.com/office/powerpoint/2010/main" val="1807358851"/>
      </p:ext>
    </p:extLst>
  </p:cSld>
  <p:clrMap bg1="lt1" tx1="dk1" bg2="lt2" tx2="dk2" accent1="accent1" accent2="accent2" accent3="accent3" accent4="accent4" accent5="accent5" accent6="accent6" hlink="hlink" folHlink="folHlink"/>
  <p:sldLayoutIdLst>
    <p:sldLayoutId id="2147484495" r:id="rId1"/>
    <p:sldLayoutId id="2147484496" r:id="rId2"/>
    <p:sldLayoutId id="2147484497" r:id="rId3"/>
    <p:sldLayoutId id="2147484498" r:id="rId4"/>
  </p:sldLayoutIdLst>
  <p:timing>
    <p:tnLst>
      <p:par>
        <p:cTn id="1" dur="indefinite" restart="never" nodeType="tmRoot"/>
      </p:par>
    </p:tnLst>
  </p:timing>
  <p:hf hdr="0" ftr="0"/>
  <p:txStyles>
    <p:titleStyle>
      <a:lvl1pPr algn="l" rtl="0" eaLnBrk="1" fontAlgn="base" hangingPunct="1">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1" fontAlgn="base" hangingPunct="1">
        <a:spcBef>
          <a:spcPct val="0"/>
        </a:spcBef>
        <a:spcAft>
          <a:spcPct val="0"/>
        </a:spcAft>
        <a:defRPr sz="2800">
          <a:solidFill>
            <a:schemeClr val="bg1"/>
          </a:solidFill>
          <a:latin typeface="Arial" charset="0"/>
          <a:ea typeface="ＭＳ Ｐゴシック" charset="0"/>
          <a:cs typeface="Arial" charset="0"/>
        </a:defRPr>
      </a:lvl2pPr>
      <a:lvl3pPr algn="l" rtl="0" eaLnBrk="1" fontAlgn="base" hangingPunct="1">
        <a:spcBef>
          <a:spcPct val="0"/>
        </a:spcBef>
        <a:spcAft>
          <a:spcPct val="0"/>
        </a:spcAft>
        <a:defRPr sz="2800">
          <a:solidFill>
            <a:schemeClr val="bg1"/>
          </a:solidFill>
          <a:latin typeface="Arial" charset="0"/>
          <a:ea typeface="ＭＳ Ｐゴシック" charset="0"/>
          <a:cs typeface="Arial" charset="0"/>
        </a:defRPr>
      </a:lvl3pPr>
      <a:lvl4pPr algn="l" rtl="0" eaLnBrk="1" fontAlgn="base" hangingPunct="1">
        <a:spcBef>
          <a:spcPct val="0"/>
        </a:spcBef>
        <a:spcAft>
          <a:spcPct val="0"/>
        </a:spcAft>
        <a:defRPr sz="2800">
          <a:solidFill>
            <a:schemeClr val="bg1"/>
          </a:solidFill>
          <a:latin typeface="Arial" charset="0"/>
          <a:ea typeface="ＭＳ Ｐゴシック" charset="0"/>
          <a:cs typeface="Arial" charset="0"/>
        </a:defRPr>
      </a:lvl4pPr>
      <a:lvl5pPr algn="l" rtl="0" eaLnBrk="1" fontAlgn="base" hangingPunct="1">
        <a:spcBef>
          <a:spcPct val="0"/>
        </a:spcBef>
        <a:spcAft>
          <a:spcPct val="0"/>
        </a:spcAft>
        <a:defRPr sz="2800">
          <a:solidFill>
            <a:schemeClr val="bg1"/>
          </a:solidFill>
          <a:latin typeface="Arial" charset="0"/>
          <a:ea typeface="ＭＳ Ｐゴシック" charset="0"/>
          <a:cs typeface="Arial" charset="0"/>
        </a:defRPr>
      </a:lvl5pPr>
      <a:lvl6pPr marL="456973" algn="l" rtl="0" eaLnBrk="1" fontAlgn="base" hangingPunct="1">
        <a:spcBef>
          <a:spcPct val="0"/>
        </a:spcBef>
        <a:spcAft>
          <a:spcPct val="0"/>
        </a:spcAft>
        <a:defRPr sz="2800">
          <a:solidFill>
            <a:schemeClr val="bg1"/>
          </a:solidFill>
          <a:latin typeface="Arial" charset="0"/>
          <a:cs typeface="Arial" charset="0"/>
        </a:defRPr>
      </a:lvl6pPr>
      <a:lvl7pPr marL="913946" algn="l" rtl="0" eaLnBrk="1" fontAlgn="base" hangingPunct="1">
        <a:spcBef>
          <a:spcPct val="0"/>
        </a:spcBef>
        <a:spcAft>
          <a:spcPct val="0"/>
        </a:spcAft>
        <a:defRPr sz="2800">
          <a:solidFill>
            <a:schemeClr val="bg1"/>
          </a:solidFill>
          <a:latin typeface="Arial" charset="0"/>
          <a:cs typeface="Arial" charset="0"/>
        </a:defRPr>
      </a:lvl7pPr>
      <a:lvl8pPr marL="1370920" algn="l" rtl="0" eaLnBrk="1" fontAlgn="base" hangingPunct="1">
        <a:spcBef>
          <a:spcPct val="0"/>
        </a:spcBef>
        <a:spcAft>
          <a:spcPct val="0"/>
        </a:spcAft>
        <a:defRPr sz="2800">
          <a:solidFill>
            <a:schemeClr val="bg1"/>
          </a:solidFill>
          <a:latin typeface="Arial" charset="0"/>
          <a:cs typeface="Arial" charset="0"/>
        </a:defRPr>
      </a:lvl8pPr>
      <a:lvl9pPr marL="1827892" algn="l" rtl="0" eaLnBrk="1" fontAlgn="base" hangingPunct="1">
        <a:spcBef>
          <a:spcPct val="0"/>
        </a:spcBef>
        <a:spcAft>
          <a:spcPct val="0"/>
        </a:spcAft>
        <a:defRPr sz="2800">
          <a:solidFill>
            <a:schemeClr val="bg1"/>
          </a:solidFill>
          <a:latin typeface="Arial" charset="0"/>
          <a:cs typeface="Arial" charset="0"/>
        </a:defRPr>
      </a:lvl9pPr>
    </p:titleStyle>
    <p:bodyStyle>
      <a:lvl1pPr marL="0" indent="0" algn="l" rtl="0" eaLnBrk="1" fontAlgn="base" hangingPunct="1">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299" marR="0" indent="-179299" algn="l" defTabSz="913946" rtl="0" eaLnBrk="1" fontAlgn="base" latinLnBrk="0" hangingPunct="1">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59820" marR="0" indent="-179911" algn="l" defTabSz="913946" rtl="0" eaLnBrk="1" fontAlgn="base" latinLnBrk="0" hangingPunct="1">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39732" marR="0" indent="-179911" algn="l" defTabSz="913946"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6378"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3352" indent="-228485" algn="l" defTabSz="91394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324" indent="-228485" algn="l" defTabSz="91394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298" indent="-228485" algn="l" defTabSz="91394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271" indent="-228485" algn="l" defTabSz="91394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946" rtl="0" eaLnBrk="1" latinLnBrk="0" hangingPunct="1">
        <a:defRPr sz="1800" kern="1200">
          <a:solidFill>
            <a:schemeClr val="tx1"/>
          </a:solidFill>
          <a:latin typeface="+mn-lt"/>
          <a:ea typeface="+mn-ea"/>
          <a:cs typeface="+mn-cs"/>
        </a:defRPr>
      </a:lvl1pPr>
      <a:lvl2pPr marL="456973" algn="l" defTabSz="913946" rtl="0" eaLnBrk="1" latinLnBrk="0" hangingPunct="1">
        <a:defRPr sz="1800" kern="1200">
          <a:solidFill>
            <a:schemeClr val="tx1"/>
          </a:solidFill>
          <a:latin typeface="+mn-lt"/>
          <a:ea typeface="+mn-ea"/>
          <a:cs typeface="+mn-cs"/>
        </a:defRPr>
      </a:lvl2pPr>
      <a:lvl3pPr marL="913946" algn="l" defTabSz="913946" rtl="0" eaLnBrk="1" latinLnBrk="0" hangingPunct="1">
        <a:defRPr sz="1800" kern="1200">
          <a:solidFill>
            <a:schemeClr val="tx1"/>
          </a:solidFill>
          <a:latin typeface="+mn-lt"/>
          <a:ea typeface="+mn-ea"/>
          <a:cs typeface="+mn-cs"/>
        </a:defRPr>
      </a:lvl3pPr>
      <a:lvl4pPr marL="1370920" algn="l" defTabSz="913946" rtl="0" eaLnBrk="1" latinLnBrk="0" hangingPunct="1">
        <a:defRPr sz="1800" kern="1200">
          <a:solidFill>
            <a:schemeClr val="tx1"/>
          </a:solidFill>
          <a:latin typeface="+mn-lt"/>
          <a:ea typeface="+mn-ea"/>
          <a:cs typeface="+mn-cs"/>
        </a:defRPr>
      </a:lvl4pPr>
      <a:lvl5pPr marL="1827892" algn="l" defTabSz="913946" rtl="0" eaLnBrk="1" latinLnBrk="0" hangingPunct="1">
        <a:defRPr sz="1800" kern="1200">
          <a:solidFill>
            <a:schemeClr val="tx1"/>
          </a:solidFill>
          <a:latin typeface="+mn-lt"/>
          <a:ea typeface="+mn-ea"/>
          <a:cs typeface="+mn-cs"/>
        </a:defRPr>
      </a:lvl5pPr>
      <a:lvl6pPr marL="2284866" algn="l" defTabSz="913946" rtl="0" eaLnBrk="1" latinLnBrk="0" hangingPunct="1">
        <a:defRPr sz="1800" kern="1200">
          <a:solidFill>
            <a:schemeClr val="tx1"/>
          </a:solidFill>
          <a:latin typeface="+mn-lt"/>
          <a:ea typeface="+mn-ea"/>
          <a:cs typeface="+mn-cs"/>
        </a:defRPr>
      </a:lvl6pPr>
      <a:lvl7pPr marL="2741838" algn="l" defTabSz="913946" rtl="0" eaLnBrk="1" latinLnBrk="0" hangingPunct="1">
        <a:defRPr sz="1800" kern="1200">
          <a:solidFill>
            <a:schemeClr val="tx1"/>
          </a:solidFill>
          <a:latin typeface="+mn-lt"/>
          <a:ea typeface="+mn-ea"/>
          <a:cs typeface="+mn-cs"/>
        </a:defRPr>
      </a:lvl7pPr>
      <a:lvl8pPr marL="3198812" algn="l" defTabSz="913946" rtl="0" eaLnBrk="1" latinLnBrk="0" hangingPunct="1">
        <a:defRPr sz="1800" kern="1200">
          <a:solidFill>
            <a:schemeClr val="tx1"/>
          </a:solidFill>
          <a:latin typeface="+mn-lt"/>
          <a:ea typeface="+mn-ea"/>
          <a:cs typeface="+mn-cs"/>
        </a:defRPr>
      </a:lvl8pPr>
      <a:lvl9pPr marL="3655784" algn="l" defTabSz="913946"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descr="Ideally your title should fit on one line." title="Slide title"/>
          <p:cNvSpPr>
            <a:spLocks noGrp="1"/>
          </p:cNvSpPr>
          <p:nvPr>
            <p:ph type="title"/>
          </p:nvPr>
        </p:nvSpPr>
        <p:spPr>
          <a:xfrm>
            <a:off x="720729" y="3"/>
            <a:ext cx="5903913" cy="831851"/>
          </a:xfrm>
          <a:prstGeom prst="rect">
            <a:avLst/>
          </a:prstGeom>
        </p:spPr>
        <p:txBody>
          <a:bodyPr vert="horz" lIns="0" tIns="0" rIns="0" bIns="0" rtlCol="0" anchor="ctr">
            <a:normAutofit/>
          </a:bodyPr>
          <a:lstStyle/>
          <a:p>
            <a:r>
              <a:rPr lang="en-US" smtClean="0"/>
              <a:t>Click to edit Master title style</a:t>
            </a:r>
            <a:endParaRPr lang="en-GB" dirty="0"/>
          </a:p>
        </p:txBody>
      </p:sp>
      <p:cxnSp>
        <p:nvCxnSpPr>
          <p:cNvPr id="70" name="Straight Connector 69"/>
          <p:cNvCxnSpPr/>
          <p:nvPr/>
        </p:nvCxnSpPr>
        <p:spPr bwMode="auto">
          <a:xfrm>
            <a:off x="-3083" y="83185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79"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6" name="Date Placeholder 3"/>
          <p:cNvSpPr>
            <a:spLocks noGrp="1"/>
          </p:cNvSpPr>
          <p:nvPr>
            <p:ph type="dt" sz="half" idx="2"/>
          </p:nvPr>
        </p:nvSpPr>
        <p:spPr>
          <a:xfrm>
            <a:off x="719137"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7" name="Footer Placeholder 4"/>
          <p:cNvSpPr>
            <a:spLocks noGrp="1"/>
          </p:cNvSpPr>
          <p:nvPr>
            <p:ph type="ftr" sz="quarter" idx="3"/>
            <p:custDataLst>
              <p:tags r:id="rId6"/>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solidFill>
                  <a:srgbClr val="00539B"/>
                </a:solidFill>
              </a:rPr>
              <a:pPr/>
              <a:t>‹#›</a:t>
            </a:fld>
            <a:endParaRPr lang="en-GB" dirty="0">
              <a:solidFill>
                <a:srgbClr val="00539B"/>
              </a:solidFill>
            </a:endParaRPr>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00445" y="133526"/>
            <a:ext cx="1079122" cy="567248"/>
          </a:xfrm>
          <a:prstGeom prst="rect">
            <a:avLst/>
          </a:prstGeom>
        </p:spPr>
      </p:pic>
    </p:spTree>
    <p:extLst>
      <p:ext uri="{BB962C8B-B14F-4D97-AF65-F5344CB8AC3E}">
        <p14:creationId xmlns:p14="http://schemas.microsoft.com/office/powerpoint/2010/main" val="3715336455"/>
      </p:ext>
    </p:extLst>
  </p:cSld>
  <p:clrMap bg1="lt1" tx1="dk1" bg2="lt2" tx2="dk2" accent1="accent1" accent2="accent2" accent3="accent3" accent4="accent4" accent5="accent5" accent6="accent6" hlink="hlink" folHlink="folHlink"/>
  <p:sldLayoutIdLst>
    <p:sldLayoutId id="2147484500" r:id="rId1"/>
    <p:sldLayoutId id="2147484501" r:id="rId2"/>
    <p:sldLayoutId id="2147484502" r:id="rId3"/>
    <p:sldLayoutId id="2147484503" r:id="rId4"/>
  </p:sldLayoutIdLst>
  <p:timing>
    <p:tnLst>
      <p:par>
        <p:cTn id="1" dur="indefinite" restart="never" nodeType="tmRoot"/>
      </p:par>
    </p:tnLst>
  </p:timing>
  <p:hf hdr="0" ftr="0"/>
  <p:txStyles>
    <p:titleStyle>
      <a:lvl1pPr algn="l" rtl="0" eaLnBrk="1" fontAlgn="base" hangingPunct="1">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1" fontAlgn="base" hangingPunct="1">
        <a:spcBef>
          <a:spcPct val="0"/>
        </a:spcBef>
        <a:spcAft>
          <a:spcPct val="0"/>
        </a:spcAft>
        <a:defRPr sz="2800">
          <a:solidFill>
            <a:schemeClr val="bg1"/>
          </a:solidFill>
          <a:latin typeface="Arial" charset="0"/>
          <a:ea typeface="ＭＳ Ｐゴシック" charset="0"/>
          <a:cs typeface="Arial" charset="0"/>
        </a:defRPr>
      </a:lvl2pPr>
      <a:lvl3pPr algn="l" rtl="0" eaLnBrk="1" fontAlgn="base" hangingPunct="1">
        <a:spcBef>
          <a:spcPct val="0"/>
        </a:spcBef>
        <a:spcAft>
          <a:spcPct val="0"/>
        </a:spcAft>
        <a:defRPr sz="2800">
          <a:solidFill>
            <a:schemeClr val="bg1"/>
          </a:solidFill>
          <a:latin typeface="Arial" charset="0"/>
          <a:ea typeface="ＭＳ Ｐゴシック" charset="0"/>
          <a:cs typeface="Arial" charset="0"/>
        </a:defRPr>
      </a:lvl3pPr>
      <a:lvl4pPr algn="l" rtl="0" eaLnBrk="1" fontAlgn="base" hangingPunct="1">
        <a:spcBef>
          <a:spcPct val="0"/>
        </a:spcBef>
        <a:spcAft>
          <a:spcPct val="0"/>
        </a:spcAft>
        <a:defRPr sz="2800">
          <a:solidFill>
            <a:schemeClr val="bg1"/>
          </a:solidFill>
          <a:latin typeface="Arial" charset="0"/>
          <a:ea typeface="ＭＳ Ｐゴシック" charset="0"/>
          <a:cs typeface="Arial" charset="0"/>
        </a:defRPr>
      </a:lvl4pPr>
      <a:lvl5pPr algn="l" rtl="0" eaLnBrk="1" fontAlgn="base" hangingPunct="1">
        <a:spcBef>
          <a:spcPct val="0"/>
        </a:spcBef>
        <a:spcAft>
          <a:spcPct val="0"/>
        </a:spcAft>
        <a:defRPr sz="2800">
          <a:solidFill>
            <a:schemeClr val="bg1"/>
          </a:solidFill>
          <a:latin typeface="Arial" charset="0"/>
          <a:ea typeface="ＭＳ Ｐゴシック" charset="0"/>
          <a:cs typeface="Arial" charset="0"/>
        </a:defRPr>
      </a:lvl5pPr>
      <a:lvl6pPr marL="456973" algn="l" rtl="0" eaLnBrk="1" fontAlgn="base" hangingPunct="1">
        <a:spcBef>
          <a:spcPct val="0"/>
        </a:spcBef>
        <a:spcAft>
          <a:spcPct val="0"/>
        </a:spcAft>
        <a:defRPr sz="2800">
          <a:solidFill>
            <a:schemeClr val="bg1"/>
          </a:solidFill>
          <a:latin typeface="Arial" charset="0"/>
          <a:cs typeface="Arial" charset="0"/>
        </a:defRPr>
      </a:lvl6pPr>
      <a:lvl7pPr marL="913946" algn="l" rtl="0" eaLnBrk="1" fontAlgn="base" hangingPunct="1">
        <a:spcBef>
          <a:spcPct val="0"/>
        </a:spcBef>
        <a:spcAft>
          <a:spcPct val="0"/>
        </a:spcAft>
        <a:defRPr sz="2800">
          <a:solidFill>
            <a:schemeClr val="bg1"/>
          </a:solidFill>
          <a:latin typeface="Arial" charset="0"/>
          <a:cs typeface="Arial" charset="0"/>
        </a:defRPr>
      </a:lvl7pPr>
      <a:lvl8pPr marL="1370920" algn="l" rtl="0" eaLnBrk="1" fontAlgn="base" hangingPunct="1">
        <a:spcBef>
          <a:spcPct val="0"/>
        </a:spcBef>
        <a:spcAft>
          <a:spcPct val="0"/>
        </a:spcAft>
        <a:defRPr sz="2800">
          <a:solidFill>
            <a:schemeClr val="bg1"/>
          </a:solidFill>
          <a:latin typeface="Arial" charset="0"/>
          <a:cs typeface="Arial" charset="0"/>
        </a:defRPr>
      </a:lvl8pPr>
      <a:lvl9pPr marL="1827892" algn="l" rtl="0" eaLnBrk="1" fontAlgn="base" hangingPunct="1">
        <a:spcBef>
          <a:spcPct val="0"/>
        </a:spcBef>
        <a:spcAft>
          <a:spcPct val="0"/>
        </a:spcAft>
        <a:defRPr sz="2800">
          <a:solidFill>
            <a:schemeClr val="bg1"/>
          </a:solidFill>
          <a:latin typeface="Arial" charset="0"/>
          <a:cs typeface="Arial" charset="0"/>
        </a:defRPr>
      </a:lvl9pPr>
    </p:titleStyle>
    <p:bodyStyle>
      <a:lvl1pPr marL="0" indent="0" algn="l" rtl="0" eaLnBrk="1" fontAlgn="base" hangingPunct="1">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299" marR="0" indent="-179299" algn="l" defTabSz="913946" rtl="0" eaLnBrk="1" fontAlgn="base" latinLnBrk="0" hangingPunct="1">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59820" marR="0" indent="-179911" algn="l" defTabSz="913946" rtl="0" eaLnBrk="1" fontAlgn="base" latinLnBrk="0" hangingPunct="1">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39732" marR="0" indent="-179911" algn="l" defTabSz="913946"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6378"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3352" indent="-228485" algn="l" defTabSz="91394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324" indent="-228485" algn="l" defTabSz="91394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298" indent="-228485" algn="l" defTabSz="91394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271" indent="-228485" algn="l" defTabSz="91394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946" rtl="0" eaLnBrk="1" latinLnBrk="0" hangingPunct="1">
        <a:defRPr sz="1800" kern="1200">
          <a:solidFill>
            <a:schemeClr val="tx1"/>
          </a:solidFill>
          <a:latin typeface="+mn-lt"/>
          <a:ea typeface="+mn-ea"/>
          <a:cs typeface="+mn-cs"/>
        </a:defRPr>
      </a:lvl1pPr>
      <a:lvl2pPr marL="456973" algn="l" defTabSz="913946" rtl="0" eaLnBrk="1" latinLnBrk="0" hangingPunct="1">
        <a:defRPr sz="1800" kern="1200">
          <a:solidFill>
            <a:schemeClr val="tx1"/>
          </a:solidFill>
          <a:latin typeface="+mn-lt"/>
          <a:ea typeface="+mn-ea"/>
          <a:cs typeface="+mn-cs"/>
        </a:defRPr>
      </a:lvl2pPr>
      <a:lvl3pPr marL="913946" algn="l" defTabSz="913946" rtl="0" eaLnBrk="1" latinLnBrk="0" hangingPunct="1">
        <a:defRPr sz="1800" kern="1200">
          <a:solidFill>
            <a:schemeClr val="tx1"/>
          </a:solidFill>
          <a:latin typeface="+mn-lt"/>
          <a:ea typeface="+mn-ea"/>
          <a:cs typeface="+mn-cs"/>
        </a:defRPr>
      </a:lvl3pPr>
      <a:lvl4pPr marL="1370920" algn="l" defTabSz="913946" rtl="0" eaLnBrk="1" latinLnBrk="0" hangingPunct="1">
        <a:defRPr sz="1800" kern="1200">
          <a:solidFill>
            <a:schemeClr val="tx1"/>
          </a:solidFill>
          <a:latin typeface="+mn-lt"/>
          <a:ea typeface="+mn-ea"/>
          <a:cs typeface="+mn-cs"/>
        </a:defRPr>
      </a:lvl4pPr>
      <a:lvl5pPr marL="1827892" algn="l" defTabSz="913946" rtl="0" eaLnBrk="1" latinLnBrk="0" hangingPunct="1">
        <a:defRPr sz="1800" kern="1200">
          <a:solidFill>
            <a:schemeClr val="tx1"/>
          </a:solidFill>
          <a:latin typeface="+mn-lt"/>
          <a:ea typeface="+mn-ea"/>
          <a:cs typeface="+mn-cs"/>
        </a:defRPr>
      </a:lvl5pPr>
      <a:lvl6pPr marL="2284866" algn="l" defTabSz="913946" rtl="0" eaLnBrk="1" latinLnBrk="0" hangingPunct="1">
        <a:defRPr sz="1800" kern="1200">
          <a:solidFill>
            <a:schemeClr val="tx1"/>
          </a:solidFill>
          <a:latin typeface="+mn-lt"/>
          <a:ea typeface="+mn-ea"/>
          <a:cs typeface="+mn-cs"/>
        </a:defRPr>
      </a:lvl6pPr>
      <a:lvl7pPr marL="2741838" algn="l" defTabSz="913946" rtl="0" eaLnBrk="1" latinLnBrk="0" hangingPunct="1">
        <a:defRPr sz="1800" kern="1200">
          <a:solidFill>
            <a:schemeClr val="tx1"/>
          </a:solidFill>
          <a:latin typeface="+mn-lt"/>
          <a:ea typeface="+mn-ea"/>
          <a:cs typeface="+mn-cs"/>
        </a:defRPr>
      </a:lvl7pPr>
      <a:lvl8pPr marL="3198812" algn="l" defTabSz="913946" rtl="0" eaLnBrk="1" latinLnBrk="0" hangingPunct="1">
        <a:defRPr sz="1800" kern="1200">
          <a:solidFill>
            <a:schemeClr val="tx1"/>
          </a:solidFill>
          <a:latin typeface="+mn-lt"/>
          <a:ea typeface="+mn-ea"/>
          <a:cs typeface="+mn-cs"/>
        </a:defRPr>
      </a:lvl8pPr>
      <a:lvl9pPr marL="3655784" algn="l" defTabSz="913946"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descr="Ideally your title should fit on one line." title="Slide title"/>
          <p:cNvSpPr>
            <a:spLocks noGrp="1"/>
          </p:cNvSpPr>
          <p:nvPr>
            <p:ph type="title"/>
          </p:nvPr>
        </p:nvSpPr>
        <p:spPr>
          <a:xfrm>
            <a:off x="720725" y="-1"/>
            <a:ext cx="5903913" cy="831851"/>
          </a:xfrm>
          <a:prstGeom prst="rect">
            <a:avLst/>
          </a:prstGeom>
        </p:spPr>
        <p:txBody>
          <a:bodyPr vert="horz" lIns="0" tIns="0" rIns="0" bIns="0" rtlCol="0" anchor="ctr">
            <a:normAutofit/>
          </a:bodyPr>
          <a:lstStyle/>
          <a:p>
            <a:r>
              <a:rPr lang="en-US" smtClean="0"/>
              <a:t>Click to edit Master title style</a:t>
            </a:r>
            <a:endParaRPr lang="en-GB" dirty="0"/>
          </a:p>
        </p:txBody>
      </p:sp>
      <p:cxnSp>
        <p:nvCxnSpPr>
          <p:cNvPr id="70" name="Straight Connector 69"/>
          <p:cNvCxnSpPr/>
          <p:nvPr/>
        </p:nvCxnSpPr>
        <p:spPr bwMode="auto">
          <a:xfrm>
            <a:off x="-3083" y="83185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7" name="Footer Placeholder 4"/>
          <p:cNvSpPr>
            <a:spLocks noGrp="1"/>
          </p:cNvSpPr>
          <p:nvPr>
            <p:ph type="ftr" sz="quarter" idx="3"/>
            <p:custDataLst>
              <p:tags r:id="rId6"/>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solidFill>
                  <a:srgbClr val="00539B"/>
                </a:solidFill>
              </a:rPr>
              <a:pPr/>
              <a:t>‹#›</a:t>
            </a:fld>
            <a:endParaRPr lang="en-GB" dirty="0">
              <a:solidFill>
                <a:srgbClr val="00539B"/>
              </a:solidFill>
            </a:endParaRPr>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00445" y="133526"/>
            <a:ext cx="1079122" cy="567248"/>
          </a:xfrm>
          <a:prstGeom prst="rect">
            <a:avLst/>
          </a:prstGeom>
        </p:spPr>
      </p:pic>
    </p:spTree>
    <p:extLst>
      <p:ext uri="{BB962C8B-B14F-4D97-AF65-F5344CB8AC3E}">
        <p14:creationId xmlns:p14="http://schemas.microsoft.com/office/powerpoint/2010/main" val="2946261155"/>
      </p:ext>
    </p:extLst>
  </p:cSld>
  <p:clrMap bg1="lt1" tx1="dk1" bg2="lt2" tx2="dk2" accent1="accent1" accent2="accent2" accent3="accent3" accent4="accent4" accent5="accent5" accent6="accent6" hlink="hlink" folHlink="folHlink"/>
  <p:sldLayoutIdLst>
    <p:sldLayoutId id="2147484505" r:id="rId1"/>
    <p:sldLayoutId id="2147484506" r:id="rId2"/>
    <p:sldLayoutId id="2147484507" r:id="rId3"/>
    <p:sldLayoutId id="2147484508" r:id="rId4"/>
  </p:sldLayoutIdLst>
  <p:timing>
    <p:tnLst>
      <p:par>
        <p:cTn id="1" dur="indefinite" restart="never" nodeType="tmRoot"/>
      </p:par>
    </p:tnLst>
  </p:timing>
  <p:hf hdr="0" ftr="0"/>
  <p:txStyles>
    <p:titleStyle>
      <a:lvl1pPr algn="l" rtl="0" eaLnBrk="1" fontAlgn="base" hangingPunct="1">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1" fontAlgn="base" hangingPunct="1">
        <a:spcBef>
          <a:spcPct val="0"/>
        </a:spcBef>
        <a:spcAft>
          <a:spcPct val="0"/>
        </a:spcAft>
        <a:defRPr sz="2800">
          <a:solidFill>
            <a:schemeClr val="bg1"/>
          </a:solidFill>
          <a:latin typeface="Arial" charset="0"/>
          <a:ea typeface="ＭＳ Ｐゴシック" charset="0"/>
          <a:cs typeface="Arial" charset="0"/>
        </a:defRPr>
      </a:lvl2pPr>
      <a:lvl3pPr algn="l" rtl="0" eaLnBrk="1" fontAlgn="base" hangingPunct="1">
        <a:spcBef>
          <a:spcPct val="0"/>
        </a:spcBef>
        <a:spcAft>
          <a:spcPct val="0"/>
        </a:spcAft>
        <a:defRPr sz="2800">
          <a:solidFill>
            <a:schemeClr val="bg1"/>
          </a:solidFill>
          <a:latin typeface="Arial" charset="0"/>
          <a:ea typeface="ＭＳ Ｐゴシック" charset="0"/>
          <a:cs typeface="Arial" charset="0"/>
        </a:defRPr>
      </a:lvl3pPr>
      <a:lvl4pPr algn="l" rtl="0" eaLnBrk="1" fontAlgn="base" hangingPunct="1">
        <a:spcBef>
          <a:spcPct val="0"/>
        </a:spcBef>
        <a:spcAft>
          <a:spcPct val="0"/>
        </a:spcAft>
        <a:defRPr sz="2800">
          <a:solidFill>
            <a:schemeClr val="bg1"/>
          </a:solidFill>
          <a:latin typeface="Arial" charset="0"/>
          <a:ea typeface="ＭＳ Ｐゴシック" charset="0"/>
          <a:cs typeface="Arial" charset="0"/>
        </a:defRPr>
      </a:lvl4pPr>
      <a:lvl5pPr algn="l" rtl="0" eaLnBrk="1" fontAlgn="base" hangingPunct="1">
        <a:spcBef>
          <a:spcPct val="0"/>
        </a:spcBef>
        <a:spcAft>
          <a:spcPct val="0"/>
        </a:spcAft>
        <a:defRPr sz="2800">
          <a:solidFill>
            <a:schemeClr val="bg1"/>
          </a:solidFill>
          <a:latin typeface="Arial" charset="0"/>
          <a:ea typeface="ＭＳ Ｐゴシック" charset="0"/>
          <a:cs typeface="Arial" charset="0"/>
        </a:defRPr>
      </a:lvl5pPr>
      <a:lvl6pPr marL="457200" algn="l" rtl="0" eaLnBrk="1" fontAlgn="base" hangingPunct="1">
        <a:spcBef>
          <a:spcPct val="0"/>
        </a:spcBef>
        <a:spcAft>
          <a:spcPct val="0"/>
        </a:spcAft>
        <a:defRPr sz="2800">
          <a:solidFill>
            <a:schemeClr val="bg1"/>
          </a:solidFill>
          <a:latin typeface="Arial" charset="0"/>
          <a:cs typeface="Arial" charset="0"/>
        </a:defRPr>
      </a:lvl6pPr>
      <a:lvl7pPr marL="914400" algn="l" rtl="0" eaLnBrk="1" fontAlgn="base" hangingPunct="1">
        <a:spcBef>
          <a:spcPct val="0"/>
        </a:spcBef>
        <a:spcAft>
          <a:spcPct val="0"/>
        </a:spcAft>
        <a:defRPr sz="2800">
          <a:solidFill>
            <a:schemeClr val="bg1"/>
          </a:solidFill>
          <a:latin typeface="Arial" charset="0"/>
          <a:cs typeface="Arial" charset="0"/>
        </a:defRPr>
      </a:lvl7pPr>
      <a:lvl8pPr marL="1371600" algn="l" rtl="0" eaLnBrk="1" fontAlgn="base" hangingPunct="1">
        <a:spcBef>
          <a:spcPct val="0"/>
        </a:spcBef>
        <a:spcAft>
          <a:spcPct val="0"/>
        </a:spcAft>
        <a:defRPr sz="2800">
          <a:solidFill>
            <a:schemeClr val="bg1"/>
          </a:solidFill>
          <a:latin typeface="Arial" charset="0"/>
          <a:cs typeface="Arial" charset="0"/>
        </a:defRPr>
      </a:lvl8pPr>
      <a:lvl9pPr marL="1828800" algn="l" rtl="0" eaLnBrk="1" fontAlgn="base" hangingPunct="1">
        <a:spcBef>
          <a:spcPct val="0"/>
        </a:spcBef>
        <a:spcAft>
          <a:spcPct val="0"/>
        </a:spcAft>
        <a:defRPr sz="2800">
          <a:solidFill>
            <a:schemeClr val="bg1"/>
          </a:solidFill>
          <a:latin typeface="Arial" charset="0"/>
          <a:cs typeface="Arial" charset="0"/>
        </a:defRPr>
      </a:lvl9pPr>
    </p:titleStyle>
    <p:bodyStyle>
      <a:lvl1pPr marL="0" indent="0" algn="l" rtl="0" eaLnBrk="1" fontAlgn="base" hangingPunct="1">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1" fontAlgn="base" latinLnBrk="0" hangingPunct="1">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1" fontAlgn="base" latinLnBrk="0" hangingPunct="1">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descr="Ideally your title should fit on one line." title="Slide title"/>
          <p:cNvSpPr>
            <a:spLocks noGrp="1"/>
          </p:cNvSpPr>
          <p:nvPr>
            <p:ph type="title"/>
          </p:nvPr>
        </p:nvSpPr>
        <p:spPr>
          <a:xfrm>
            <a:off x="720725" y="-1"/>
            <a:ext cx="5903913" cy="831851"/>
          </a:xfrm>
          <a:prstGeom prst="rect">
            <a:avLst/>
          </a:prstGeom>
        </p:spPr>
        <p:txBody>
          <a:bodyPr vert="horz" lIns="0" tIns="0" rIns="0" bIns="0" rtlCol="0" anchor="ctr">
            <a:normAutofit/>
          </a:bodyPr>
          <a:lstStyle/>
          <a:p>
            <a:r>
              <a:rPr lang="en-US" smtClean="0"/>
              <a:t>Click to edit Master title style</a:t>
            </a:r>
            <a:endParaRPr lang="en-GB" dirty="0"/>
          </a:p>
        </p:txBody>
      </p:sp>
      <p:cxnSp>
        <p:nvCxnSpPr>
          <p:cNvPr id="70" name="Straight Connector 69"/>
          <p:cNvCxnSpPr/>
          <p:nvPr/>
        </p:nvCxnSpPr>
        <p:spPr bwMode="auto">
          <a:xfrm>
            <a:off x="-3083" y="83185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7" name="Footer Placeholder 4"/>
          <p:cNvSpPr>
            <a:spLocks noGrp="1"/>
          </p:cNvSpPr>
          <p:nvPr>
            <p:ph type="ftr" sz="quarter" idx="3"/>
            <p:custDataLst>
              <p:tags r:id="rId6"/>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solidFill>
                  <a:srgbClr val="00539B"/>
                </a:solidFill>
              </a:rPr>
              <a:pPr/>
              <a:t>‹#›</a:t>
            </a:fld>
            <a:endParaRPr lang="en-GB" dirty="0">
              <a:solidFill>
                <a:srgbClr val="00539B"/>
              </a:solidFill>
            </a:endParaRPr>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00445" y="133526"/>
            <a:ext cx="1079122" cy="567248"/>
          </a:xfrm>
          <a:prstGeom prst="rect">
            <a:avLst/>
          </a:prstGeom>
        </p:spPr>
      </p:pic>
    </p:spTree>
    <p:extLst>
      <p:ext uri="{BB962C8B-B14F-4D97-AF65-F5344CB8AC3E}">
        <p14:creationId xmlns:p14="http://schemas.microsoft.com/office/powerpoint/2010/main" val="2946261155"/>
      </p:ext>
    </p:extLst>
  </p:cSld>
  <p:clrMap bg1="lt1" tx1="dk1" bg2="lt2" tx2="dk2" accent1="accent1" accent2="accent2" accent3="accent3" accent4="accent4" accent5="accent5" accent6="accent6" hlink="hlink" folHlink="folHlink"/>
  <p:sldLayoutIdLst>
    <p:sldLayoutId id="2147484510" r:id="rId1"/>
    <p:sldLayoutId id="2147484511" r:id="rId2"/>
    <p:sldLayoutId id="2147484512" r:id="rId3"/>
    <p:sldLayoutId id="2147484513" r:id="rId4"/>
  </p:sldLayoutIdLst>
  <p:timing>
    <p:tnLst>
      <p:par>
        <p:cTn id="1" dur="indefinite" restart="never" nodeType="tmRoot"/>
      </p:par>
    </p:tnLst>
  </p:timing>
  <p:hf hdr="0" ftr="0"/>
  <p:txStyles>
    <p:titleStyle>
      <a:lvl1pPr algn="l" rtl="0" eaLnBrk="1" fontAlgn="base" hangingPunct="1">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1" fontAlgn="base" hangingPunct="1">
        <a:spcBef>
          <a:spcPct val="0"/>
        </a:spcBef>
        <a:spcAft>
          <a:spcPct val="0"/>
        </a:spcAft>
        <a:defRPr sz="2800">
          <a:solidFill>
            <a:schemeClr val="bg1"/>
          </a:solidFill>
          <a:latin typeface="Arial" charset="0"/>
          <a:ea typeface="ＭＳ Ｐゴシック" charset="0"/>
          <a:cs typeface="Arial" charset="0"/>
        </a:defRPr>
      </a:lvl2pPr>
      <a:lvl3pPr algn="l" rtl="0" eaLnBrk="1" fontAlgn="base" hangingPunct="1">
        <a:spcBef>
          <a:spcPct val="0"/>
        </a:spcBef>
        <a:spcAft>
          <a:spcPct val="0"/>
        </a:spcAft>
        <a:defRPr sz="2800">
          <a:solidFill>
            <a:schemeClr val="bg1"/>
          </a:solidFill>
          <a:latin typeface="Arial" charset="0"/>
          <a:ea typeface="ＭＳ Ｐゴシック" charset="0"/>
          <a:cs typeface="Arial" charset="0"/>
        </a:defRPr>
      </a:lvl3pPr>
      <a:lvl4pPr algn="l" rtl="0" eaLnBrk="1" fontAlgn="base" hangingPunct="1">
        <a:spcBef>
          <a:spcPct val="0"/>
        </a:spcBef>
        <a:spcAft>
          <a:spcPct val="0"/>
        </a:spcAft>
        <a:defRPr sz="2800">
          <a:solidFill>
            <a:schemeClr val="bg1"/>
          </a:solidFill>
          <a:latin typeface="Arial" charset="0"/>
          <a:ea typeface="ＭＳ Ｐゴシック" charset="0"/>
          <a:cs typeface="Arial" charset="0"/>
        </a:defRPr>
      </a:lvl4pPr>
      <a:lvl5pPr algn="l" rtl="0" eaLnBrk="1" fontAlgn="base" hangingPunct="1">
        <a:spcBef>
          <a:spcPct val="0"/>
        </a:spcBef>
        <a:spcAft>
          <a:spcPct val="0"/>
        </a:spcAft>
        <a:defRPr sz="2800">
          <a:solidFill>
            <a:schemeClr val="bg1"/>
          </a:solidFill>
          <a:latin typeface="Arial" charset="0"/>
          <a:ea typeface="ＭＳ Ｐゴシック" charset="0"/>
          <a:cs typeface="Arial" charset="0"/>
        </a:defRPr>
      </a:lvl5pPr>
      <a:lvl6pPr marL="457200" algn="l" rtl="0" eaLnBrk="1" fontAlgn="base" hangingPunct="1">
        <a:spcBef>
          <a:spcPct val="0"/>
        </a:spcBef>
        <a:spcAft>
          <a:spcPct val="0"/>
        </a:spcAft>
        <a:defRPr sz="2800">
          <a:solidFill>
            <a:schemeClr val="bg1"/>
          </a:solidFill>
          <a:latin typeface="Arial" charset="0"/>
          <a:cs typeface="Arial" charset="0"/>
        </a:defRPr>
      </a:lvl6pPr>
      <a:lvl7pPr marL="914400" algn="l" rtl="0" eaLnBrk="1" fontAlgn="base" hangingPunct="1">
        <a:spcBef>
          <a:spcPct val="0"/>
        </a:spcBef>
        <a:spcAft>
          <a:spcPct val="0"/>
        </a:spcAft>
        <a:defRPr sz="2800">
          <a:solidFill>
            <a:schemeClr val="bg1"/>
          </a:solidFill>
          <a:latin typeface="Arial" charset="0"/>
          <a:cs typeface="Arial" charset="0"/>
        </a:defRPr>
      </a:lvl7pPr>
      <a:lvl8pPr marL="1371600" algn="l" rtl="0" eaLnBrk="1" fontAlgn="base" hangingPunct="1">
        <a:spcBef>
          <a:spcPct val="0"/>
        </a:spcBef>
        <a:spcAft>
          <a:spcPct val="0"/>
        </a:spcAft>
        <a:defRPr sz="2800">
          <a:solidFill>
            <a:schemeClr val="bg1"/>
          </a:solidFill>
          <a:latin typeface="Arial" charset="0"/>
          <a:cs typeface="Arial" charset="0"/>
        </a:defRPr>
      </a:lvl8pPr>
      <a:lvl9pPr marL="1828800" algn="l" rtl="0" eaLnBrk="1" fontAlgn="base" hangingPunct="1">
        <a:spcBef>
          <a:spcPct val="0"/>
        </a:spcBef>
        <a:spcAft>
          <a:spcPct val="0"/>
        </a:spcAft>
        <a:defRPr sz="2800">
          <a:solidFill>
            <a:schemeClr val="bg1"/>
          </a:solidFill>
          <a:latin typeface="Arial" charset="0"/>
          <a:cs typeface="Arial" charset="0"/>
        </a:defRPr>
      </a:lvl9pPr>
    </p:titleStyle>
    <p:bodyStyle>
      <a:lvl1pPr marL="0" indent="0" algn="l" rtl="0" eaLnBrk="1" fontAlgn="base" hangingPunct="1">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1" fontAlgn="base" latinLnBrk="0" hangingPunct="1">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1" fontAlgn="base" latinLnBrk="0" hangingPunct="1">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descr="Ideally your title should fit on one line." title="Slide title"/>
          <p:cNvSpPr>
            <a:spLocks noGrp="1"/>
          </p:cNvSpPr>
          <p:nvPr>
            <p:ph type="title"/>
          </p:nvPr>
        </p:nvSpPr>
        <p:spPr>
          <a:xfrm>
            <a:off x="720725" y="-1"/>
            <a:ext cx="5903913" cy="831851"/>
          </a:xfrm>
          <a:prstGeom prst="rect">
            <a:avLst/>
          </a:prstGeom>
        </p:spPr>
        <p:txBody>
          <a:bodyPr vert="horz" lIns="0" tIns="0" rIns="0" bIns="0" rtlCol="0" anchor="ctr">
            <a:normAutofit/>
          </a:bodyPr>
          <a:lstStyle/>
          <a:p>
            <a:r>
              <a:rPr lang="en-US" smtClean="0"/>
              <a:t>Click to edit Master title style</a:t>
            </a:r>
            <a:endParaRPr lang="en-GB" dirty="0"/>
          </a:p>
        </p:txBody>
      </p:sp>
      <p:cxnSp>
        <p:nvCxnSpPr>
          <p:cNvPr id="70" name="Straight Connector 69"/>
          <p:cNvCxnSpPr/>
          <p:nvPr/>
        </p:nvCxnSpPr>
        <p:spPr bwMode="auto">
          <a:xfrm>
            <a:off x="-3083" y="83185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r>
              <a:rPr lang="en-US" smtClean="0">
                <a:solidFill>
                  <a:srgbClr val="00539B"/>
                </a:solidFill>
              </a:rPr>
              <a:t>*Global rank, except for transition gap and BEEPS where rank is out of 33 EBRD countries of operation. </a:t>
            </a:r>
            <a:endParaRPr lang="en-GB" dirty="0">
              <a:solidFill>
                <a:srgbClr val="00539B"/>
              </a:solidFill>
            </a:endParaRPr>
          </a:p>
        </p:txBody>
      </p:sp>
      <p:sp>
        <p:nvSpPr>
          <p:cNvPr id="57" name="Footer Placeholder 4"/>
          <p:cNvSpPr>
            <a:spLocks noGrp="1"/>
          </p:cNvSpPr>
          <p:nvPr>
            <p:ph type="ftr" sz="quarter" idx="3"/>
            <p:custDataLst>
              <p:tags r:id="rId6"/>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solidFill>
                  <a:srgbClr val="00539B"/>
                </a:solidFill>
              </a:rPr>
              <a:pPr/>
              <a:t>‹#›</a:t>
            </a:fld>
            <a:endParaRPr lang="en-GB" dirty="0">
              <a:solidFill>
                <a:srgbClr val="00539B"/>
              </a:solidFill>
            </a:endParaRPr>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00445" y="133526"/>
            <a:ext cx="1079122" cy="567248"/>
          </a:xfrm>
          <a:prstGeom prst="rect">
            <a:avLst/>
          </a:prstGeom>
        </p:spPr>
      </p:pic>
    </p:spTree>
    <p:extLst>
      <p:ext uri="{BB962C8B-B14F-4D97-AF65-F5344CB8AC3E}">
        <p14:creationId xmlns:p14="http://schemas.microsoft.com/office/powerpoint/2010/main" val="1336504707"/>
      </p:ext>
    </p:extLst>
  </p:cSld>
  <p:clrMap bg1="lt1" tx1="dk1" bg2="lt2" tx2="dk2" accent1="accent1" accent2="accent2" accent3="accent3" accent4="accent4" accent5="accent5" accent6="accent6" hlink="hlink" folHlink="folHlink"/>
  <p:sldLayoutIdLst>
    <p:sldLayoutId id="2147484515" r:id="rId1"/>
    <p:sldLayoutId id="2147484516" r:id="rId2"/>
    <p:sldLayoutId id="2147484517" r:id="rId3"/>
    <p:sldLayoutId id="2147484518" r:id="rId4"/>
  </p:sldLayoutIdLst>
  <p:timing>
    <p:tnLst>
      <p:par>
        <p:cTn id="1" dur="indefinite" restart="never" nodeType="tmRoot"/>
      </p:par>
    </p:tnLst>
  </p:timing>
  <p:hf hdr="0" ftr="0"/>
  <p:txStyles>
    <p:titleStyle>
      <a:lvl1pPr algn="l" rtl="0" eaLnBrk="1" fontAlgn="base" hangingPunct="1">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1" fontAlgn="base" hangingPunct="1">
        <a:spcBef>
          <a:spcPct val="0"/>
        </a:spcBef>
        <a:spcAft>
          <a:spcPct val="0"/>
        </a:spcAft>
        <a:defRPr sz="2800">
          <a:solidFill>
            <a:schemeClr val="bg1"/>
          </a:solidFill>
          <a:latin typeface="Arial" charset="0"/>
          <a:ea typeface="ＭＳ Ｐゴシック" charset="0"/>
          <a:cs typeface="Arial" charset="0"/>
        </a:defRPr>
      </a:lvl2pPr>
      <a:lvl3pPr algn="l" rtl="0" eaLnBrk="1" fontAlgn="base" hangingPunct="1">
        <a:spcBef>
          <a:spcPct val="0"/>
        </a:spcBef>
        <a:spcAft>
          <a:spcPct val="0"/>
        </a:spcAft>
        <a:defRPr sz="2800">
          <a:solidFill>
            <a:schemeClr val="bg1"/>
          </a:solidFill>
          <a:latin typeface="Arial" charset="0"/>
          <a:ea typeface="ＭＳ Ｐゴシック" charset="0"/>
          <a:cs typeface="Arial" charset="0"/>
        </a:defRPr>
      </a:lvl3pPr>
      <a:lvl4pPr algn="l" rtl="0" eaLnBrk="1" fontAlgn="base" hangingPunct="1">
        <a:spcBef>
          <a:spcPct val="0"/>
        </a:spcBef>
        <a:spcAft>
          <a:spcPct val="0"/>
        </a:spcAft>
        <a:defRPr sz="2800">
          <a:solidFill>
            <a:schemeClr val="bg1"/>
          </a:solidFill>
          <a:latin typeface="Arial" charset="0"/>
          <a:ea typeface="ＭＳ Ｐゴシック" charset="0"/>
          <a:cs typeface="Arial" charset="0"/>
        </a:defRPr>
      </a:lvl4pPr>
      <a:lvl5pPr algn="l" rtl="0" eaLnBrk="1" fontAlgn="base" hangingPunct="1">
        <a:spcBef>
          <a:spcPct val="0"/>
        </a:spcBef>
        <a:spcAft>
          <a:spcPct val="0"/>
        </a:spcAft>
        <a:defRPr sz="2800">
          <a:solidFill>
            <a:schemeClr val="bg1"/>
          </a:solidFill>
          <a:latin typeface="Arial" charset="0"/>
          <a:ea typeface="ＭＳ Ｐゴシック" charset="0"/>
          <a:cs typeface="Arial" charset="0"/>
        </a:defRPr>
      </a:lvl5pPr>
      <a:lvl6pPr marL="457200" algn="l" rtl="0" eaLnBrk="1" fontAlgn="base" hangingPunct="1">
        <a:spcBef>
          <a:spcPct val="0"/>
        </a:spcBef>
        <a:spcAft>
          <a:spcPct val="0"/>
        </a:spcAft>
        <a:defRPr sz="2800">
          <a:solidFill>
            <a:schemeClr val="bg1"/>
          </a:solidFill>
          <a:latin typeface="Arial" charset="0"/>
          <a:cs typeface="Arial" charset="0"/>
        </a:defRPr>
      </a:lvl6pPr>
      <a:lvl7pPr marL="914400" algn="l" rtl="0" eaLnBrk="1" fontAlgn="base" hangingPunct="1">
        <a:spcBef>
          <a:spcPct val="0"/>
        </a:spcBef>
        <a:spcAft>
          <a:spcPct val="0"/>
        </a:spcAft>
        <a:defRPr sz="2800">
          <a:solidFill>
            <a:schemeClr val="bg1"/>
          </a:solidFill>
          <a:latin typeface="Arial" charset="0"/>
          <a:cs typeface="Arial" charset="0"/>
        </a:defRPr>
      </a:lvl7pPr>
      <a:lvl8pPr marL="1371600" algn="l" rtl="0" eaLnBrk="1" fontAlgn="base" hangingPunct="1">
        <a:spcBef>
          <a:spcPct val="0"/>
        </a:spcBef>
        <a:spcAft>
          <a:spcPct val="0"/>
        </a:spcAft>
        <a:defRPr sz="2800">
          <a:solidFill>
            <a:schemeClr val="bg1"/>
          </a:solidFill>
          <a:latin typeface="Arial" charset="0"/>
          <a:cs typeface="Arial" charset="0"/>
        </a:defRPr>
      </a:lvl8pPr>
      <a:lvl9pPr marL="1828800" algn="l" rtl="0" eaLnBrk="1" fontAlgn="base" hangingPunct="1">
        <a:spcBef>
          <a:spcPct val="0"/>
        </a:spcBef>
        <a:spcAft>
          <a:spcPct val="0"/>
        </a:spcAft>
        <a:defRPr sz="2800">
          <a:solidFill>
            <a:schemeClr val="bg1"/>
          </a:solidFill>
          <a:latin typeface="Arial" charset="0"/>
          <a:cs typeface="Arial" charset="0"/>
        </a:defRPr>
      </a:lvl9pPr>
    </p:titleStyle>
    <p:bodyStyle>
      <a:lvl1pPr marL="0" indent="0" algn="l" rtl="0" eaLnBrk="1" fontAlgn="base" hangingPunct="1">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1" fontAlgn="base" latinLnBrk="0" hangingPunct="1">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1" fontAlgn="base" latinLnBrk="0" hangingPunct="1">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notesSlide" Target="../notesSlides/notesSlide1.xml"/><Relationship Id="rId7" Type="http://schemas.openxmlformats.org/officeDocument/2006/relationships/image" Target="../media/image6.jpeg"/><Relationship Id="rId2" Type="http://schemas.openxmlformats.org/officeDocument/2006/relationships/slideLayout" Target="../slideLayouts/slideLayout32.xml"/><Relationship Id="rId1" Type="http://schemas.openxmlformats.org/officeDocument/2006/relationships/tags" Target="../tags/tag38.x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8.xml"/><Relationship Id="rId1" Type="http://schemas.openxmlformats.org/officeDocument/2006/relationships/slideLayout" Target="../slideLayouts/slideLayout21.xml"/><Relationship Id="rId4" Type="http://schemas.openxmlformats.org/officeDocument/2006/relationships/chart" Target="../charts/char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43.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chart" Target="../charts/chart8.xml"/><Relationship Id="rId5" Type="http://schemas.openxmlformats.org/officeDocument/2006/relationships/chart" Target="../charts/chart7.xml"/><Relationship Id="rId4" Type="http://schemas.openxmlformats.org/officeDocument/2006/relationships/chart" Target="../charts/chart6.xml"/></Relationships>
</file>

<file path=ppt/slides/_rels/slide6.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3568" y="4797152"/>
            <a:ext cx="6809432" cy="727534"/>
          </a:xfrm>
        </p:spPr>
        <p:txBody>
          <a:bodyPr>
            <a:normAutofit fontScale="90000"/>
          </a:bodyPr>
          <a:lstStyle/>
          <a:p>
            <a:r>
              <a:rPr lang="en-GB" sz="3200" b="1" dirty="0" smtClean="0"/>
              <a:t>Bosnia and Herzegovina </a:t>
            </a:r>
            <a:r>
              <a:rPr lang="en-GB" sz="3200" b="1" dirty="0"/>
              <a:t>Country Strategy</a:t>
            </a:r>
            <a:endParaRPr lang="en-US" sz="3200" b="1" dirty="0"/>
          </a:p>
        </p:txBody>
      </p:sp>
      <p:sp>
        <p:nvSpPr>
          <p:cNvPr id="3" name="Text Placeholder 2"/>
          <p:cNvSpPr>
            <a:spLocks noGrp="1"/>
          </p:cNvSpPr>
          <p:nvPr>
            <p:ph type="body" sz="quarter" idx="10"/>
          </p:nvPr>
        </p:nvSpPr>
        <p:spPr>
          <a:xfrm>
            <a:off x="683568" y="5589240"/>
            <a:ext cx="6127750" cy="609600"/>
          </a:xfrm>
        </p:spPr>
        <p:txBody>
          <a:bodyPr/>
          <a:lstStyle/>
          <a:p>
            <a:r>
              <a:rPr lang="en-GB" sz="2800" dirty="0" smtClean="0"/>
              <a:t>2017-2022</a:t>
            </a:r>
            <a:endParaRPr lang="en-GB" sz="2800" dirty="0" smtClean="0">
              <a:solidFill>
                <a:schemeClr val="accent4">
                  <a:lumMod val="75000"/>
                </a:schemeClr>
              </a:solidFill>
            </a:endParaRPr>
          </a:p>
        </p:txBody>
      </p:sp>
      <p:sp>
        <p:nvSpPr>
          <p:cNvPr id="4" name="BJPseudoFooter"/>
          <p:cNvSpPr txBox="1"/>
          <p:nvPr>
            <p:custDataLst>
              <p:tags r:id="rId1"/>
            </p:custDataLst>
          </p:nvPr>
        </p:nvSpPr>
        <p:spPr>
          <a:xfrm>
            <a:off x="127000" y="6614468"/>
            <a:ext cx="8890000" cy="276999"/>
          </a:xfrm>
          <a:prstGeom prst="rect">
            <a:avLst/>
          </a:prstGeom>
          <a:noFill/>
        </p:spPr>
        <p:txBody>
          <a:bodyPr vert="horz" wrap="square" rtlCol="0">
            <a:spAutoFit/>
          </a:bodyPr>
          <a:lstStyle/>
          <a:p>
            <a:pPr algn="ctr"/>
            <a:endParaRPr lang="en-GB" dirty="0"/>
          </a:p>
        </p:txBody>
      </p:sp>
      <p:pic>
        <p:nvPicPr>
          <p:cNvPr id="1027" name="Picture 3" descr="J:\Country Strategies\Bosnia\Cover photos\090825_Pocitelj_00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11905" y="243004"/>
            <a:ext cx="2941320" cy="173394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J:\Country Strategies\Bosnia\Cover photos\1508_Bosnia_0137.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6005" y="2174747"/>
            <a:ext cx="3119970" cy="207607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J:\Country Strategies\Bosnia\Cover photos\1508_Bosnia_2109.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20152" y="2893999"/>
            <a:ext cx="2119777" cy="134983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J:\Country Strategies\Bosnia\Cover photos\1508_Bosnia_1894.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57869" y="244018"/>
            <a:ext cx="2607866" cy="1732933"/>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J:\Country Strategies\Bosnia\Cover photos\DSC04070.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616913" y="2166122"/>
            <a:ext cx="969659" cy="64643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J:\Country Strategies\Bosnia\Cover photos\E23A5774.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759520" y="2166122"/>
            <a:ext cx="967709" cy="645139"/>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J:\Country Strategies\Bosnia\Cover photos\E23A5880.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911905" y="2174747"/>
            <a:ext cx="2940972" cy="206908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J:\Country Strategies\Bosnia\BiH@4x.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34818" y="243004"/>
            <a:ext cx="2784607" cy="1794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34054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71F9F866-B438-9445-8D9F-1F8FF6608833}" type="slidenum">
              <a:rPr lang="en-GB" smtClean="0">
                <a:solidFill>
                  <a:srgbClr val="00539B"/>
                </a:solidFill>
              </a:rPr>
              <a:pPr/>
              <a:t>10</a:t>
            </a:fld>
            <a:endParaRPr lang="en-GB" dirty="0">
              <a:solidFill>
                <a:srgbClr val="00539B"/>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150589922"/>
              </p:ext>
            </p:extLst>
          </p:nvPr>
        </p:nvGraphicFramePr>
        <p:xfrm>
          <a:off x="329938" y="917580"/>
          <a:ext cx="8446416" cy="5112550"/>
        </p:xfrm>
        <a:graphic>
          <a:graphicData uri="http://schemas.openxmlformats.org/drawingml/2006/table">
            <a:tbl>
              <a:tblPr firstRow="1" bandRow="1">
                <a:tableStyleId>{5C22544A-7EE6-4342-B048-85BDC9FD1C3A}</a:tableStyleId>
              </a:tblPr>
              <a:tblGrid>
                <a:gridCol w="2797823"/>
                <a:gridCol w="2788955"/>
                <a:gridCol w="2859638"/>
              </a:tblGrid>
              <a:tr h="33784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i="0" u="none" strike="noStrike" kern="1200" baseline="0" dirty="0" smtClean="0">
                          <a:solidFill>
                            <a:schemeClr val="accent6"/>
                          </a:solidFill>
                          <a:latin typeface="Franklin Gothic Book" panose="020B0503020102020204" pitchFamily="34" charset="0"/>
                          <a:ea typeface="+mn-ea"/>
                          <a:cs typeface="+mn-cs"/>
                        </a:rPr>
                        <a:t>Inclusion</a:t>
                      </a:r>
                      <a:endParaRPr lang="en-GB" sz="1200" i="0" dirty="0">
                        <a:solidFill>
                          <a:schemeClr val="accent6"/>
                        </a:solidFill>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i="0" u="none" strike="noStrike" kern="1200" baseline="0" dirty="0" smtClean="0">
                          <a:solidFill>
                            <a:schemeClr val="accent6"/>
                          </a:solidFill>
                          <a:latin typeface="Franklin Gothic Book" panose="020B0503020102020204" pitchFamily="34" charset="0"/>
                          <a:ea typeface="+mn-ea"/>
                          <a:cs typeface="+mn-cs"/>
                        </a:rPr>
                        <a:t>Resilience</a:t>
                      </a:r>
                      <a:endParaRPr lang="en-GB" sz="1200" i="0" dirty="0">
                        <a:solidFill>
                          <a:schemeClr val="accent6"/>
                        </a:solidFill>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i="0" u="none" strike="noStrike" kern="1200" baseline="0" dirty="0" smtClean="0">
                          <a:solidFill>
                            <a:schemeClr val="accent6"/>
                          </a:solidFill>
                          <a:latin typeface="Franklin Gothic Book" panose="020B0503020102020204" pitchFamily="34" charset="0"/>
                          <a:ea typeface="+mn-ea"/>
                          <a:cs typeface="+mn-cs"/>
                        </a:rPr>
                        <a:t>Integration</a:t>
                      </a:r>
                      <a:endParaRPr lang="en-GB" sz="1200" b="0" i="0" u="none" strike="noStrike" kern="1200" baseline="0" dirty="0">
                        <a:solidFill>
                          <a:schemeClr val="accent6"/>
                        </a:solidFill>
                        <a:effectLst/>
                        <a:latin typeface="Franklin Gothic Book" panose="020B0503020102020204" pitchFamily="34" charset="0"/>
                        <a:ea typeface="Times New Roman"/>
                        <a:cs typeface="+mn-cs"/>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4774701">
                <a:tc>
                  <a:txBody>
                    <a:bodyPr/>
                    <a:lstStyle/>
                    <a:p>
                      <a:pPr marL="171450" marR="0" lvl="0" indent="-171450" algn="l" defTabSz="100648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Share of population in employment </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lowest in the EBRD region, overall labour participation rate low.</a:t>
                      </a:r>
                    </a:p>
                    <a:p>
                      <a:pPr marL="171450" marR="0" lvl="0" indent="-171450" algn="l" defTabSz="100648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baseline="0" dirty="0" smtClean="0">
                          <a:solidFill>
                            <a:schemeClr val="accent6"/>
                          </a:solidFill>
                          <a:effectLst/>
                          <a:latin typeface="Franklin Gothic Book" panose="020B0503020102020204" pitchFamily="34" charset="0"/>
                          <a:ea typeface="+mn-ea"/>
                          <a:cs typeface="+mn-cs"/>
                        </a:rPr>
                        <a:t>High level of </a:t>
                      </a:r>
                      <a:r>
                        <a:rPr lang="en-GB" sz="1200" b="1" i="0" u="none" strike="noStrike" kern="1200" baseline="0" dirty="0" smtClean="0">
                          <a:solidFill>
                            <a:schemeClr val="accent6"/>
                          </a:solidFill>
                          <a:effectLst/>
                          <a:latin typeface="Franklin Gothic Book" panose="020B0503020102020204" pitchFamily="34" charset="0"/>
                          <a:ea typeface="+mn-ea"/>
                          <a:cs typeface="+mn-cs"/>
                        </a:rPr>
                        <a:t>youth unemployment</a:t>
                      </a:r>
                      <a:r>
                        <a:rPr lang="en-GB" sz="1200" b="0" i="0" u="none" strike="noStrike" kern="1200" baseline="0" dirty="0" smtClean="0">
                          <a:solidFill>
                            <a:schemeClr val="accent6"/>
                          </a:solidFill>
                          <a:effectLst/>
                          <a:latin typeface="Franklin Gothic Book" panose="020B0503020102020204" pitchFamily="34" charset="0"/>
                          <a:ea typeface="+mn-ea"/>
                          <a:cs typeface="+mn-cs"/>
                        </a:rPr>
                        <a:t>, close to 60 per cent</a:t>
                      </a:r>
                      <a:r>
                        <a:rPr lang="en-GB" sz="1200" b="1" i="0" u="none" strike="noStrike" kern="1200" baseline="0" dirty="0" smtClean="0">
                          <a:solidFill>
                            <a:schemeClr val="accent6"/>
                          </a:solidFill>
                          <a:effectLst/>
                          <a:latin typeface="Franklin Gothic Book" panose="020B0503020102020204" pitchFamily="34" charset="0"/>
                          <a:ea typeface="+mn-ea"/>
                          <a:cs typeface="+mn-cs"/>
                        </a:rPr>
                        <a:t>.</a:t>
                      </a:r>
                      <a:r>
                        <a:rPr lang="en-GB" sz="1200" b="0" i="0" u="none" strike="noStrike" kern="1200" baseline="0" dirty="0" smtClean="0">
                          <a:solidFill>
                            <a:schemeClr val="accent6"/>
                          </a:solidFill>
                          <a:effectLst/>
                          <a:latin typeface="Franklin Gothic Book" panose="020B0503020102020204" pitchFamily="34" charset="0"/>
                          <a:ea typeface="+mn-ea"/>
                          <a:cs typeface="+mn-cs"/>
                        </a:rPr>
                        <a:t> </a:t>
                      </a:r>
                      <a:r>
                        <a:rPr lang="en-GB" sz="1200" b="1" i="0" u="none" strike="noStrike" kern="1200" baseline="0" dirty="0" smtClean="0">
                          <a:solidFill>
                            <a:schemeClr val="accent6">
                              <a:lumMod val="95000"/>
                              <a:lumOff val="5000"/>
                            </a:schemeClr>
                          </a:solidFill>
                          <a:effectLst/>
                          <a:latin typeface="Franklin Gothic Book" panose="020B0503020102020204" pitchFamily="34" charset="0"/>
                          <a:ea typeface="+mn-ea"/>
                          <a:cs typeface="+mn-cs"/>
                        </a:rPr>
                        <a:t>Female unemployment rate </a:t>
                      </a:r>
                      <a:r>
                        <a:rPr lang="en-GB" sz="1200" b="0" i="0" u="none" strike="noStrike" kern="1200" baseline="0" dirty="0" smtClean="0">
                          <a:solidFill>
                            <a:schemeClr val="accent6">
                              <a:lumMod val="95000"/>
                              <a:lumOff val="5000"/>
                            </a:schemeClr>
                          </a:solidFill>
                          <a:effectLst/>
                          <a:latin typeface="Franklin Gothic Book" panose="020B0503020102020204" pitchFamily="34" charset="0"/>
                          <a:ea typeface="+mn-ea"/>
                          <a:cs typeface="+mn-cs"/>
                        </a:rPr>
                        <a:t>close to 32 per cent.</a:t>
                      </a:r>
                      <a:endParaRPr lang="en-GB" sz="1200" b="1" i="0" u="none" strike="noStrike" kern="1200" baseline="0" dirty="0" smtClean="0">
                        <a:solidFill>
                          <a:schemeClr val="accent6">
                            <a:lumMod val="95000"/>
                            <a:lumOff val="5000"/>
                          </a:schemeClr>
                        </a:solidFill>
                        <a:effectLst/>
                        <a:latin typeface="Franklin Gothic Book" panose="020B0503020102020204" pitchFamily="34" charset="0"/>
                        <a:ea typeface="+mn-ea"/>
                        <a:cs typeface="+mn-cs"/>
                      </a:endParaRPr>
                    </a:p>
                    <a:p>
                      <a:pPr marL="171450" marR="0" lvl="0" indent="-171450" algn="l" defTabSz="100648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i="0" u="none" strike="noStrike" kern="1200" baseline="0" dirty="0" smtClean="0">
                          <a:solidFill>
                            <a:schemeClr val="accent6"/>
                          </a:solidFill>
                          <a:effectLst/>
                          <a:latin typeface="Franklin Gothic Book" panose="020B0503020102020204" pitchFamily="34" charset="0"/>
                          <a:ea typeface="+mn-ea"/>
                          <a:cs typeface="+mn-cs"/>
                        </a:rPr>
                        <a:t>Educational levels </a:t>
                      </a:r>
                      <a:r>
                        <a:rPr lang="en-GB" sz="1200" b="0" i="0" u="none" strike="noStrike" kern="1200" baseline="0" dirty="0" smtClean="0">
                          <a:solidFill>
                            <a:schemeClr val="accent6"/>
                          </a:solidFill>
                          <a:effectLst/>
                          <a:latin typeface="Franklin Gothic Book" panose="020B0503020102020204" pitchFamily="34" charset="0"/>
                          <a:ea typeface="+mn-ea"/>
                          <a:cs typeface="+mn-cs"/>
                        </a:rPr>
                        <a:t>below EU standards, companies vie for qualified workers.</a:t>
                      </a:r>
                    </a:p>
                    <a:p>
                      <a:pPr marL="171450" marR="0" lvl="0" indent="-171450" algn="l" defTabSz="100648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baseline="0" dirty="0" smtClean="0">
                          <a:solidFill>
                            <a:schemeClr val="accent6"/>
                          </a:solidFill>
                          <a:effectLst/>
                          <a:latin typeface="Franklin Gothic Book" panose="020B0503020102020204" pitchFamily="34" charset="0"/>
                          <a:ea typeface="+mn-ea"/>
                          <a:cs typeface="+mn-cs"/>
                        </a:rPr>
                        <a:t>Significant </a:t>
                      </a:r>
                      <a:r>
                        <a:rPr lang="en-GB" sz="1200" b="1" i="0" u="none" strike="noStrike" kern="1200" baseline="0" dirty="0" smtClean="0">
                          <a:solidFill>
                            <a:schemeClr val="accent6"/>
                          </a:solidFill>
                          <a:effectLst/>
                          <a:latin typeface="Franklin Gothic Book" panose="020B0503020102020204" pitchFamily="34" charset="0"/>
                          <a:ea typeface="+mn-ea"/>
                          <a:cs typeface="+mn-cs"/>
                        </a:rPr>
                        <a:t>gender inclusion gaps </a:t>
                      </a:r>
                      <a:r>
                        <a:rPr lang="en-GB" sz="1200" b="0" i="0" u="none" strike="noStrike" kern="1200" baseline="0" dirty="0" smtClean="0">
                          <a:solidFill>
                            <a:schemeClr val="accent6"/>
                          </a:solidFill>
                          <a:effectLst/>
                          <a:latin typeface="Franklin Gothic Book" panose="020B0503020102020204" pitchFamily="34" charset="0"/>
                          <a:ea typeface="+mn-ea"/>
                          <a:cs typeface="+mn-cs"/>
                        </a:rPr>
                        <a:t>with respect to employment and starting/owning business.</a:t>
                      </a:r>
                    </a:p>
                    <a:p>
                      <a:pPr marL="171450" marR="0" lvl="0" indent="-171450" algn="l" defTabSz="100648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baseline="0" dirty="0" smtClean="0">
                          <a:solidFill>
                            <a:schemeClr val="accent6"/>
                          </a:solidFill>
                          <a:effectLst/>
                          <a:latin typeface="Franklin Gothic Book" panose="020B0503020102020204" pitchFamily="34" charset="0"/>
                          <a:ea typeface="+mn-ea"/>
                          <a:cs typeface="+mn-cs"/>
                        </a:rPr>
                        <a:t>Large </a:t>
                      </a:r>
                      <a:r>
                        <a:rPr lang="en-GB" sz="1200" b="1" i="0" u="none" strike="noStrike" kern="1200" baseline="0" dirty="0" smtClean="0">
                          <a:solidFill>
                            <a:schemeClr val="accent6"/>
                          </a:solidFill>
                          <a:effectLst/>
                          <a:latin typeface="Franklin Gothic Book" panose="020B0503020102020204" pitchFamily="34" charset="0"/>
                          <a:ea typeface="+mn-ea"/>
                          <a:cs typeface="+mn-cs"/>
                        </a:rPr>
                        <a:t>regional gaps </a:t>
                      </a:r>
                      <a:r>
                        <a:rPr lang="en-GB" sz="1200" b="0" i="0" u="none" strike="noStrike" kern="1200" baseline="0" dirty="0" smtClean="0">
                          <a:solidFill>
                            <a:schemeClr val="accent6"/>
                          </a:solidFill>
                          <a:effectLst/>
                          <a:latin typeface="Franklin Gothic Book" panose="020B0503020102020204" pitchFamily="34" charset="0"/>
                          <a:ea typeface="+mn-ea"/>
                          <a:cs typeface="+mn-cs"/>
                        </a:rPr>
                        <a:t>with respect to quality of institutions.</a:t>
                      </a:r>
                    </a:p>
                    <a:p>
                      <a:pPr marL="171450" marR="0" lvl="0" indent="-171450" algn="l" defTabSz="100648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baseline="0" dirty="0" smtClean="0">
                          <a:solidFill>
                            <a:schemeClr val="accent6"/>
                          </a:solidFill>
                          <a:effectLst/>
                          <a:latin typeface="Franklin Gothic Book" panose="020B0503020102020204" pitchFamily="34" charset="0"/>
                          <a:ea typeface="+mn-ea"/>
                          <a:cs typeface="+mn-cs"/>
                        </a:rPr>
                        <a:t>Male and female labour force participation (15+, 2015, ILO estimates) at 55.1 and 33.5 per cent, respectively, lowest in region.</a:t>
                      </a:r>
                    </a:p>
                    <a:p>
                      <a:pPr marL="0" marR="0" lvl="0" indent="0" algn="just" defTabSz="100648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i="0" u="none" strike="noStrike" kern="1200" baseline="0" dirty="0" smtClean="0">
                        <a:solidFill>
                          <a:schemeClr val="accent6"/>
                        </a:solidFill>
                        <a:effectLst/>
                        <a:latin typeface="Franklin Gothic Book" panose="020B0503020102020204" pitchFamily="34" charset="0"/>
                        <a:ea typeface="+mn-ea"/>
                        <a:cs typeface="+mn-cs"/>
                      </a:endParaRPr>
                    </a:p>
                    <a:p>
                      <a:pPr marL="171450" marR="0" lvl="0" indent="-171450" algn="just" defTabSz="100648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b="0" i="0" u="none" strike="noStrike" kern="1200" baseline="0" dirty="0">
                        <a:solidFill>
                          <a:schemeClr val="bg2"/>
                        </a:solidFill>
                        <a:effectLst/>
                        <a:latin typeface="+mn-lt"/>
                        <a:ea typeface="+mn-ea"/>
                        <a:cs typeface="+mn-cs"/>
                      </a:endParaRP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Economy proved </a:t>
                      </a: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relatively resilient </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overall to internal and external shocks.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Banking sector </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highly liquid, but </a:t>
                      </a: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capital adequacy </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below regional standards.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Local currency pegged to Euro under </a:t>
                      </a: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currency board</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 mitigating exchange risks.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NPLs,</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 while declining, remain significant (12%).</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Development of </a:t>
                      </a: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non-banking financial sector </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nascent.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Flood damage </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extensive in recent years.</a:t>
                      </a:r>
                      <a:endParaRPr lang="en-GB" sz="1200" b="1" i="0" u="none" strike="noStrike" kern="1200" baseline="0" dirty="0" smtClean="0">
                        <a:solidFill>
                          <a:schemeClr val="accent6"/>
                        </a:solidFill>
                        <a:effectLst/>
                        <a:latin typeface="Franklin Gothic Book" panose="020B0503020102020204" pitchFamily="34" charset="0"/>
                        <a:ea typeface="Times New Roman"/>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Excessive dependence on Russian gas </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hampers energy security.</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solidFill>
                          <a:schemeClr val="bg2"/>
                        </a:solidFill>
                      </a:endParaRP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Internal and cross-border, integration hampered by </a:t>
                      </a: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poor-quality transport infrastructure </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(roads in particular).</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Integration in energy markets below potential. </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Trade openness well below EU average, </a:t>
                      </a: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non-tariff barriers to trade persistent.</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B&amp;H poorly integrated into </a:t>
                      </a: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global value chains</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 </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FDI low </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by regional standards, </a:t>
                      </a: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exports lack sophistication </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(except auto parts).</a:t>
                      </a: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19" name="Title 1"/>
          <p:cNvSpPr>
            <a:spLocks noGrp="1"/>
          </p:cNvSpPr>
          <p:nvPr>
            <p:ph type="title"/>
          </p:nvPr>
        </p:nvSpPr>
        <p:spPr>
          <a:xfrm>
            <a:off x="328188" y="1"/>
            <a:ext cx="6758880" cy="693737"/>
          </a:xfrm>
        </p:spPr>
        <p:txBody>
          <a:bodyPr>
            <a:normAutofit/>
          </a:bodyPr>
          <a:lstStyle/>
          <a:p>
            <a:r>
              <a:rPr lang="en-GB" sz="2400" b="1" dirty="0" smtClean="0"/>
              <a:t>2. Economic Context</a:t>
            </a:r>
            <a:endParaRPr lang="en-GB" sz="2400" dirty="0"/>
          </a:p>
        </p:txBody>
      </p:sp>
      <p:sp>
        <p:nvSpPr>
          <p:cNvPr id="20" name="TextBox 19"/>
          <p:cNvSpPr txBox="1"/>
          <p:nvPr/>
        </p:nvSpPr>
        <p:spPr>
          <a:xfrm>
            <a:off x="328515" y="546399"/>
            <a:ext cx="6337300" cy="292388"/>
          </a:xfrm>
          <a:prstGeom prst="rect">
            <a:avLst/>
          </a:prstGeom>
          <a:noFill/>
        </p:spPr>
        <p:txBody>
          <a:bodyPr wrap="square" lIns="0" rtlCol="0">
            <a:spAutoFit/>
          </a:bodyPr>
          <a:lstStyle/>
          <a:p>
            <a:r>
              <a:rPr lang="en-GB" sz="1300" b="1" i="1" dirty="0" smtClean="0">
                <a:solidFill>
                  <a:srgbClr val="00539B"/>
                </a:solidFill>
                <a:latin typeface="Franklin Gothic Book" panose="020B0503020102020204" pitchFamily="34" charset="0"/>
              </a:rPr>
              <a:t>2.2 . Key Transition Challenges</a:t>
            </a:r>
            <a:endParaRPr lang="en-GB" sz="1300" b="1" i="1" baseline="30000" dirty="0">
              <a:solidFill>
                <a:srgbClr val="00539B"/>
              </a:solidFill>
              <a:latin typeface="Franklin Gothic Book" panose="020B0503020102020204" pitchFamily="34" charset="0"/>
            </a:endParaRPr>
          </a:p>
        </p:txBody>
      </p:sp>
      <p:cxnSp>
        <p:nvCxnSpPr>
          <p:cNvPr id="29" name="Straight Connector 28"/>
          <p:cNvCxnSpPr/>
          <p:nvPr/>
        </p:nvCxnSpPr>
        <p:spPr>
          <a:xfrm>
            <a:off x="7737230" y="6281021"/>
            <a:ext cx="0" cy="0"/>
          </a:xfrm>
          <a:prstGeom prst="line">
            <a:avLst/>
          </a:prstGeom>
          <a:ln w="635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737230" y="6281021"/>
            <a:ext cx="0" cy="0"/>
          </a:xfrm>
          <a:prstGeom prst="line">
            <a:avLst/>
          </a:prstGeom>
          <a:ln w="635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pic>
        <p:nvPicPr>
          <p:cNvPr id="35" name="Picture 34"/>
          <p:cNvPicPr/>
          <p:nvPr/>
        </p:nvPicPr>
        <p:blipFill rotWithShape="1">
          <a:blip r:embed="rId3" cstate="print">
            <a:extLst>
              <a:ext uri="{28A0092B-C50C-407E-A947-70E740481C1C}">
                <a14:useLocalDpi xmlns:a14="http://schemas.microsoft.com/office/drawing/2010/main" val="0"/>
              </a:ext>
            </a:extLst>
          </a:blip>
          <a:srcRect b="4551"/>
          <a:stretch/>
        </p:blipFill>
        <p:spPr bwMode="auto">
          <a:xfrm>
            <a:off x="3402012" y="4879357"/>
            <a:ext cx="2587625" cy="1595854"/>
          </a:xfrm>
          <a:prstGeom prst="rect">
            <a:avLst/>
          </a:prstGeom>
          <a:noFill/>
        </p:spPr>
      </p:pic>
      <p:sp>
        <p:nvSpPr>
          <p:cNvPr id="37" name="Rectangle 36"/>
          <p:cNvSpPr/>
          <p:nvPr/>
        </p:nvSpPr>
        <p:spPr>
          <a:xfrm>
            <a:off x="4209153" y="4570149"/>
            <a:ext cx="973343" cy="261610"/>
          </a:xfrm>
          <a:prstGeom prst="rect">
            <a:avLst/>
          </a:prstGeom>
        </p:spPr>
        <p:txBody>
          <a:bodyPr wrap="none">
            <a:spAutoFit/>
          </a:bodyPr>
          <a:lstStyle/>
          <a:p>
            <a:pPr algn="ctr">
              <a:defRPr sz="1100" b="1" i="0" u="none" strike="noStrike" kern="1200" baseline="0">
                <a:solidFill>
                  <a:srgbClr val="00539B"/>
                </a:solidFill>
                <a:latin typeface="Franklin Gothic Book" panose="020B0503020102020204" pitchFamily="34" charset="0"/>
                <a:ea typeface="+mn-ea"/>
                <a:cs typeface="+mn-cs"/>
              </a:defRPr>
            </a:pPr>
            <a:r>
              <a:rPr lang="en-US" b="1" dirty="0" smtClean="0">
                <a:solidFill>
                  <a:srgbClr val="00539B"/>
                </a:solidFill>
                <a:latin typeface="Franklin Gothic Book" panose="020B0503020102020204" pitchFamily="34" charset="0"/>
              </a:rPr>
              <a:t>NPLs level, %</a:t>
            </a:r>
            <a:endParaRPr lang="en-US" b="1" dirty="0">
              <a:solidFill>
                <a:srgbClr val="00539B"/>
              </a:solidFill>
              <a:latin typeface="Franklin Gothic Book" panose="020B0503020102020204" pitchFamily="34" charset="0"/>
            </a:endParaRPr>
          </a:p>
        </p:txBody>
      </p:sp>
      <p:sp>
        <p:nvSpPr>
          <p:cNvPr id="27" name="Rectangle 26"/>
          <p:cNvSpPr/>
          <p:nvPr/>
        </p:nvSpPr>
        <p:spPr>
          <a:xfrm>
            <a:off x="763719" y="4872410"/>
            <a:ext cx="2191626" cy="261610"/>
          </a:xfrm>
          <a:prstGeom prst="rect">
            <a:avLst/>
          </a:prstGeom>
        </p:spPr>
        <p:txBody>
          <a:bodyPr wrap="none">
            <a:spAutoFit/>
          </a:bodyPr>
          <a:lstStyle/>
          <a:p>
            <a:pPr algn="ctr">
              <a:defRPr sz="1100" b="1" i="0" u="none" strike="noStrike" kern="1200" baseline="0">
                <a:solidFill>
                  <a:srgbClr val="00539B"/>
                </a:solidFill>
                <a:latin typeface="Franklin Gothic Book" panose="020B0503020102020204" pitchFamily="34" charset="0"/>
                <a:ea typeface="+mn-ea"/>
                <a:cs typeface="+mn-cs"/>
              </a:defRPr>
            </a:pPr>
            <a:r>
              <a:rPr lang="en-US" b="1" dirty="0" smtClean="0">
                <a:solidFill>
                  <a:srgbClr val="00539B"/>
                </a:solidFill>
                <a:latin typeface="Franklin Gothic Book" panose="020B0503020102020204" pitchFamily="34" charset="0"/>
              </a:rPr>
              <a:t>% of total working age population</a:t>
            </a:r>
            <a:endParaRPr lang="en-US" b="1" dirty="0">
              <a:solidFill>
                <a:srgbClr val="00539B"/>
              </a:solidFill>
              <a:latin typeface="Franklin Gothic Book" panose="020B0503020102020204" pitchFamily="34" charset="0"/>
            </a:endParaRPr>
          </a:p>
        </p:txBody>
      </p:sp>
      <p:sp>
        <p:nvSpPr>
          <p:cNvPr id="28" name="Rectangle 27"/>
          <p:cNvSpPr/>
          <p:nvPr/>
        </p:nvSpPr>
        <p:spPr>
          <a:xfrm>
            <a:off x="6806279" y="4499391"/>
            <a:ext cx="1593706" cy="261610"/>
          </a:xfrm>
          <a:prstGeom prst="rect">
            <a:avLst/>
          </a:prstGeom>
        </p:spPr>
        <p:txBody>
          <a:bodyPr wrap="none">
            <a:spAutoFit/>
          </a:bodyPr>
          <a:lstStyle/>
          <a:p>
            <a:pPr algn="ctr">
              <a:defRPr sz="1100" b="1" i="0" u="none" strike="noStrike" kern="1200" baseline="0">
                <a:solidFill>
                  <a:srgbClr val="00539B"/>
                </a:solidFill>
                <a:latin typeface="Franklin Gothic Book" panose="020B0503020102020204" pitchFamily="34" charset="0"/>
                <a:ea typeface="+mn-ea"/>
                <a:cs typeface="+mn-cs"/>
              </a:defRPr>
            </a:pPr>
            <a:r>
              <a:rPr lang="en-US" b="1" dirty="0" smtClean="0">
                <a:solidFill>
                  <a:srgbClr val="00539B"/>
                </a:solidFill>
                <a:latin typeface="Franklin Gothic Book" panose="020B0503020102020204" pitchFamily="34" charset="0"/>
              </a:rPr>
              <a:t>Quality of Infrastructure</a:t>
            </a:r>
            <a:endParaRPr lang="en-US" b="1" dirty="0">
              <a:solidFill>
                <a:srgbClr val="00539B"/>
              </a:solidFill>
              <a:latin typeface="Franklin Gothic Book" panose="020B0503020102020204" pitchFamily="34" charset="0"/>
            </a:endParaRPr>
          </a:p>
        </p:txBody>
      </p:sp>
      <p:sp>
        <p:nvSpPr>
          <p:cNvPr id="30" name="Rectangle 29"/>
          <p:cNvSpPr/>
          <p:nvPr/>
        </p:nvSpPr>
        <p:spPr>
          <a:xfrm>
            <a:off x="3399191" y="6314877"/>
            <a:ext cx="1462496" cy="215444"/>
          </a:xfrm>
          <a:prstGeom prst="rect">
            <a:avLst/>
          </a:prstGeom>
        </p:spPr>
        <p:txBody>
          <a:bodyPr wrap="square">
            <a:spAutoFit/>
          </a:bodyPr>
          <a:lstStyle/>
          <a:p>
            <a:r>
              <a:rPr lang="en-GB" sz="750" i="1" dirty="0">
                <a:solidFill>
                  <a:schemeClr val="accent6"/>
                </a:solidFill>
                <a:latin typeface="Bodoni MT" panose="02070603080606020203" pitchFamily="18" charset="0"/>
              </a:rPr>
              <a:t>Source</a:t>
            </a:r>
            <a:r>
              <a:rPr lang="en-GB" sz="750" i="1" dirty="0" smtClean="0">
                <a:solidFill>
                  <a:schemeClr val="accent6"/>
                </a:solidFill>
                <a:latin typeface="Bodoni MT" panose="02070603080606020203" pitchFamily="18" charset="0"/>
              </a:rPr>
              <a:t>: National Authorities</a:t>
            </a:r>
            <a:endParaRPr lang="en-GB" sz="750" i="1" dirty="0">
              <a:solidFill>
                <a:schemeClr val="accent6"/>
              </a:solidFill>
              <a:latin typeface="Bodoni MT" panose="02070603080606020203" pitchFamily="18" charset="0"/>
            </a:endParaRPr>
          </a:p>
        </p:txBody>
      </p:sp>
      <p:pic>
        <p:nvPicPr>
          <p:cNvPr id="34" name="Picture 33"/>
          <p:cNvPicPr/>
          <p:nvPr/>
        </p:nvPicPr>
        <p:blipFill rotWithShape="1">
          <a:blip r:embed="rId4">
            <a:extLst>
              <a:ext uri="{28A0092B-C50C-407E-A947-70E740481C1C}">
                <a14:useLocalDpi xmlns:a14="http://schemas.microsoft.com/office/drawing/2010/main" val="0"/>
              </a:ext>
            </a:extLst>
          </a:blip>
          <a:srcRect t="29902" b="6018"/>
          <a:stretch/>
        </p:blipFill>
        <p:spPr bwMode="auto">
          <a:xfrm>
            <a:off x="556610" y="5109525"/>
            <a:ext cx="2431669" cy="1274973"/>
          </a:xfrm>
          <a:prstGeom prst="rect">
            <a:avLst/>
          </a:prstGeom>
          <a:noFill/>
        </p:spPr>
      </p:pic>
      <p:sp>
        <p:nvSpPr>
          <p:cNvPr id="17" name="TextBox 16"/>
          <p:cNvSpPr txBox="1"/>
          <p:nvPr/>
        </p:nvSpPr>
        <p:spPr>
          <a:xfrm>
            <a:off x="201466" y="6538731"/>
            <a:ext cx="8198518" cy="271643"/>
          </a:xfrm>
          <a:prstGeom prst="rect">
            <a:avLst/>
          </a:prstGeom>
          <a:noFill/>
        </p:spPr>
        <p:txBody>
          <a:bodyPr wrap="square" rtlCol="0" anchor="ctr">
            <a:noAutofit/>
          </a:bodyPr>
          <a:lstStyle/>
          <a:p>
            <a:pPr marL="228600" indent="-228600">
              <a:buAutoNum type="arabicPeriod"/>
            </a:pPr>
            <a:r>
              <a:rPr lang="en-GB" sz="700" i="1" dirty="0" smtClean="0">
                <a:solidFill>
                  <a:schemeClr val="accent6"/>
                </a:solidFill>
              </a:rPr>
              <a:t>Source: International Labour Organisation</a:t>
            </a:r>
            <a:endParaRPr lang="en-GB" sz="700" i="1" dirty="0">
              <a:solidFill>
                <a:schemeClr val="accent6"/>
              </a:solidFill>
            </a:endParaRPr>
          </a:p>
        </p:txBody>
      </p:sp>
      <p:sp>
        <p:nvSpPr>
          <p:cNvPr id="16" name="TextBox 15"/>
          <p:cNvSpPr txBox="1"/>
          <p:nvPr/>
        </p:nvSpPr>
        <p:spPr>
          <a:xfrm>
            <a:off x="244720" y="6312640"/>
            <a:ext cx="2186348" cy="207749"/>
          </a:xfrm>
          <a:prstGeom prst="rect">
            <a:avLst/>
          </a:prstGeom>
          <a:noFill/>
        </p:spPr>
        <p:txBody>
          <a:bodyPr wrap="square" rtlCol="0">
            <a:spAutoFit/>
          </a:bodyPr>
          <a:lstStyle/>
          <a:p>
            <a:pPr algn="ctr"/>
            <a:r>
              <a:rPr lang="en-GB" sz="750" i="1" dirty="0" smtClean="0">
                <a:solidFill>
                  <a:schemeClr val="accent6"/>
                </a:solidFill>
                <a:latin typeface="Bodoni MT" panose="02070603080606020203" pitchFamily="18" charset="0"/>
              </a:rPr>
              <a:t>Source: World Development Indicators</a:t>
            </a: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33129" y="4751476"/>
            <a:ext cx="2740006" cy="15841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33129" y="6281021"/>
            <a:ext cx="2653696" cy="207749"/>
          </a:xfrm>
          <a:prstGeom prst="rect">
            <a:avLst/>
          </a:prstGeom>
          <a:noFill/>
        </p:spPr>
        <p:txBody>
          <a:bodyPr wrap="square" rtlCol="0">
            <a:spAutoFit/>
          </a:bodyPr>
          <a:lstStyle/>
          <a:p>
            <a:r>
              <a:rPr lang="en-GB" sz="750" i="1" dirty="0" smtClean="0">
                <a:solidFill>
                  <a:schemeClr val="accent6"/>
                </a:solidFill>
                <a:latin typeface="Bodoni MT" panose="02070603080606020203" pitchFamily="18" charset="0"/>
              </a:rPr>
              <a:t>Source: World Economic Forum’s Global Competitiveness Index</a:t>
            </a:r>
          </a:p>
        </p:txBody>
      </p:sp>
      <p:sp>
        <p:nvSpPr>
          <p:cNvPr id="2" name="TextBox 1"/>
          <p:cNvSpPr txBox="1"/>
          <p:nvPr/>
        </p:nvSpPr>
        <p:spPr>
          <a:xfrm>
            <a:off x="1783281" y="1993569"/>
            <a:ext cx="174171" cy="184666"/>
          </a:xfrm>
          <a:prstGeom prst="rect">
            <a:avLst/>
          </a:prstGeom>
          <a:noFill/>
        </p:spPr>
        <p:txBody>
          <a:bodyPr wrap="square" rtlCol="0">
            <a:spAutoFit/>
          </a:bodyPr>
          <a:lstStyle/>
          <a:p>
            <a:r>
              <a:rPr lang="en-GB" sz="600" dirty="0" smtClean="0">
                <a:solidFill>
                  <a:schemeClr val="accent6"/>
                </a:solidFill>
              </a:rPr>
              <a:t>1</a:t>
            </a:r>
          </a:p>
        </p:txBody>
      </p:sp>
    </p:spTree>
    <p:extLst>
      <p:ext uri="{BB962C8B-B14F-4D97-AF65-F5344CB8AC3E}">
        <p14:creationId xmlns:p14="http://schemas.microsoft.com/office/powerpoint/2010/main" val="36104668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28613" y="1"/>
            <a:ext cx="6974683" cy="819432"/>
          </a:xfrm>
        </p:spPr>
        <p:txBody>
          <a:bodyPr>
            <a:noAutofit/>
          </a:bodyPr>
          <a:lstStyle/>
          <a:p>
            <a:r>
              <a:rPr lang="en-GB" sz="2400" b="1" dirty="0" smtClean="0">
                <a:solidFill>
                  <a:srgbClr val="00539B"/>
                </a:solidFill>
              </a:rPr>
              <a:t>3. </a:t>
            </a:r>
            <a:r>
              <a:rPr lang="en-GB" sz="2400" b="1" dirty="0" smtClean="0"/>
              <a:t>Government Priorities </a:t>
            </a:r>
            <a:r>
              <a:rPr lang="en-GB" sz="2400" b="1" dirty="0"/>
              <a:t>and </a:t>
            </a:r>
            <a:r>
              <a:rPr lang="en-GB" sz="2400" b="1" dirty="0" smtClean="0"/>
              <a:t>Stakeholder Engagement</a:t>
            </a:r>
            <a:endParaRPr lang="en-GB" sz="1100" b="1" baseline="30000" dirty="0">
              <a:solidFill>
                <a:srgbClr val="00539B"/>
              </a:solidFill>
              <a:latin typeface="Franklin Gothic Book" panose="020B0503020102020204" pitchFamily="34" charset="0"/>
              <a:ea typeface="+mn-ea"/>
              <a:cs typeface="+mn-cs"/>
            </a:endParaRPr>
          </a:p>
        </p:txBody>
      </p:sp>
      <p:sp>
        <p:nvSpPr>
          <p:cNvPr id="3" name="Slide Number Placeholder 2"/>
          <p:cNvSpPr>
            <a:spLocks noGrp="1"/>
          </p:cNvSpPr>
          <p:nvPr>
            <p:ph type="sldNum" sz="quarter" idx="4"/>
          </p:nvPr>
        </p:nvSpPr>
        <p:spPr/>
        <p:txBody>
          <a:bodyPr/>
          <a:lstStyle/>
          <a:p>
            <a:fld id="{71F9F866-B438-9445-8D9F-1F8FF6608833}" type="slidenum">
              <a:rPr lang="en-GB" smtClean="0">
                <a:solidFill>
                  <a:srgbClr val="00539B"/>
                </a:solidFill>
              </a:rPr>
              <a:pPr/>
              <a:t>11</a:t>
            </a:fld>
            <a:endParaRPr lang="en-GB" dirty="0">
              <a:solidFill>
                <a:srgbClr val="00539B"/>
              </a:solidFill>
            </a:endParaRPr>
          </a:p>
        </p:txBody>
      </p:sp>
      <p:sp>
        <p:nvSpPr>
          <p:cNvPr id="8" name="TextBox 7"/>
          <p:cNvSpPr txBox="1"/>
          <p:nvPr/>
        </p:nvSpPr>
        <p:spPr>
          <a:xfrm>
            <a:off x="390528" y="835247"/>
            <a:ext cx="4011790" cy="3929281"/>
          </a:xfrm>
          <a:prstGeom prst="rect">
            <a:avLst/>
          </a:prstGeom>
          <a:noFill/>
        </p:spPr>
        <p:txBody>
          <a:bodyPr wrap="square" lIns="0" rtlCol="0">
            <a:spAutoFit/>
          </a:bodyPr>
          <a:lstStyle>
            <a:defPPr>
              <a:defRPr lang="en-GB"/>
            </a:defPPr>
            <a:lvl1pPr>
              <a:defRPr b="1">
                <a:solidFill>
                  <a:srgbClr val="00539B"/>
                </a:solidFill>
                <a:latin typeface="Franklin Gothic Book" panose="020B0503020102020204" pitchFamily="34" charset="0"/>
              </a:defRPr>
            </a:lvl1pPr>
          </a:lstStyle>
          <a:p>
            <a:r>
              <a:rPr lang="en-GB" dirty="0" smtClean="0"/>
              <a:t>3.1. Government Reform Priorities</a:t>
            </a:r>
          </a:p>
          <a:p>
            <a:endParaRPr lang="en-GB" sz="900" dirty="0"/>
          </a:p>
          <a:p>
            <a:pPr marL="285750" indent="-180000">
              <a:spcAft>
                <a:spcPts val="1000"/>
              </a:spcAft>
              <a:buFont typeface="Arial" panose="020B0604020202020204" pitchFamily="34" charset="0"/>
              <a:buChar char="•"/>
            </a:pPr>
            <a:r>
              <a:rPr lang="en-GB" b="0" dirty="0" smtClean="0">
                <a:solidFill>
                  <a:schemeClr val="accent6"/>
                </a:solidFill>
              </a:rPr>
              <a:t>Public </a:t>
            </a:r>
            <a:r>
              <a:rPr lang="en-GB" b="0" dirty="0">
                <a:solidFill>
                  <a:schemeClr val="accent6"/>
                </a:solidFill>
              </a:rPr>
              <a:t>finance, taxation and fiscal stability; business climate and competitiveness (including privatisation and restructuring of SOEs); rule of law and good governance; labour market, and public </a:t>
            </a:r>
            <a:r>
              <a:rPr lang="en-GB" b="0" dirty="0" smtClean="0">
                <a:solidFill>
                  <a:schemeClr val="accent6"/>
                </a:solidFill>
              </a:rPr>
              <a:t>administration targeted by the </a:t>
            </a:r>
            <a:r>
              <a:rPr lang="en-GB" dirty="0" smtClean="0">
                <a:solidFill>
                  <a:schemeClr val="accent6"/>
                </a:solidFill>
              </a:rPr>
              <a:t>2015</a:t>
            </a:r>
            <a:r>
              <a:rPr lang="en-GB" b="0" dirty="0" smtClean="0">
                <a:solidFill>
                  <a:schemeClr val="accent6"/>
                </a:solidFill>
              </a:rPr>
              <a:t> </a:t>
            </a:r>
            <a:r>
              <a:rPr lang="en-GB" dirty="0" smtClean="0">
                <a:solidFill>
                  <a:schemeClr val="accent6"/>
                </a:solidFill>
              </a:rPr>
              <a:t>Reform Agenda, </a:t>
            </a:r>
            <a:r>
              <a:rPr lang="en-GB" b="0" dirty="0" smtClean="0">
                <a:solidFill>
                  <a:schemeClr val="accent6"/>
                </a:solidFill>
              </a:rPr>
              <a:t>with IMF’s EFF and the World Bank’s Development Loan (DPL) underpinning.</a:t>
            </a:r>
          </a:p>
          <a:p>
            <a:pPr marL="285750" indent="-180000">
              <a:spcAft>
                <a:spcPts val="1000"/>
              </a:spcAft>
              <a:buFont typeface="Arial" panose="020B0604020202020204" pitchFamily="34" charset="0"/>
              <a:buChar char="•"/>
            </a:pPr>
            <a:r>
              <a:rPr lang="en-GB" dirty="0" smtClean="0">
                <a:solidFill>
                  <a:schemeClr val="accent6"/>
                </a:solidFill>
              </a:rPr>
              <a:t>Privatisation</a:t>
            </a:r>
            <a:r>
              <a:rPr lang="en-GB" b="0" dirty="0" smtClean="0">
                <a:solidFill>
                  <a:schemeClr val="accent6"/>
                </a:solidFill>
              </a:rPr>
              <a:t> targeted as </a:t>
            </a:r>
            <a:r>
              <a:rPr lang="en-GB" b="0" dirty="0">
                <a:solidFill>
                  <a:schemeClr val="accent6"/>
                </a:solidFill>
              </a:rPr>
              <a:t>part of </a:t>
            </a:r>
            <a:r>
              <a:rPr lang="en-GB" b="0" dirty="0" smtClean="0">
                <a:solidFill>
                  <a:schemeClr val="accent6"/>
                </a:solidFill>
              </a:rPr>
              <a:t>business climate </a:t>
            </a:r>
            <a:r>
              <a:rPr lang="en-GB" b="0" dirty="0">
                <a:solidFill>
                  <a:schemeClr val="accent6"/>
                </a:solidFill>
              </a:rPr>
              <a:t>and </a:t>
            </a:r>
            <a:r>
              <a:rPr lang="en-GB" b="0" dirty="0" smtClean="0">
                <a:solidFill>
                  <a:schemeClr val="accent6"/>
                </a:solidFill>
              </a:rPr>
              <a:t>competitiveness. </a:t>
            </a:r>
            <a:r>
              <a:rPr lang="en-GB" dirty="0" smtClean="0">
                <a:solidFill>
                  <a:schemeClr val="accent6"/>
                </a:solidFill>
              </a:rPr>
              <a:t>Privatisations </a:t>
            </a:r>
            <a:r>
              <a:rPr lang="en-GB" dirty="0">
                <a:solidFill>
                  <a:schemeClr val="accent6"/>
                </a:solidFill>
              </a:rPr>
              <a:t>in the telecom sector, </a:t>
            </a:r>
            <a:r>
              <a:rPr lang="en-GB" b="0" dirty="0">
                <a:solidFill>
                  <a:schemeClr val="accent6"/>
                </a:solidFill>
              </a:rPr>
              <a:t>as well as to large industrial companies in the Federation RA </a:t>
            </a:r>
            <a:r>
              <a:rPr lang="en-GB" b="0" dirty="0" smtClean="0">
                <a:solidFill>
                  <a:schemeClr val="accent6"/>
                </a:solidFill>
              </a:rPr>
              <a:t>are of particular relevance.</a:t>
            </a:r>
            <a:endParaRPr lang="en-GB" b="0" dirty="0">
              <a:solidFill>
                <a:schemeClr val="accent6"/>
              </a:solidFill>
            </a:endParaRPr>
          </a:p>
          <a:p>
            <a:pPr marL="285750" indent="-180000">
              <a:spcAft>
                <a:spcPts val="1000"/>
              </a:spcAft>
              <a:buFont typeface="Arial" panose="020B0604020202020204" pitchFamily="34" charset="0"/>
              <a:buChar char="•"/>
            </a:pPr>
            <a:r>
              <a:rPr lang="en-GB" b="0" dirty="0" smtClean="0">
                <a:solidFill>
                  <a:schemeClr val="accent6"/>
                </a:solidFill>
              </a:rPr>
              <a:t>RA’s stated objective to </a:t>
            </a:r>
            <a:r>
              <a:rPr lang="en-GB" dirty="0" smtClean="0">
                <a:solidFill>
                  <a:schemeClr val="accent6"/>
                </a:solidFill>
              </a:rPr>
              <a:t>downscale the public sector </a:t>
            </a:r>
            <a:r>
              <a:rPr lang="en-GB" b="0" dirty="0" smtClean="0">
                <a:solidFill>
                  <a:schemeClr val="accent6"/>
                </a:solidFill>
              </a:rPr>
              <a:t>conducive to privatisation momentum.</a:t>
            </a:r>
          </a:p>
          <a:p>
            <a:pPr marL="285750" indent="-180000">
              <a:spcAft>
                <a:spcPts val="1000"/>
              </a:spcAft>
              <a:buFont typeface="Arial" panose="020B0604020202020204" pitchFamily="34" charset="0"/>
              <a:buChar char="•"/>
            </a:pPr>
            <a:r>
              <a:rPr lang="en-GB" b="0" dirty="0" smtClean="0">
                <a:solidFill>
                  <a:schemeClr val="accent6"/>
                </a:solidFill>
              </a:rPr>
              <a:t>Integration would benefit from intended </a:t>
            </a:r>
            <a:r>
              <a:rPr lang="en-GB" dirty="0" smtClean="0">
                <a:solidFill>
                  <a:schemeClr val="accent6"/>
                </a:solidFill>
              </a:rPr>
              <a:t>railway</a:t>
            </a:r>
            <a:r>
              <a:rPr lang="en-GB" b="0" dirty="0" smtClean="0">
                <a:solidFill>
                  <a:schemeClr val="accent6"/>
                </a:solidFill>
              </a:rPr>
              <a:t> </a:t>
            </a:r>
            <a:r>
              <a:rPr lang="en-GB" dirty="0" smtClean="0">
                <a:solidFill>
                  <a:schemeClr val="accent6"/>
                </a:solidFill>
              </a:rPr>
              <a:t>restructuring </a:t>
            </a:r>
            <a:r>
              <a:rPr lang="en-GB" b="0" dirty="0" smtClean="0">
                <a:solidFill>
                  <a:schemeClr val="accent6"/>
                </a:solidFill>
              </a:rPr>
              <a:t>in both entities. </a:t>
            </a:r>
          </a:p>
          <a:p>
            <a:pPr marL="285750" indent="-285750" algn="just">
              <a:buFont typeface="Arial" panose="020B0604020202020204" pitchFamily="34" charset="0"/>
              <a:buChar char="•"/>
            </a:pPr>
            <a:endParaRPr lang="en-GB" sz="900" b="0" dirty="0" smtClean="0"/>
          </a:p>
          <a:p>
            <a:pPr marL="285750" indent="-285750">
              <a:buFont typeface="Arial" panose="020B0604020202020204" pitchFamily="34" charset="0"/>
              <a:buChar char="•"/>
            </a:pPr>
            <a:endParaRPr lang="en-GB" sz="900" b="0" dirty="0" smtClean="0"/>
          </a:p>
          <a:p>
            <a:pPr marL="285750" indent="-285750">
              <a:buFont typeface="Arial" panose="020B0604020202020204" pitchFamily="34" charset="0"/>
              <a:buChar char="•"/>
            </a:pPr>
            <a:endParaRPr lang="en-GB" sz="900" b="0" dirty="0"/>
          </a:p>
        </p:txBody>
      </p:sp>
      <p:sp>
        <p:nvSpPr>
          <p:cNvPr id="14" name="TextBox 13"/>
          <p:cNvSpPr txBox="1"/>
          <p:nvPr/>
        </p:nvSpPr>
        <p:spPr>
          <a:xfrm>
            <a:off x="4810636" y="845217"/>
            <a:ext cx="3960012" cy="5570756"/>
          </a:xfrm>
          <a:prstGeom prst="rect">
            <a:avLst/>
          </a:prstGeom>
          <a:noFill/>
        </p:spPr>
        <p:txBody>
          <a:bodyPr wrap="square" lIns="0" rtlCol="0">
            <a:spAutoFit/>
          </a:bodyPr>
          <a:lstStyle>
            <a:defPPr>
              <a:defRPr lang="en-GB"/>
            </a:defPPr>
            <a:lvl1pPr>
              <a:defRPr b="1">
                <a:solidFill>
                  <a:srgbClr val="00539B"/>
                </a:solidFill>
                <a:latin typeface="Franklin Gothic Book" panose="020B0503020102020204" pitchFamily="34" charset="0"/>
              </a:defRPr>
            </a:lvl1pPr>
          </a:lstStyle>
          <a:p>
            <a:r>
              <a:rPr lang="en-GB" dirty="0" smtClean="0"/>
              <a:t>3.2</a:t>
            </a:r>
            <a:r>
              <a:rPr lang="en-GB" dirty="0"/>
              <a:t>. EBRD </a:t>
            </a:r>
            <a:r>
              <a:rPr lang="en-GB" dirty="0" smtClean="0"/>
              <a:t> Reform  Areas  Broadly Agreed  with  Authorities </a:t>
            </a:r>
          </a:p>
          <a:p>
            <a:endParaRPr lang="en-GB" sz="800" dirty="0"/>
          </a:p>
          <a:p>
            <a:pPr marL="285750" indent="-180000">
              <a:buFont typeface="Arial" panose="020B0604020202020204" pitchFamily="34" charset="0"/>
              <a:buChar char="•"/>
            </a:pPr>
            <a:r>
              <a:rPr lang="en-GB" b="0" dirty="0" smtClean="0">
                <a:solidFill>
                  <a:schemeClr val="accent6"/>
                </a:solidFill>
              </a:rPr>
              <a:t>EBRD, IFC as two lead IFIs helping the B&amp;H Government implement Business Climate and Competitiveness component of the Reform Agenda:</a:t>
            </a:r>
          </a:p>
          <a:p>
            <a:pPr marL="742950" lvl="1" indent="-180000">
              <a:buFont typeface="Arial" panose="020B0604020202020204" pitchFamily="34" charset="0"/>
              <a:buChar char="•"/>
            </a:pPr>
            <a:r>
              <a:rPr lang="en-GB" dirty="0">
                <a:solidFill>
                  <a:schemeClr val="accent6"/>
                </a:solidFill>
                <a:latin typeface="Franklin Gothic Book" panose="020B0503020102020204" pitchFamily="34" charset="0"/>
              </a:rPr>
              <a:t>Broad agreement on the importance of re-energising privatisation, with the telecom sector </a:t>
            </a:r>
            <a:r>
              <a:rPr lang="en-GB" dirty="0" smtClean="0">
                <a:solidFill>
                  <a:schemeClr val="accent6"/>
                </a:solidFill>
                <a:latin typeface="Franklin Gothic Book" panose="020B0503020102020204" pitchFamily="34" charset="0"/>
              </a:rPr>
              <a:t>a priority.</a:t>
            </a:r>
          </a:p>
          <a:p>
            <a:pPr marL="742950" lvl="1" indent="-180000">
              <a:buFont typeface="Arial" panose="020B0604020202020204" pitchFamily="34" charset="0"/>
              <a:buChar char="•"/>
            </a:pPr>
            <a:r>
              <a:rPr lang="en-GB" dirty="0" smtClean="0">
                <a:solidFill>
                  <a:schemeClr val="accent6"/>
                </a:solidFill>
                <a:latin typeface="Franklin Gothic Book" panose="020B0503020102020204" pitchFamily="34" charset="0"/>
              </a:rPr>
              <a:t>Initial support for the EBRD Investment Climate and Governance Initiative, including Investor Councils.</a:t>
            </a:r>
          </a:p>
          <a:p>
            <a:pPr marL="742950" lvl="1" indent="-180000">
              <a:buFont typeface="Arial" panose="020B0604020202020204" pitchFamily="34" charset="0"/>
              <a:buChar char="•"/>
            </a:pPr>
            <a:r>
              <a:rPr lang="en-GB" dirty="0" smtClean="0">
                <a:solidFill>
                  <a:schemeClr val="accent6"/>
                </a:solidFill>
                <a:latin typeface="Franklin Gothic Book" panose="020B0503020102020204" pitchFamily="34" charset="0"/>
              </a:rPr>
              <a:t>Agreements with reform-minded municipalities on commercialisation of municipal utilities, with sovereign support expected.</a:t>
            </a:r>
          </a:p>
          <a:p>
            <a:pPr marL="742950" lvl="1" indent="-180000">
              <a:buFont typeface="Arial" panose="020B0604020202020204" pitchFamily="34" charset="0"/>
              <a:buChar char="•"/>
            </a:pPr>
            <a:r>
              <a:rPr lang="en-GB" dirty="0" smtClean="0">
                <a:solidFill>
                  <a:schemeClr val="accent6"/>
                </a:solidFill>
                <a:latin typeface="Franklin Gothic Book" panose="020B0503020102020204" pitchFamily="34" charset="0"/>
              </a:rPr>
              <a:t>Possibility of getting involved in the railway sector restructuring.</a:t>
            </a:r>
          </a:p>
          <a:p>
            <a:pPr marL="285750" indent="-180000">
              <a:buFont typeface="Arial" panose="020B0604020202020204" pitchFamily="34" charset="0"/>
              <a:buChar char="•"/>
            </a:pPr>
            <a:r>
              <a:rPr lang="en-GB" b="0" dirty="0" smtClean="0">
                <a:solidFill>
                  <a:schemeClr val="accent6"/>
                </a:solidFill>
              </a:rPr>
              <a:t>Recognition of the importance of advancing B&amp;H’s regional integration through developing vital internal and external transport links.</a:t>
            </a:r>
          </a:p>
          <a:p>
            <a:pPr marL="285750" indent="-285750" algn="just">
              <a:buFont typeface="Arial" panose="020B0604020202020204" pitchFamily="34" charset="0"/>
              <a:buChar char="•"/>
            </a:pPr>
            <a:endParaRPr lang="en-GB" b="0" dirty="0">
              <a:solidFill>
                <a:schemeClr val="accent6"/>
              </a:solidFill>
            </a:endParaRPr>
          </a:p>
          <a:p>
            <a:pPr marL="285750" indent="-285750" algn="just">
              <a:buFont typeface="Arial" panose="020B0604020202020204" pitchFamily="34" charset="0"/>
              <a:buChar char="•"/>
            </a:pPr>
            <a:endParaRPr lang="en-GB" b="0" dirty="0" smtClean="0">
              <a:solidFill>
                <a:schemeClr val="accent6"/>
              </a:solidFill>
            </a:endParaRPr>
          </a:p>
          <a:p>
            <a:pPr algn="just"/>
            <a:endParaRPr lang="en-GB" dirty="0" smtClean="0">
              <a:solidFill>
                <a:schemeClr val="accent6"/>
              </a:solidFill>
            </a:endParaRPr>
          </a:p>
          <a:p>
            <a:pPr marL="285750" indent="-180000">
              <a:buFont typeface="Arial" panose="020B0604020202020204" pitchFamily="34" charset="0"/>
              <a:buChar char="•"/>
            </a:pPr>
            <a:r>
              <a:rPr lang="en-GB" b="0" dirty="0">
                <a:solidFill>
                  <a:schemeClr val="accent6"/>
                </a:solidFill>
              </a:rPr>
              <a:t>Social and economic </a:t>
            </a:r>
            <a:r>
              <a:rPr lang="en-GB" b="0" dirty="0" smtClean="0">
                <a:solidFill>
                  <a:schemeClr val="accent6"/>
                </a:solidFill>
              </a:rPr>
              <a:t>exclusion </a:t>
            </a:r>
            <a:r>
              <a:rPr lang="en-GB" b="0" dirty="0">
                <a:solidFill>
                  <a:schemeClr val="accent6"/>
                </a:solidFill>
              </a:rPr>
              <a:t>and poverty </a:t>
            </a:r>
            <a:r>
              <a:rPr lang="en-GB" b="0" dirty="0" smtClean="0">
                <a:solidFill>
                  <a:schemeClr val="accent6"/>
                </a:solidFill>
              </a:rPr>
              <a:t>persist</a:t>
            </a:r>
            <a:r>
              <a:rPr lang="en-GB" b="0" dirty="0">
                <a:solidFill>
                  <a:schemeClr val="accent6"/>
                </a:solidFill>
              </a:rPr>
              <a:t>, high youth unemployment particularly problematic</a:t>
            </a:r>
            <a:r>
              <a:rPr lang="en-GB" b="0" dirty="0" smtClean="0">
                <a:solidFill>
                  <a:schemeClr val="accent6"/>
                </a:solidFill>
              </a:rPr>
              <a:t>.</a:t>
            </a:r>
          </a:p>
          <a:p>
            <a:pPr marL="285750" indent="-180000">
              <a:buFont typeface="Arial" panose="020B0604020202020204" pitchFamily="34" charset="0"/>
              <a:buChar char="•"/>
            </a:pPr>
            <a:r>
              <a:rPr lang="en-GB" b="0" dirty="0">
                <a:solidFill>
                  <a:schemeClr val="accent6"/>
                </a:solidFill>
              </a:rPr>
              <a:t>Strong and sustainable development of the SME sector needed</a:t>
            </a:r>
            <a:r>
              <a:rPr lang="en-GB" b="0" dirty="0" smtClean="0">
                <a:solidFill>
                  <a:schemeClr val="accent6"/>
                </a:solidFill>
              </a:rPr>
              <a:t>. </a:t>
            </a:r>
          </a:p>
          <a:p>
            <a:pPr marL="285750" indent="-180000">
              <a:buFont typeface="Arial" panose="020B0604020202020204" pitchFamily="34" charset="0"/>
              <a:buChar char="•"/>
            </a:pPr>
            <a:r>
              <a:rPr lang="en-GB" b="0" dirty="0" smtClean="0">
                <a:solidFill>
                  <a:schemeClr val="accent6"/>
                </a:solidFill>
              </a:rPr>
              <a:t>Environmental Impact Assessments for hydro power plants projects to be enhanced.</a:t>
            </a:r>
          </a:p>
          <a:p>
            <a:pPr marL="285750" indent="-180000">
              <a:buFont typeface="Arial" panose="020B0604020202020204" pitchFamily="34" charset="0"/>
              <a:buChar char="•"/>
            </a:pPr>
            <a:r>
              <a:rPr lang="en-GB" b="0" dirty="0" smtClean="0">
                <a:solidFill>
                  <a:schemeClr val="accent6"/>
                </a:solidFill>
              </a:rPr>
              <a:t>Renewable energy </a:t>
            </a:r>
            <a:r>
              <a:rPr lang="en-GB" b="0" dirty="0">
                <a:solidFill>
                  <a:schemeClr val="accent6"/>
                </a:solidFill>
              </a:rPr>
              <a:t>diversification (solar and wind</a:t>
            </a:r>
            <a:r>
              <a:rPr lang="en-GB" b="0" dirty="0" smtClean="0">
                <a:solidFill>
                  <a:schemeClr val="accent6"/>
                </a:solidFill>
              </a:rPr>
              <a:t>) needed.</a:t>
            </a:r>
          </a:p>
        </p:txBody>
      </p:sp>
      <p:cxnSp>
        <p:nvCxnSpPr>
          <p:cNvPr id="15" name="Straight Connector 14"/>
          <p:cNvCxnSpPr/>
          <p:nvPr/>
        </p:nvCxnSpPr>
        <p:spPr bwMode="auto">
          <a:xfrm>
            <a:off x="4714945" y="4779240"/>
            <a:ext cx="4410359" cy="0"/>
          </a:xfrm>
          <a:prstGeom prst="line">
            <a:avLst/>
          </a:prstGeom>
          <a:solidFill>
            <a:srgbClr val="005BAB"/>
          </a:solidFill>
          <a:ln w="9525" cap="flat" cmpd="sng" algn="ctr">
            <a:solidFill>
              <a:schemeClr val="tx2"/>
            </a:solidFill>
            <a:prstDash val="solid"/>
            <a:round/>
            <a:headEnd type="none" w="med" len="med"/>
            <a:tailEnd type="none" w="med" len="med"/>
          </a:ln>
          <a:effectLst/>
        </p:spPr>
      </p:cxnSp>
      <p:sp>
        <p:nvSpPr>
          <p:cNvPr id="19" name="TextBox 18"/>
          <p:cNvSpPr txBox="1"/>
          <p:nvPr/>
        </p:nvSpPr>
        <p:spPr>
          <a:xfrm>
            <a:off x="4833389" y="4471464"/>
            <a:ext cx="3592584" cy="276999"/>
          </a:xfrm>
          <a:prstGeom prst="rect">
            <a:avLst/>
          </a:prstGeom>
          <a:noFill/>
        </p:spPr>
        <p:txBody>
          <a:bodyPr wrap="square" lIns="0" rtlCol="0">
            <a:spAutoFit/>
          </a:bodyPr>
          <a:lstStyle>
            <a:defPPr>
              <a:defRPr lang="en-GB"/>
            </a:defPPr>
            <a:lvl1pPr>
              <a:defRPr b="1">
                <a:solidFill>
                  <a:srgbClr val="00539B"/>
                </a:solidFill>
                <a:latin typeface="Franklin Gothic Book" panose="020B0503020102020204" pitchFamily="34" charset="0"/>
              </a:defRPr>
            </a:lvl1pPr>
          </a:lstStyle>
          <a:p>
            <a:r>
              <a:rPr lang="en-GB" dirty="0" smtClean="0"/>
              <a:t>3.3.  Key Messages from Civil Society to EBRD </a:t>
            </a:r>
            <a:endParaRPr lang="en-GB" dirty="0"/>
          </a:p>
        </p:txBody>
      </p:sp>
      <p:cxnSp>
        <p:nvCxnSpPr>
          <p:cNvPr id="13" name="Straight Connector 12"/>
          <p:cNvCxnSpPr/>
          <p:nvPr/>
        </p:nvCxnSpPr>
        <p:spPr bwMode="auto">
          <a:xfrm flipH="1" flipV="1">
            <a:off x="4693173" y="819432"/>
            <a:ext cx="40470" cy="5660572"/>
          </a:xfrm>
          <a:prstGeom prst="line">
            <a:avLst/>
          </a:prstGeom>
          <a:solidFill>
            <a:srgbClr val="005BAB"/>
          </a:solidFill>
          <a:ln w="9525" cap="flat" cmpd="sng" algn="ctr">
            <a:solidFill>
              <a:schemeClr val="tx2"/>
            </a:solidFill>
            <a:prstDash val="solid"/>
            <a:round/>
            <a:headEnd type="none" w="med" len="med"/>
            <a:tailEnd type="none" w="med" len="med"/>
          </a:ln>
          <a:effectLst/>
        </p:spPr>
      </p:cxnSp>
    </p:spTree>
    <p:extLst>
      <p:ext uri="{BB962C8B-B14F-4D97-AF65-F5344CB8AC3E}">
        <p14:creationId xmlns:p14="http://schemas.microsoft.com/office/powerpoint/2010/main" val="31630718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rapezoid 8"/>
          <p:cNvSpPr/>
          <p:nvPr/>
        </p:nvSpPr>
        <p:spPr>
          <a:xfrm rot="5400000">
            <a:off x="52080" y="1846158"/>
            <a:ext cx="4641449" cy="4375240"/>
          </a:xfrm>
          <a:prstGeom prst="trapezoid">
            <a:avLst/>
          </a:prstGeom>
          <a:solidFill>
            <a:schemeClr val="accent4">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rgbClr val="FFFFFF"/>
              </a:solidFill>
            </a:endParaRPr>
          </a:p>
        </p:txBody>
      </p:sp>
      <p:sp>
        <p:nvSpPr>
          <p:cNvPr id="6" name="Title 1"/>
          <p:cNvSpPr>
            <a:spLocks noGrp="1"/>
          </p:cNvSpPr>
          <p:nvPr>
            <p:ph type="title"/>
          </p:nvPr>
        </p:nvSpPr>
        <p:spPr>
          <a:xfrm>
            <a:off x="296852" y="23150"/>
            <a:ext cx="6912768" cy="810228"/>
          </a:xfrm>
        </p:spPr>
        <p:txBody>
          <a:bodyPr>
            <a:normAutofit/>
          </a:bodyPr>
          <a:lstStyle/>
          <a:p>
            <a:r>
              <a:rPr lang="en-GB" sz="2400" b="1" dirty="0"/>
              <a:t>4</a:t>
            </a:r>
            <a:r>
              <a:rPr lang="en-GB" sz="2400" b="1" dirty="0" smtClean="0"/>
              <a:t>. Defining </a:t>
            </a:r>
            <a:r>
              <a:rPr lang="en-GB" sz="2400" b="1" dirty="0"/>
              <a:t>EBRD </a:t>
            </a:r>
            <a:r>
              <a:rPr lang="en-GB" sz="2400" b="1" dirty="0" smtClean="0"/>
              <a:t>B&amp;H Country Strategy </a:t>
            </a:r>
            <a:r>
              <a:rPr lang="en-GB" sz="2400" b="1" dirty="0"/>
              <a:t>Priorities</a:t>
            </a:r>
            <a:endParaRPr lang="en-GB" sz="2400" dirty="0"/>
          </a:p>
        </p:txBody>
      </p:sp>
      <p:grpSp>
        <p:nvGrpSpPr>
          <p:cNvPr id="17" name="Group 16"/>
          <p:cNvGrpSpPr/>
          <p:nvPr/>
        </p:nvGrpSpPr>
        <p:grpSpPr>
          <a:xfrm rot="16200000">
            <a:off x="4063762" y="3750062"/>
            <a:ext cx="1800200" cy="459623"/>
            <a:chOff x="97458" y="4940462"/>
            <a:chExt cx="3528628" cy="457162"/>
          </a:xfrm>
        </p:grpSpPr>
        <p:sp>
          <p:nvSpPr>
            <p:cNvPr id="18" name="Down Arrow 17"/>
            <p:cNvSpPr/>
            <p:nvPr/>
          </p:nvSpPr>
          <p:spPr>
            <a:xfrm>
              <a:off x="97458" y="4940462"/>
              <a:ext cx="3528628" cy="457162"/>
            </a:xfrm>
            <a:prstGeom prst="downArrow">
              <a:avLst>
                <a:gd name="adj1" fmla="val 57944"/>
                <a:gd name="adj2" fmla="val 50000"/>
              </a:avLst>
            </a:prstGeom>
            <a:solidFill>
              <a:schemeClr val="bg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b="1" dirty="0">
                <a:solidFill>
                  <a:srgbClr val="00539B"/>
                </a:solidFill>
                <a:latin typeface="Franklin Gothic Book" panose="020B0503020102020204" pitchFamily="34" charset="0"/>
              </a:endParaRPr>
            </a:p>
          </p:txBody>
        </p:sp>
        <p:sp>
          <p:nvSpPr>
            <p:cNvPr id="19" name="Rectangle 18"/>
            <p:cNvSpPr/>
            <p:nvPr/>
          </p:nvSpPr>
          <p:spPr>
            <a:xfrm>
              <a:off x="1159109" y="4951214"/>
              <a:ext cx="1405326" cy="246221"/>
            </a:xfrm>
            <a:prstGeom prst="rect">
              <a:avLst/>
            </a:prstGeom>
          </p:spPr>
          <p:txBody>
            <a:bodyPr wrap="square">
              <a:spAutoFit/>
            </a:bodyPr>
            <a:lstStyle/>
            <a:p>
              <a:pPr algn="ctr"/>
              <a:endParaRPr lang="en-GB" sz="1000" b="1" dirty="0">
                <a:solidFill>
                  <a:srgbClr val="00539B"/>
                </a:solidFill>
                <a:latin typeface="Franklin Gothic Book" panose="020B0503020102020204" pitchFamily="34" charset="0"/>
              </a:endParaRPr>
            </a:p>
          </p:txBody>
        </p:sp>
      </p:grpSp>
      <p:graphicFrame>
        <p:nvGraphicFramePr>
          <p:cNvPr id="2" name="Table 1"/>
          <p:cNvGraphicFramePr>
            <a:graphicFrameLocks noGrp="1"/>
          </p:cNvGraphicFramePr>
          <p:nvPr>
            <p:extLst>
              <p:ext uri="{D42A27DB-BD31-4B8C-83A1-F6EECF244321}">
                <p14:modId xmlns:p14="http://schemas.microsoft.com/office/powerpoint/2010/main" val="2400029979"/>
              </p:ext>
            </p:extLst>
          </p:nvPr>
        </p:nvGraphicFramePr>
        <p:xfrm>
          <a:off x="214836" y="840219"/>
          <a:ext cx="8739739" cy="5687568"/>
        </p:xfrm>
        <a:graphic>
          <a:graphicData uri="http://schemas.openxmlformats.org/drawingml/2006/table">
            <a:tbl>
              <a:tblPr firstRow="1" bandRow="1">
                <a:tableStyleId>{BC89EF96-8CEA-46FF-86C4-4CE0E7609802}</a:tableStyleId>
              </a:tblPr>
              <a:tblGrid>
                <a:gridCol w="1448999"/>
                <a:gridCol w="1333233"/>
                <a:gridCol w="1604689"/>
                <a:gridCol w="718125"/>
                <a:gridCol w="1904230"/>
                <a:gridCol w="1730463"/>
              </a:tblGrid>
              <a:tr h="455181">
                <a:tc>
                  <a:txBody>
                    <a:bodyPr/>
                    <a:lstStyle/>
                    <a:p>
                      <a:pPr algn="ctr"/>
                      <a:r>
                        <a:rPr lang="en-GB" sz="1000" dirty="0" smtClean="0">
                          <a:solidFill>
                            <a:schemeClr val="accent1"/>
                          </a:solidFill>
                          <a:latin typeface="Franklin Gothic Book" panose="020B0503020102020204" pitchFamily="34" charset="0"/>
                        </a:rPr>
                        <a:t>What needs to change?</a:t>
                      </a:r>
                    </a:p>
                    <a:p>
                      <a:pPr algn="ctr"/>
                      <a:r>
                        <a:rPr lang="en-GB" sz="1000" i="1" dirty="0" smtClean="0">
                          <a:solidFill>
                            <a:schemeClr val="accent1"/>
                          </a:solidFill>
                          <a:latin typeface="Franklin Gothic Book" panose="020B0503020102020204" pitchFamily="34" charset="0"/>
                        </a:rPr>
                        <a:t>(Section 2)</a:t>
                      </a:r>
                      <a:endParaRPr lang="en-GB" sz="1000" i="1" dirty="0">
                        <a:solidFill>
                          <a:schemeClr val="accent1"/>
                        </a:solidFill>
                        <a:latin typeface="Franklin Gothic Book" panose="020B0503020102020204" pitchFamily="34" charset="0"/>
                      </a:endParaRPr>
                    </a:p>
                  </a:txBody>
                  <a:tcPr marL="36000" marR="36000"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000" dirty="0" smtClean="0">
                          <a:solidFill>
                            <a:schemeClr val="accent1"/>
                          </a:solidFill>
                          <a:latin typeface="Franklin Gothic Book" panose="020B0503020102020204" pitchFamily="34" charset="0"/>
                        </a:rPr>
                        <a:t>Can it be </a:t>
                      </a:r>
                    </a:p>
                    <a:p>
                      <a:pPr algn="ctr"/>
                      <a:r>
                        <a:rPr lang="en-GB" sz="1000" dirty="0" smtClean="0">
                          <a:solidFill>
                            <a:schemeClr val="accent1"/>
                          </a:solidFill>
                          <a:latin typeface="Franklin Gothic Book" panose="020B0503020102020204" pitchFamily="34" charset="0"/>
                        </a:rPr>
                        <a:t>changed?</a:t>
                      </a:r>
                    </a:p>
                    <a:p>
                      <a:pPr algn="ctr"/>
                      <a:r>
                        <a:rPr lang="en-GB" sz="1000" i="1" dirty="0" smtClean="0">
                          <a:solidFill>
                            <a:schemeClr val="accent1"/>
                          </a:solidFill>
                          <a:latin typeface="Franklin Gothic Book" panose="020B0503020102020204" pitchFamily="34" charset="0"/>
                        </a:rPr>
                        <a:t>(Section 3)</a:t>
                      </a:r>
                    </a:p>
                  </a:txBody>
                  <a:tcPr marL="36000" marR="36000"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000" dirty="0" smtClean="0">
                          <a:solidFill>
                            <a:schemeClr val="accent1"/>
                          </a:solidFill>
                          <a:latin typeface="Franklin Gothic Book" panose="020B0503020102020204" pitchFamily="34" charset="0"/>
                        </a:rPr>
                        <a:t>What can the </a:t>
                      </a:r>
                    </a:p>
                    <a:p>
                      <a:pPr algn="ctr"/>
                      <a:r>
                        <a:rPr lang="en-GB" sz="1000" dirty="0" smtClean="0">
                          <a:solidFill>
                            <a:schemeClr val="accent1"/>
                          </a:solidFill>
                          <a:latin typeface="Franklin Gothic Book" panose="020B0503020102020204" pitchFamily="34" charset="0"/>
                        </a:rPr>
                        <a:t>Bank do?</a:t>
                      </a:r>
                    </a:p>
                    <a:p>
                      <a:pPr algn="ctr"/>
                      <a:r>
                        <a:rPr lang="en-GB" sz="1000" i="1" dirty="0" smtClean="0">
                          <a:solidFill>
                            <a:schemeClr val="accent1"/>
                          </a:solidFill>
                          <a:latin typeface="Franklin Gothic Book" panose="020B0503020102020204" pitchFamily="34" charset="0"/>
                        </a:rPr>
                        <a:t>(Section 4)</a:t>
                      </a:r>
                    </a:p>
                  </a:txBody>
                  <a:tcPr marL="36000" marR="36000"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000" dirty="0" smtClean="0">
                        <a:solidFill>
                          <a:schemeClr val="accent1"/>
                        </a:solidFill>
                        <a:latin typeface="Franklin Gothic Book" panose="020B0503020102020204" pitchFamily="34" charset="0"/>
                      </a:endParaRPr>
                    </a:p>
                  </a:txBody>
                  <a:tcPr marL="36000" marR="36000"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algn="ctr"/>
                      <a:r>
                        <a:rPr lang="en-GB" sz="1000" dirty="0" smtClean="0">
                          <a:solidFill>
                            <a:schemeClr val="accent1"/>
                          </a:solidFill>
                          <a:latin typeface="Franklin Gothic Book" panose="020B0503020102020204" pitchFamily="34" charset="0"/>
                        </a:rPr>
                        <a:t>Strategic Priorities</a:t>
                      </a:r>
                    </a:p>
                    <a:p>
                      <a:pPr algn="ctr"/>
                      <a:r>
                        <a:rPr lang="en-GB" sz="1000" dirty="0" smtClean="0">
                          <a:solidFill>
                            <a:schemeClr val="accent1"/>
                          </a:solidFill>
                          <a:latin typeface="Franklin Gothic Book" panose="020B0503020102020204" pitchFamily="34" charset="0"/>
                        </a:rPr>
                        <a:t>(2017-2022)</a:t>
                      </a:r>
                    </a:p>
                  </a:txBody>
                  <a:tcPr marL="36000" marR="36000"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b="1" spc="-20" dirty="0" smtClean="0">
                          <a:solidFill>
                            <a:schemeClr val="accent1"/>
                          </a:solidFill>
                          <a:latin typeface="Franklin Gothic Book" panose="020B0503020102020204" pitchFamily="34" charset="0"/>
                        </a:rPr>
                        <a:t>What We Want to See </a:t>
                      </a:r>
                    </a:p>
                    <a:p>
                      <a:pPr marL="0" marR="0" indent="0" algn="ctr" defTabSz="914400" rtl="0" eaLnBrk="1" fontAlgn="auto" latinLnBrk="0" hangingPunct="1">
                        <a:lnSpc>
                          <a:spcPct val="100000"/>
                        </a:lnSpc>
                        <a:spcBef>
                          <a:spcPts val="0"/>
                        </a:spcBef>
                        <a:spcAft>
                          <a:spcPts val="0"/>
                        </a:spcAft>
                        <a:buClrTx/>
                        <a:buSzTx/>
                        <a:buFontTx/>
                        <a:buNone/>
                        <a:tabLst/>
                        <a:defRPr/>
                      </a:pPr>
                      <a:r>
                        <a:rPr lang="en-GB" sz="1000" b="1" spc="-20" dirty="0" smtClean="0">
                          <a:solidFill>
                            <a:schemeClr val="accent1"/>
                          </a:solidFill>
                          <a:latin typeface="Franklin Gothic Book" panose="020B0503020102020204" pitchFamily="34" charset="0"/>
                        </a:rPr>
                        <a:t>in 2022</a:t>
                      </a:r>
                    </a:p>
                  </a:txBody>
                  <a:tcPr marL="36000" marR="36000"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494893">
                <a:tc>
                  <a:txBody>
                    <a:bodyPr/>
                    <a:lstStyle/>
                    <a:p>
                      <a:pPr marL="171450" indent="-108000" algn="l">
                        <a:buFont typeface="Arial" panose="020B0604020202020204" pitchFamily="34" charset="0"/>
                        <a:buChar char="•"/>
                      </a:pPr>
                      <a:r>
                        <a:rPr lang="en-GB" sz="760" strike="noStrike" dirty="0" smtClean="0">
                          <a:solidFill>
                            <a:schemeClr val="accent1"/>
                          </a:solidFill>
                          <a:latin typeface="Franklin Gothic Book" panose="020B0503020102020204" pitchFamily="34" charset="0"/>
                        </a:rPr>
                        <a:t>Lack of shared vision, fragmented policy making and complicated procedures for decision making </a:t>
                      </a:r>
                      <a:r>
                        <a:rPr lang="en-GB" sz="760" dirty="0" smtClean="0">
                          <a:solidFill>
                            <a:schemeClr val="accent1"/>
                          </a:solidFill>
                          <a:latin typeface="Franklin Gothic Book" panose="020B0503020102020204" pitchFamily="34" charset="0"/>
                        </a:rPr>
                        <a:t>impede</a:t>
                      </a:r>
                      <a:r>
                        <a:rPr lang="en-GB" sz="760" strike="sngStrike" dirty="0" smtClean="0">
                          <a:solidFill>
                            <a:schemeClr val="accent1"/>
                          </a:solidFill>
                          <a:latin typeface="Franklin Gothic Book" panose="020B0503020102020204" pitchFamily="34" charset="0"/>
                        </a:rPr>
                        <a:t>s</a:t>
                      </a:r>
                      <a:r>
                        <a:rPr lang="en-GB" sz="760" dirty="0" smtClean="0">
                          <a:solidFill>
                            <a:schemeClr val="accent1"/>
                          </a:solidFill>
                          <a:latin typeface="Franklin Gothic Book" panose="020B0503020102020204" pitchFamily="34" charset="0"/>
                        </a:rPr>
                        <a:t> implementation of reform</a:t>
                      </a:r>
                      <a:r>
                        <a:rPr lang="en-GB" sz="760" baseline="0" dirty="0" smtClean="0">
                          <a:solidFill>
                            <a:schemeClr val="accent1"/>
                          </a:solidFill>
                          <a:latin typeface="Franklin Gothic Book" panose="020B0503020102020204" pitchFamily="34" charset="0"/>
                        </a:rPr>
                        <a:t> agenda</a:t>
                      </a:r>
                    </a:p>
                    <a:p>
                      <a:pPr marL="171450" indent="-108000" algn="l">
                        <a:buFont typeface="Arial" panose="020B0604020202020204" pitchFamily="34" charset="0"/>
                        <a:buChar char="•"/>
                      </a:pPr>
                      <a:r>
                        <a:rPr lang="en-GB" sz="760" dirty="0" smtClean="0">
                          <a:solidFill>
                            <a:schemeClr val="accent1"/>
                          </a:solidFill>
                          <a:latin typeface="Franklin Gothic Book" panose="020B0503020102020204" pitchFamily="34" charset="0"/>
                        </a:rPr>
                        <a:t>Competitiveness</a:t>
                      </a:r>
                      <a:r>
                        <a:rPr lang="en-GB" sz="760" baseline="0" dirty="0" smtClean="0">
                          <a:solidFill>
                            <a:schemeClr val="accent1"/>
                          </a:solidFill>
                          <a:latin typeface="Franklin Gothic Book" panose="020B0503020102020204" pitchFamily="34" charset="0"/>
                        </a:rPr>
                        <a:t> held-back by heavy state presence</a:t>
                      </a:r>
                    </a:p>
                    <a:p>
                      <a:pPr marL="171450" indent="-108000" algn="l">
                        <a:buFont typeface="Arial" panose="020B0604020202020204" pitchFamily="34" charset="0"/>
                        <a:buChar char="•"/>
                      </a:pPr>
                      <a:r>
                        <a:rPr lang="en-GB" sz="760" baseline="0" dirty="0" smtClean="0">
                          <a:solidFill>
                            <a:schemeClr val="accent1"/>
                          </a:solidFill>
                          <a:latin typeface="Franklin Gothic Book" panose="020B0503020102020204" pitchFamily="34" charset="0"/>
                        </a:rPr>
                        <a:t>Business climate not conducive to private sector growth</a:t>
                      </a:r>
                    </a:p>
                    <a:p>
                      <a:pPr marL="171450" indent="-108000" algn="l">
                        <a:buFont typeface="Arial" panose="020B0604020202020204" pitchFamily="34" charset="0"/>
                        <a:buChar char="•"/>
                      </a:pPr>
                      <a:r>
                        <a:rPr lang="en-GB" sz="760" baseline="0" dirty="0" smtClean="0">
                          <a:solidFill>
                            <a:schemeClr val="accent1"/>
                          </a:solidFill>
                          <a:latin typeface="Franklin Gothic Book" panose="020B0503020102020204" pitchFamily="34" charset="0"/>
                        </a:rPr>
                        <a:t>Informality, corruption hinder private sector </a:t>
                      </a:r>
                    </a:p>
                    <a:p>
                      <a:pPr marL="171450" indent="-108000" algn="l">
                        <a:buFont typeface="Arial" panose="020B0604020202020204" pitchFamily="34" charset="0"/>
                        <a:buChar char="•"/>
                      </a:pPr>
                      <a:r>
                        <a:rPr lang="en-GB" sz="760" baseline="0" dirty="0" smtClean="0">
                          <a:solidFill>
                            <a:schemeClr val="accent1"/>
                          </a:solidFill>
                          <a:latin typeface="Franklin Gothic Book" panose="020B0503020102020204" pitchFamily="34" charset="0"/>
                        </a:rPr>
                        <a:t>Poor corporate governance deters investment, hinders competitiveness </a:t>
                      </a:r>
                    </a:p>
                    <a:p>
                      <a:pPr marL="171450" indent="-108000" algn="l">
                        <a:buFont typeface="Arial" panose="020B0604020202020204" pitchFamily="34" charset="0"/>
                        <a:buChar char="•"/>
                      </a:pPr>
                      <a:r>
                        <a:rPr lang="en-GB" sz="760" baseline="0" dirty="0" smtClean="0">
                          <a:solidFill>
                            <a:schemeClr val="accent1"/>
                          </a:solidFill>
                          <a:latin typeface="Franklin Gothic Book" panose="020B0503020102020204" pitchFamily="34" charset="0"/>
                        </a:rPr>
                        <a:t>Managerial capacity  lacking</a:t>
                      </a:r>
                    </a:p>
                  </a:txBody>
                  <a:tcPr marL="36000" marR="36000">
                    <a:lnL w="762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08000" algn="l" defTabSz="1005606"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760" b="0" i="0" u="none" strike="noStrike" kern="1200" cap="none" spc="0" normalizeH="0" baseline="0" noProof="0" dirty="0" smtClean="0">
                          <a:ln>
                            <a:noFill/>
                          </a:ln>
                          <a:solidFill>
                            <a:schemeClr val="accent1"/>
                          </a:solidFill>
                          <a:effectLst/>
                          <a:uLnTx/>
                          <a:uFillTx/>
                          <a:latin typeface="Franklin Gothic Book" panose="020B0503020102020204" pitchFamily="34" charset="0"/>
                          <a:ea typeface="+mn-ea"/>
                          <a:cs typeface="+mn-cs"/>
                        </a:rPr>
                        <a:t>New Reform Agenda conducive to bringing about change, additional leverage from re-engagement with EU</a:t>
                      </a:r>
                    </a:p>
                    <a:p>
                      <a:pPr marL="171450" marR="0" lvl="0" indent="-108000" algn="l" defTabSz="1005606"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760" b="0" i="0" u="none" strike="noStrike" kern="1200" cap="none" spc="0" normalizeH="0" baseline="0" noProof="0" dirty="0" smtClean="0">
                          <a:ln>
                            <a:noFill/>
                          </a:ln>
                          <a:solidFill>
                            <a:schemeClr val="accent1"/>
                          </a:solidFill>
                          <a:effectLst/>
                          <a:uLnTx/>
                          <a:uFillTx/>
                          <a:latin typeface="Franklin Gothic Book" panose="020B0503020102020204" pitchFamily="34" charset="0"/>
                          <a:ea typeface="+mn-ea"/>
                          <a:cs typeface="+mn-cs"/>
                        </a:rPr>
                        <a:t>Best SMEs seek EBRD’s support to improve capacity and scale up</a:t>
                      </a:r>
                    </a:p>
                    <a:p>
                      <a:pPr marL="171450" marR="0" lvl="0" indent="-108000" algn="l" defTabSz="1005606"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760" b="0" i="0" u="none" strike="noStrike" kern="1200" cap="none" spc="0" normalizeH="0" baseline="0" noProof="0" dirty="0" smtClean="0">
                          <a:ln>
                            <a:noFill/>
                          </a:ln>
                          <a:solidFill>
                            <a:schemeClr val="accent1"/>
                          </a:solidFill>
                          <a:effectLst/>
                          <a:uLnTx/>
                          <a:uFillTx/>
                          <a:latin typeface="Franklin Gothic Book" panose="020B0503020102020204" pitchFamily="34" charset="0"/>
                          <a:ea typeface="+mn-ea"/>
                          <a:cs typeface="+mn-cs"/>
                        </a:rPr>
                        <a:t>Support from reform-minded municipal government champions</a:t>
                      </a:r>
                    </a:p>
                    <a:p>
                      <a:pPr marL="171450" marR="0" lvl="0" indent="-108000" algn="l" defTabSz="1005606"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760" b="0" i="0" u="none" strike="noStrike" kern="1200" cap="none" spc="0" normalizeH="0" baseline="0" noProof="0" dirty="0" smtClean="0">
                          <a:ln>
                            <a:noFill/>
                          </a:ln>
                          <a:solidFill>
                            <a:schemeClr val="accent1"/>
                          </a:solidFill>
                          <a:effectLst/>
                          <a:uLnTx/>
                          <a:uFillTx/>
                          <a:latin typeface="Franklin Gothic Book" panose="020B0503020102020204" pitchFamily="34" charset="0"/>
                          <a:ea typeface="+mn-ea"/>
                          <a:cs typeface="+mn-cs"/>
                        </a:rPr>
                        <a:t>Re-energising privatisation process, while challenging task in itself, would help improve competitiveness, governance</a:t>
                      </a:r>
                    </a:p>
                    <a:p>
                      <a:pPr marL="171450" marR="0" lvl="0" indent="-171450" algn="l" defTabSz="1005606"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760" b="0" i="0" u="none" strike="noStrike" kern="1200" cap="none" spc="0" normalizeH="0" baseline="0" noProof="0" dirty="0" smtClean="0">
                        <a:ln>
                          <a:noFill/>
                        </a:ln>
                        <a:solidFill>
                          <a:schemeClr val="accent1"/>
                        </a:solidFill>
                        <a:effectLst/>
                        <a:uLnTx/>
                        <a:uFillTx/>
                        <a:latin typeface="Franklin Gothic Book" panose="020B0503020102020204" pitchFamily="34" charset="0"/>
                        <a:ea typeface="+mn-ea"/>
                        <a:cs typeface="+mn-cs"/>
                      </a:endParaRPr>
                    </a:p>
                  </a:txBody>
                  <a:tcPr marL="36000" marR="36000">
                    <a:lnL w="762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08000" algn="l" defTabSz="100560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baseline="0" dirty="0" smtClean="0">
                          <a:solidFill>
                            <a:schemeClr val="accent1"/>
                          </a:solidFill>
                          <a:latin typeface="Franklin Gothic Book" panose="020B0503020102020204" pitchFamily="34" charset="0"/>
                        </a:rPr>
                        <a:t>Combination of investment and ASB assistance enables direct engagement with select SMEs to improve capacity, governance</a:t>
                      </a:r>
                    </a:p>
                    <a:p>
                      <a:pPr marL="171450" marR="0" lvl="0" indent="-108000" algn="l" defTabSz="100560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baseline="0" dirty="0" smtClean="0">
                          <a:solidFill>
                            <a:schemeClr val="accent1"/>
                          </a:solidFill>
                          <a:latin typeface="Franklin Gothic Book" panose="020B0503020102020204" pitchFamily="34" charset="0"/>
                        </a:rPr>
                        <a:t>EBRD competitive in targeted products (e.g. </a:t>
                      </a:r>
                      <a:r>
                        <a:rPr lang="en-GB" sz="760" baseline="0" dirty="0" err="1" smtClean="0">
                          <a:solidFill>
                            <a:schemeClr val="accent1"/>
                          </a:solidFill>
                          <a:latin typeface="Franklin Gothic Book" panose="020B0503020102020204" pitchFamily="34" charset="0"/>
                        </a:rPr>
                        <a:t>WiB</a:t>
                      </a:r>
                      <a:r>
                        <a:rPr lang="en-GB" sz="760" baseline="0" dirty="0" smtClean="0">
                          <a:solidFill>
                            <a:schemeClr val="accent1"/>
                          </a:solidFill>
                          <a:latin typeface="Franklin Gothic Book" panose="020B0503020102020204" pitchFamily="34" charset="0"/>
                        </a:rPr>
                        <a:t>, Competitiveness Facility) for SMEs</a:t>
                      </a:r>
                    </a:p>
                    <a:p>
                      <a:pPr marL="171450" marR="0" lvl="0" indent="-108000" algn="l" defTabSz="100560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baseline="0" dirty="0" smtClean="0">
                          <a:solidFill>
                            <a:schemeClr val="accent1"/>
                          </a:solidFill>
                          <a:latin typeface="Franklin Gothic Book" panose="020B0503020102020204" pitchFamily="34" charset="0"/>
                        </a:rPr>
                        <a:t>Solid track record in commercialisation of municipal companies through investment and performance improvement technical assistance</a:t>
                      </a:r>
                    </a:p>
                    <a:p>
                      <a:pPr marL="171450" marR="0" lvl="0" indent="-108000" algn="l" defTabSz="100560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baseline="0" dirty="0" smtClean="0">
                          <a:solidFill>
                            <a:schemeClr val="accent1"/>
                          </a:solidFill>
                          <a:latin typeface="Franklin Gothic Book" panose="020B0503020102020204" pitchFamily="34" charset="0"/>
                        </a:rPr>
                        <a:t>EBRD well-positioned to take on visible role in flagship viable privatisation projects, as they occur, due to its brand, combination of investment and privatisation advisory</a:t>
                      </a:r>
                    </a:p>
                    <a:p>
                      <a:pPr marL="171450" marR="0" lvl="0" indent="-108000" algn="l" defTabSz="100560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baseline="0" dirty="0" smtClean="0">
                          <a:solidFill>
                            <a:schemeClr val="accent1"/>
                          </a:solidFill>
                          <a:latin typeface="Franklin Gothic Book" panose="020B0503020102020204" pitchFamily="34" charset="0"/>
                        </a:rPr>
                        <a:t>Investment Climate and Governance Initiative (ICGI) to improve investment climate</a:t>
                      </a:r>
                    </a:p>
                  </a:txBody>
                  <a:tcPr marL="36000" marR="36000">
                    <a:lnL w="762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just" defTabSz="1005606"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760" b="0" i="0" u="none" strike="noStrike" kern="1200" cap="none" spc="0" normalizeH="0" baseline="0" noProof="0" dirty="0" smtClean="0">
                        <a:ln>
                          <a:noFill/>
                        </a:ln>
                        <a:solidFill>
                          <a:schemeClr val="accent1"/>
                        </a:solidFill>
                        <a:effectLst/>
                        <a:uLnTx/>
                        <a:uFillTx/>
                        <a:latin typeface="Franklin Gothic Book" panose="020B0503020102020204" pitchFamily="34" charset="0"/>
                        <a:ea typeface="+mn-ea"/>
                        <a:cs typeface="+mn-cs"/>
                      </a:endParaRPr>
                    </a:p>
                  </a:txBody>
                  <a:tcPr marL="36000" marR="36000" anchor="ctr">
                    <a:lnL w="762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smtClean="0">
                          <a:solidFill>
                            <a:schemeClr val="bg1"/>
                          </a:solidFill>
                          <a:latin typeface="Franklin Gothic Book" panose="020B0503020102020204" pitchFamily="34" charset="0"/>
                        </a:rPr>
                        <a:t>Enable capacity-building and scaling up of the private sector, while promoting commercialisation of public utilities, and supporting privatisation of viable state-owned enterprises</a:t>
                      </a:r>
                      <a:r>
                        <a:rPr lang="en-GB" sz="800" b="1" baseline="0" dirty="0" smtClean="0">
                          <a:solidFill>
                            <a:schemeClr val="bg1"/>
                          </a:solidFill>
                          <a:latin typeface="Franklin Gothic Book" panose="020B0503020102020204" pitchFamily="34" charset="0"/>
                        </a:rPr>
                        <a:t> to enhance </a:t>
                      </a:r>
                      <a:r>
                        <a:rPr lang="en-GB" sz="800" b="1" i="1" baseline="0" dirty="0" smtClean="0">
                          <a:solidFill>
                            <a:schemeClr val="bg1"/>
                          </a:solidFill>
                          <a:latin typeface="Franklin Gothic Book" panose="020B0503020102020204" pitchFamily="34" charset="0"/>
                        </a:rPr>
                        <a:t>Competitiveness.</a:t>
                      </a:r>
                      <a:endParaRPr lang="en-GB" sz="760" b="1" i="1" dirty="0" smtClean="0">
                        <a:solidFill>
                          <a:schemeClr val="bg1"/>
                        </a:solidFill>
                        <a:latin typeface="Franklin Gothic Book" panose="020B0503020102020204" pitchFamily="34" charset="0"/>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762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lumMod val="50000"/>
                      </a:schemeClr>
                    </a:solidFill>
                  </a:tcPr>
                </a:tc>
                <a:tc>
                  <a:txBody>
                    <a:bodyPr/>
                    <a:lstStyle/>
                    <a:p>
                      <a:pPr marL="171450" marR="0" indent="-108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baseline="0" dirty="0" smtClean="0">
                          <a:solidFill>
                            <a:schemeClr val="accent1"/>
                          </a:solidFill>
                          <a:latin typeface="Franklin Gothic Book" panose="020B0503020102020204" pitchFamily="34" charset="0"/>
                        </a:rPr>
                        <a:t>Robust and capable SME/corporate sector (including women-led companies) </a:t>
                      </a:r>
                    </a:p>
                    <a:p>
                      <a:pPr marL="171450" marR="0" indent="-108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baseline="0" dirty="0" smtClean="0">
                          <a:solidFill>
                            <a:schemeClr val="accent1"/>
                          </a:solidFill>
                          <a:latin typeface="Franklin Gothic Book" panose="020B0503020102020204" pitchFamily="34" charset="0"/>
                        </a:rPr>
                        <a:t>Improved skills and quality standards for SMEs</a:t>
                      </a:r>
                      <a:endParaRPr lang="en-GB" sz="760" strike="noStrike" baseline="0" dirty="0" smtClean="0">
                        <a:solidFill>
                          <a:schemeClr val="accent1"/>
                        </a:solidFill>
                        <a:latin typeface="Franklin Gothic Book" panose="020B0503020102020204" pitchFamily="34" charset="0"/>
                      </a:endParaRPr>
                    </a:p>
                    <a:p>
                      <a:pPr marL="171450" marR="0" indent="-108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baseline="0" dirty="0" smtClean="0">
                          <a:solidFill>
                            <a:schemeClr val="accent1"/>
                          </a:solidFill>
                          <a:latin typeface="Franklin Gothic Book" panose="020B0503020102020204" pitchFamily="34" charset="0"/>
                        </a:rPr>
                        <a:t>Improved investment climate</a:t>
                      </a:r>
                    </a:p>
                    <a:p>
                      <a:pPr marL="171450" marR="0" indent="-108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baseline="0" dirty="0" smtClean="0">
                          <a:solidFill>
                            <a:schemeClr val="accent1"/>
                          </a:solidFill>
                          <a:latin typeface="Franklin Gothic Book" panose="020B0503020102020204" pitchFamily="34" charset="0"/>
                        </a:rPr>
                        <a:t>Decreased state ownership</a:t>
                      </a:r>
                    </a:p>
                    <a:p>
                      <a:pPr marL="171450" indent="-108000">
                        <a:buFont typeface="Arial" panose="020B0604020202020204" pitchFamily="34" charset="0"/>
                        <a:buChar char="•"/>
                      </a:pPr>
                      <a:r>
                        <a:rPr lang="en-GB" sz="760" baseline="0" dirty="0" smtClean="0">
                          <a:solidFill>
                            <a:schemeClr val="accent1"/>
                          </a:solidFill>
                          <a:latin typeface="Franklin Gothic Book" panose="020B0503020102020204" pitchFamily="34" charset="0"/>
                        </a:rPr>
                        <a:t>Commercialised and efficient municipal services</a:t>
                      </a:r>
                    </a:p>
                    <a:p>
                      <a:pPr marL="0" indent="0">
                        <a:buFont typeface="Arial" panose="020B0604020202020204" pitchFamily="34" charset="0"/>
                        <a:buNone/>
                      </a:pPr>
                      <a:endParaRPr lang="en-GB" sz="760" baseline="0" dirty="0" smtClean="0">
                        <a:solidFill>
                          <a:srgbClr val="FF0000"/>
                        </a:solidFill>
                        <a:latin typeface="Franklin Gothic Book" panose="020B0503020102020204" pitchFamily="34" charset="0"/>
                      </a:endParaRPr>
                    </a:p>
                    <a:p>
                      <a:pPr marL="171450" indent="-171450">
                        <a:buFont typeface="Arial" panose="020B0604020202020204" pitchFamily="34" charset="0"/>
                        <a:buChar char="•"/>
                      </a:pPr>
                      <a:endParaRPr lang="en-GB" sz="760" dirty="0" smtClean="0">
                        <a:solidFill>
                          <a:schemeClr val="accent1"/>
                        </a:solidFill>
                        <a:latin typeface="Franklin Gothic Book" panose="020B0503020102020204" pitchFamily="34" charset="0"/>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762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r>
              <a:tr h="1452214">
                <a:tc>
                  <a:txBody>
                    <a:bodyPr/>
                    <a:lstStyle/>
                    <a:p>
                      <a:pPr marL="171450" marR="0" lvl="0" indent="-108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dirty="0" smtClean="0">
                          <a:solidFill>
                            <a:schemeClr val="accent1"/>
                          </a:solidFill>
                          <a:latin typeface="Franklin Gothic Book" panose="020B0503020102020204" pitchFamily="34" charset="0"/>
                        </a:rPr>
                        <a:t>Poor</a:t>
                      </a:r>
                      <a:r>
                        <a:rPr lang="en-GB" sz="760" baseline="0" dirty="0" smtClean="0">
                          <a:solidFill>
                            <a:schemeClr val="accent1"/>
                          </a:solidFill>
                          <a:latin typeface="Franklin Gothic Book" panose="020B0503020102020204" pitchFamily="34" charset="0"/>
                        </a:rPr>
                        <a:t> transport infrastructure impedes internal and regional integration</a:t>
                      </a:r>
                    </a:p>
                    <a:p>
                      <a:pPr marL="171450" marR="0" lvl="0" indent="-108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dirty="0" smtClean="0">
                          <a:solidFill>
                            <a:schemeClr val="accent1"/>
                          </a:solidFill>
                          <a:latin typeface="Franklin Gothic Book" panose="020B0503020102020204" pitchFamily="34" charset="0"/>
                        </a:rPr>
                        <a:t>Intra- and inter-regional energy connectivity needs</a:t>
                      </a:r>
                      <a:r>
                        <a:rPr lang="en-GB" sz="760" baseline="0" dirty="0" smtClean="0">
                          <a:solidFill>
                            <a:schemeClr val="accent1"/>
                          </a:solidFill>
                          <a:latin typeface="Franklin Gothic Book" panose="020B0503020102020204" pitchFamily="34" charset="0"/>
                        </a:rPr>
                        <a:t> to be enhanced</a:t>
                      </a:r>
                    </a:p>
                    <a:p>
                      <a:pPr marL="171450" marR="0" lvl="0" indent="-108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baseline="0" dirty="0" smtClean="0">
                          <a:solidFill>
                            <a:schemeClr val="accent1"/>
                          </a:solidFill>
                          <a:latin typeface="Franklin Gothic Book" panose="020B0503020102020204" pitchFamily="34" charset="0"/>
                        </a:rPr>
                        <a:t>Exposures to climate change-related factors </a:t>
                      </a:r>
                    </a:p>
                  </a:txBody>
                  <a:tcPr marL="36000" marR="36000">
                    <a:lnL w="762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08000" algn="l" defTabSz="100560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kern="1200" baseline="0" dirty="0" smtClean="0">
                          <a:solidFill>
                            <a:schemeClr val="accent1"/>
                          </a:solidFill>
                          <a:latin typeface="Franklin Gothic Book" panose="020B0503020102020204" pitchFamily="34" charset="0"/>
                          <a:ea typeface="+mn-ea"/>
                          <a:cs typeface="+mn-cs"/>
                        </a:rPr>
                        <a:t>Regional transport connectivity agenda, Berlin process</a:t>
                      </a:r>
                    </a:p>
                    <a:p>
                      <a:pPr marL="171450" marR="0" lvl="0" indent="-108000" algn="l" defTabSz="100560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kern="1200" baseline="0" dirty="0" smtClean="0">
                          <a:solidFill>
                            <a:schemeClr val="accent1"/>
                          </a:solidFill>
                          <a:latin typeface="Franklin Gothic Book" panose="020B0503020102020204" pitchFamily="34" charset="0"/>
                          <a:ea typeface="+mn-ea"/>
                          <a:cs typeface="+mn-cs"/>
                        </a:rPr>
                        <a:t>Corridor </a:t>
                      </a:r>
                      <a:r>
                        <a:rPr lang="en-GB" sz="760" kern="1200" baseline="0" dirty="0" err="1" smtClean="0">
                          <a:solidFill>
                            <a:schemeClr val="accent1"/>
                          </a:solidFill>
                          <a:latin typeface="Franklin Gothic Book" panose="020B0503020102020204" pitchFamily="34" charset="0"/>
                          <a:ea typeface="+mn-ea"/>
                          <a:cs typeface="+mn-cs"/>
                        </a:rPr>
                        <a:t>Vc</a:t>
                      </a:r>
                      <a:r>
                        <a:rPr lang="en-GB" sz="760" kern="1200" baseline="0" dirty="0" smtClean="0">
                          <a:solidFill>
                            <a:schemeClr val="accent1"/>
                          </a:solidFill>
                          <a:latin typeface="Franklin Gothic Book" panose="020B0503020102020204" pitchFamily="34" charset="0"/>
                          <a:ea typeface="+mn-ea"/>
                          <a:cs typeface="+mn-cs"/>
                        </a:rPr>
                        <a:t> motorway is key to providing access to EU markets</a:t>
                      </a:r>
                    </a:p>
                    <a:p>
                      <a:pPr marL="171450" marR="0" lvl="0" indent="-108000" algn="l" defTabSz="100560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kern="1200" baseline="0" dirty="0" smtClean="0">
                          <a:solidFill>
                            <a:schemeClr val="accent1"/>
                          </a:solidFill>
                          <a:latin typeface="Franklin Gothic Book" panose="020B0503020102020204" pitchFamily="34" charset="0"/>
                          <a:ea typeface="+mn-ea"/>
                          <a:cs typeface="+mn-cs"/>
                        </a:rPr>
                        <a:t>Authorities keen to improve regional links </a:t>
                      </a:r>
                    </a:p>
                    <a:p>
                      <a:pPr marL="171450" marR="0" lvl="0" indent="-108000" algn="l" defTabSz="100560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kern="1200" baseline="0" noProof="0" dirty="0" smtClean="0">
                          <a:solidFill>
                            <a:schemeClr val="accent1"/>
                          </a:solidFill>
                          <a:latin typeface="Franklin Gothic Book" panose="020B0503020102020204" pitchFamily="34" charset="0"/>
                          <a:ea typeface="+mn-ea"/>
                          <a:cs typeface="+mn-cs"/>
                        </a:rPr>
                        <a:t>Third Energy Package</a:t>
                      </a:r>
                    </a:p>
                    <a:p>
                      <a:pPr marL="171450" marR="0" lvl="0" indent="-108000" algn="l" defTabSz="100560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kern="1200" baseline="0" noProof="0" dirty="0" smtClean="0">
                          <a:solidFill>
                            <a:schemeClr val="accent1"/>
                          </a:solidFill>
                          <a:latin typeface="Franklin Gothic Book" panose="020B0503020102020204" pitchFamily="34" charset="0"/>
                          <a:ea typeface="+mn-ea"/>
                          <a:cs typeface="+mn-cs"/>
                        </a:rPr>
                        <a:t>Establishment of WB </a:t>
                      </a:r>
                      <a:r>
                        <a:rPr kumimoji="0" lang="en-GB" sz="760" b="0" i="0" u="none" strike="noStrike" kern="1200" cap="none" spc="0" normalizeH="0" baseline="0" noProof="0" dirty="0" smtClean="0">
                          <a:ln>
                            <a:noFill/>
                          </a:ln>
                          <a:solidFill>
                            <a:schemeClr val="accent1"/>
                          </a:solidFill>
                          <a:effectLst/>
                          <a:uLnTx/>
                          <a:uFillTx/>
                          <a:latin typeface="Franklin Gothic Book" panose="020B0503020102020204" pitchFamily="34" charset="0"/>
                          <a:ea typeface="+mn-ea"/>
                          <a:cs typeface="+mn-cs"/>
                        </a:rPr>
                        <a:t>Coordination Auction Office</a:t>
                      </a:r>
                      <a:r>
                        <a:rPr lang="en-GB" sz="760" baseline="0" dirty="0" smtClean="0">
                          <a:solidFill>
                            <a:schemeClr val="accent1"/>
                          </a:solidFill>
                          <a:latin typeface="Franklin Gothic Book" panose="020B0503020102020204" pitchFamily="34" charset="0"/>
                        </a:rPr>
                        <a:t> </a:t>
                      </a:r>
                      <a:endParaRPr lang="en-GB" sz="760" dirty="0">
                        <a:solidFill>
                          <a:srgbClr val="0070C0"/>
                        </a:solidFill>
                        <a:latin typeface="Franklin Gothic Book" panose="020B0503020102020204" pitchFamily="34" charset="0"/>
                      </a:endParaRPr>
                    </a:p>
                  </a:txBody>
                  <a:tcPr marL="36000" marR="36000">
                    <a:lnL w="762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08000" algn="l" defTabSz="100560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kern="1200" baseline="0" dirty="0" smtClean="0">
                          <a:solidFill>
                            <a:schemeClr val="accent1"/>
                          </a:solidFill>
                          <a:latin typeface="Franklin Gothic Book" panose="020B0503020102020204" pitchFamily="34" charset="0"/>
                          <a:ea typeface="+mn-ea"/>
                          <a:cs typeface="+mn-cs"/>
                        </a:rPr>
                        <a:t>EBRD well-positioned to provide funding in combination with IFI partners to help narrow the infrastructure gap while promoting private sector participation</a:t>
                      </a:r>
                    </a:p>
                  </a:txBody>
                  <a:tcPr marL="36000" marR="36000">
                    <a:lnL w="762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just" defTabSz="1005606"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760" b="0" i="0" u="none" strike="noStrike" kern="1200" cap="none" spc="0" normalizeH="0" baseline="0" noProof="0" dirty="0" smtClean="0">
                        <a:ln>
                          <a:noFill/>
                        </a:ln>
                        <a:solidFill>
                          <a:schemeClr val="accent1"/>
                        </a:solidFill>
                        <a:effectLst/>
                        <a:uLnTx/>
                        <a:uFillTx/>
                        <a:latin typeface="Franklin Gothic Book" panose="020B0503020102020204" pitchFamily="34" charset="0"/>
                        <a:ea typeface="+mn-ea"/>
                        <a:cs typeface="+mn-cs"/>
                      </a:endParaRPr>
                    </a:p>
                  </a:txBody>
                  <a:tcPr marL="36000" marR="3600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760" b="1" i="0" baseline="0" dirty="0" smtClean="0">
                          <a:solidFill>
                            <a:schemeClr val="bg1"/>
                          </a:solidFill>
                          <a:latin typeface="Franklin Gothic Book" panose="020B0503020102020204" pitchFamily="34" charset="0"/>
                        </a:rPr>
                        <a:t>Support development of  key transport and energy cross-border links  to promote </a:t>
                      </a:r>
                      <a:r>
                        <a:rPr lang="en-GB" sz="760" b="1" i="1" baseline="0" dirty="0" smtClean="0">
                          <a:solidFill>
                            <a:schemeClr val="bg1"/>
                          </a:solidFill>
                          <a:latin typeface="Franklin Gothic Book" panose="020B0503020102020204" pitchFamily="34" charset="0"/>
                        </a:rPr>
                        <a:t>Integration</a:t>
                      </a:r>
                      <a:r>
                        <a:rPr lang="en-GB" sz="760" b="1" i="0" baseline="0" dirty="0" smtClean="0">
                          <a:solidFill>
                            <a:schemeClr val="bg1"/>
                          </a:solidFill>
                          <a:latin typeface="Franklin Gothic Book" panose="020B0503020102020204" pitchFamily="34" charset="0"/>
                        </a:rPr>
                        <a:t> with the region while enhancing </a:t>
                      </a:r>
                      <a:r>
                        <a:rPr lang="en-GB" sz="760" b="1" i="1" baseline="0" dirty="0" smtClean="0">
                          <a:solidFill>
                            <a:schemeClr val="bg1"/>
                          </a:solidFill>
                          <a:latin typeface="Franklin Gothic Book" panose="020B0503020102020204" pitchFamily="34" charset="0"/>
                        </a:rPr>
                        <a:t>Resilience</a:t>
                      </a:r>
                      <a:r>
                        <a:rPr lang="en-GB" sz="760" b="1" i="0" baseline="0" dirty="0" smtClean="0">
                          <a:solidFill>
                            <a:schemeClr val="bg1"/>
                          </a:solidFill>
                          <a:latin typeface="Franklin Gothic Book" panose="020B0503020102020204" pitchFamily="34" charset="0"/>
                        </a:rPr>
                        <a:t> of the economy. </a:t>
                      </a:r>
                      <a:endParaRPr lang="en-GB" sz="760" b="1" i="1" dirty="0">
                        <a:solidFill>
                          <a:schemeClr val="bg1"/>
                        </a:solidFill>
                        <a:latin typeface="Franklin Gothic Book" panose="020B0503020102020204" pitchFamily="34" charset="0"/>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lumMod val="50000"/>
                      </a:schemeClr>
                    </a:solidFill>
                  </a:tcPr>
                </a:tc>
                <a:tc>
                  <a:txBody>
                    <a:bodyPr/>
                    <a:lstStyle/>
                    <a:p>
                      <a:pPr marL="171450" indent="-108000">
                        <a:buFont typeface="Arial" panose="020B0604020202020204" pitchFamily="34" charset="0"/>
                        <a:buChar char="•"/>
                      </a:pPr>
                      <a:r>
                        <a:rPr lang="en-GB" sz="760" baseline="0" dirty="0" smtClean="0">
                          <a:solidFill>
                            <a:schemeClr val="accent1"/>
                          </a:solidFill>
                          <a:latin typeface="Franklin Gothic Book" panose="020B0503020102020204" pitchFamily="34" charset="0"/>
                        </a:rPr>
                        <a:t>Improved quality/availability and equal access to of  transport infrastructure</a:t>
                      </a:r>
                    </a:p>
                    <a:p>
                      <a:pPr marL="171450" indent="-108000">
                        <a:buFont typeface="Arial" panose="020B0604020202020204" pitchFamily="34" charset="0"/>
                        <a:buChar char="•"/>
                      </a:pPr>
                      <a:r>
                        <a:rPr lang="en-GB" sz="760" baseline="0" dirty="0" smtClean="0">
                          <a:solidFill>
                            <a:schemeClr val="accent1"/>
                          </a:solidFill>
                          <a:latin typeface="Franklin Gothic Book" panose="020B0503020102020204" pitchFamily="34" charset="0"/>
                        </a:rPr>
                        <a:t>Improved regional connectivity of energy infrastructure</a:t>
                      </a:r>
                    </a:p>
                    <a:p>
                      <a:pPr marL="171450" indent="-108000">
                        <a:buFont typeface="Arial" panose="020B0604020202020204" pitchFamily="34" charset="0"/>
                        <a:buChar char="•"/>
                      </a:pPr>
                      <a:r>
                        <a:rPr lang="en-GB" sz="760" baseline="0" dirty="0" smtClean="0">
                          <a:solidFill>
                            <a:schemeClr val="accent1"/>
                          </a:solidFill>
                          <a:latin typeface="Franklin Gothic Book" panose="020B0503020102020204" pitchFamily="34" charset="0"/>
                        </a:rPr>
                        <a:t>Improved climate resilience of transport infrastructure</a:t>
                      </a:r>
                    </a:p>
                    <a:p>
                      <a:pPr marL="0" indent="0">
                        <a:buFont typeface="Arial" panose="020B0604020202020204" pitchFamily="34" charset="0"/>
                        <a:buNone/>
                      </a:pPr>
                      <a:r>
                        <a:rPr lang="en-GB" sz="760" baseline="0" dirty="0" smtClean="0">
                          <a:solidFill>
                            <a:schemeClr val="accent1"/>
                          </a:solidFill>
                          <a:latin typeface="Franklin Gothic Book" panose="020B0503020102020204" pitchFamily="34" charset="0"/>
                        </a:rPr>
                        <a:t> </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r>
              <a:tr h="998023">
                <a:tc>
                  <a:txBody>
                    <a:bodyPr/>
                    <a:lstStyle/>
                    <a:p>
                      <a:pPr marL="171450" marR="0" lvl="0" indent="-108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dirty="0" smtClean="0">
                          <a:solidFill>
                            <a:schemeClr val="accent1"/>
                          </a:solidFill>
                          <a:latin typeface="Franklin Gothic Book" panose="020B0503020102020204" pitchFamily="34" charset="0"/>
                        </a:rPr>
                        <a:t>High</a:t>
                      </a:r>
                      <a:r>
                        <a:rPr lang="en-GB" sz="760" baseline="0" dirty="0" smtClean="0">
                          <a:solidFill>
                            <a:schemeClr val="accent1"/>
                          </a:solidFill>
                          <a:latin typeface="Franklin Gothic Book" panose="020B0503020102020204" pitchFamily="34" charset="0"/>
                        </a:rPr>
                        <a:t> c</a:t>
                      </a:r>
                      <a:r>
                        <a:rPr lang="en-GB" sz="760" dirty="0" smtClean="0">
                          <a:solidFill>
                            <a:schemeClr val="accent1"/>
                          </a:solidFill>
                          <a:latin typeface="Franklin Gothic Book" panose="020B0503020102020204" pitchFamily="34" charset="0"/>
                        </a:rPr>
                        <a:t>arbon</a:t>
                      </a:r>
                      <a:r>
                        <a:rPr lang="en-GB" sz="760" baseline="0" dirty="0" smtClean="0">
                          <a:solidFill>
                            <a:schemeClr val="accent1"/>
                          </a:solidFill>
                          <a:latin typeface="Franklin Gothic Book" panose="020B0503020102020204" pitchFamily="34" charset="0"/>
                        </a:rPr>
                        <a:t> intensity</a:t>
                      </a:r>
                    </a:p>
                    <a:p>
                      <a:pPr marL="171450" marR="0" lvl="0" indent="-108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baseline="0" dirty="0" smtClean="0">
                          <a:solidFill>
                            <a:schemeClr val="accent1"/>
                          </a:solidFill>
                          <a:latin typeface="Franklin Gothic Book" panose="020B0503020102020204" pitchFamily="34" charset="0"/>
                        </a:rPr>
                        <a:t>Low efficiency of supply and usage of energy</a:t>
                      </a:r>
                    </a:p>
                    <a:p>
                      <a:pPr marL="171450" marR="0" lvl="0" indent="-108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baseline="0" dirty="0" smtClean="0">
                          <a:solidFill>
                            <a:schemeClr val="accent1"/>
                          </a:solidFill>
                          <a:latin typeface="Franklin Gothic Book" panose="020B0503020102020204" pitchFamily="34" charset="0"/>
                        </a:rPr>
                        <a:t>Sustainability of municipal services needs improvement</a:t>
                      </a:r>
                    </a:p>
                    <a:p>
                      <a:pPr marL="171450" marR="0" lvl="0" indent="-108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baseline="0" dirty="0" smtClean="0">
                          <a:solidFill>
                            <a:schemeClr val="accent1"/>
                          </a:solidFill>
                          <a:latin typeface="Franklin Gothic Book" panose="020B0503020102020204" pitchFamily="34" charset="0"/>
                        </a:rPr>
                        <a:t>Low energy conservation</a:t>
                      </a:r>
                    </a:p>
                    <a:p>
                      <a:pPr marL="171450" marR="0" lvl="0" indent="-108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baseline="0" dirty="0" smtClean="0">
                          <a:solidFill>
                            <a:schemeClr val="accent1"/>
                          </a:solidFill>
                          <a:latin typeface="Franklin Gothic Book" panose="020B0503020102020204" pitchFamily="34" charset="0"/>
                        </a:rPr>
                        <a:t>High air pollution levels</a:t>
                      </a:r>
                      <a:endParaRPr lang="en-GB" sz="760" dirty="0">
                        <a:solidFill>
                          <a:schemeClr val="accent1"/>
                        </a:solidFill>
                        <a:latin typeface="Franklin Gothic Book" panose="020B0503020102020204" pitchFamily="34" charset="0"/>
                      </a:endParaRPr>
                    </a:p>
                  </a:txBody>
                  <a:tcPr marL="36000" marR="36000"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08000" algn="l" defTabSz="1005606"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760" b="0" i="0" u="none" strike="noStrike" kern="1200" cap="none" spc="0" normalizeH="0" baseline="0" noProof="0" dirty="0" smtClean="0">
                          <a:ln>
                            <a:noFill/>
                          </a:ln>
                          <a:solidFill>
                            <a:schemeClr val="accent1"/>
                          </a:solidFill>
                          <a:effectLst/>
                          <a:uLnTx/>
                          <a:uFillTx/>
                          <a:latin typeface="Franklin Gothic Book" panose="020B0503020102020204" pitchFamily="34" charset="0"/>
                          <a:ea typeface="+mn-ea"/>
                          <a:cs typeface="+mn-cs"/>
                        </a:rPr>
                        <a:t>Regional renewable energy, energy efficiency initiatives</a:t>
                      </a:r>
                    </a:p>
                    <a:p>
                      <a:pPr marL="171450" marR="0" lvl="0" indent="-108000" algn="l" defTabSz="1005606"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760" b="0" i="0" u="none" strike="noStrike" kern="1200" cap="none" spc="0" normalizeH="0" baseline="0" noProof="0" dirty="0" smtClean="0">
                          <a:ln>
                            <a:noFill/>
                          </a:ln>
                          <a:solidFill>
                            <a:schemeClr val="accent1"/>
                          </a:solidFill>
                          <a:effectLst/>
                          <a:uLnTx/>
                          <a:uFillTx/>
                          <a:latin typeface="Franklin Gothic Book" panose="020B0503020102020204" pitchFamily="34" charset="0"/>
                          <a:ea typeface="+mn-ea"/>
                          <a:cs typeface="+mn-cs"/>
                        </a:rPr>
                        <a:t>Energy directives from EU</a:t>
                      </a:r>
                    </a:p>
                    <a:p>
                      <a:pPr marL="171450" marR="0" lvl="0" indent="-108000" algn="l" defTabSz="1005606"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760" b="0" i="0" u="none" strike="noStrike" kern="1200" cap="none" spc="0" normalizeH="0" baseline="0" noProof="0" dirty="0" smtClean="0">
                          <a:ln>
                            <a:noFill/>
                          </a:ln>
                          <a:solidFill>
                            <a:schemeClr val="accent1"/>
                          </a:solidFill>
                          <a:effectLst/>
                          <a:uLnTx/>
                          <a:uFillTx/>
                          <a:latin typeface="Franklin Gothic Book" panose="020B0503020102020204" pitchFamily="34" charset="0"/>
                          <a:ea typeface="+mn-ea"/>
                          <a:cs typeface="+mn-cs"/>
                        </a:rPr>
                        <a:t>Local governments keen to improve municipal services  </a:t>
                      </a:r>
                    </a:p>
                  </a:txBody>
                  <a:tcPr marL="36000" marR="36000"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171450" indent="-108000">
                        <a:buFont typeface="Arial" panose="020B0604020202020204" pitchFamily="34" charset="0"/>
                        <a:buChar char="•"/>
                      </a:pPr>
                      <a:r>
                        <a:rPr lang="en-GB" sz="760" baseline="0" dirty="0" smtClean="0">
                          <a:solidFill>
                            <a:schemeClr val="accent1"/>
                          </a:solidFill>
                          <a:latin typeface="Franklin Gothic Book" panose="020B0503020102020204" pitchFamily="34" charset="0"/>
                        </a:rPr>
                        <a:t>Considerable experience in municipal projects with explicit environmental and resource-efficiency objectives</a:t>
                      </a:r>
                    </a:p>
                    <a:p>
                      <a:pPr marL="171450" indent="-108000">
                        <a:buFont typeface="Arial" panose="020B0604020202020204" pitchFamily="34" charset="0"/>
                        <a:buChar char="•"/>
                      </a:pPr>
                      <a:r>
                        <a:rPr lang="en-GB" sz="760" baseline="0" dirty="0" smtClean="0">
                          <a:solidFill>
                            <a:schemeClr val="accent1"/>
                          </a:solidFill>
                          <a:latin typeface="Franklin Gothic Book" panose="020B0503020102020204" pitchFamily="34" charset="0"/>
                        </a:rPr>
                        <a:t>“Green cities” initiative</a:t>
                      </a:r>
                    </a:p>
                    <a:p>
                      <a:pPr marL="171450" indent="-108000">
                        <a:buFont typeface="Arial" panose="020B0604020202020204" pitchFamily="34" charset="0"/>
                        <a:buChar char="•"/>
                      </a:pPr>
                      <a:r>
                        <a:rPr lang="en-GB" sz="760" dirty="0" smtClean="0">
                          <a:solidFill>
                            <a:schemeClr val="accent1"/>
                          </a:solidFill>
                          <a:latin typeface="Franklin Gothic Book" panose="020B0503020102020204" pitchFamily="34" charset="0"/>
                        </a:rPr>
                        <a:t>Frameworks</a:t>
                      </a:r>
                      <a:r>
                        <a:rPr lang="en-GB" sz="760" baseline="0" dirty="0" smtClean="0">
                          <a:solidFill>
                            <a:schemeClr val="accent1"/>
                          </a:solidFill>
                          <a:latin typeface="Franklin Gothic Book" panose="020B0503020102020204" pitchFamily="34" charset="0"/>
                        </a:rPr>
                        <a:t> for energy efficiency and renewable energy</a:t>
                      </a:r>
                      <a:endParaRPr lang="en-GB" sz="760" dirty="0" smtClean="0">
                        <a:solidFill>
                          <a:schemeClr val="accent1"/>
                        </a:solidFill>
                        <a:latin typeface="Franklin Gothic Book" panose="020B0503020102020204" pitchFamily="34" charset="0"/>
                      </a:endParaRPr>
                    </a:p>
                  </a:txBody>
                  <a:tcPr marL="36000" marR="36000" anchor="ctr">
                    <a:lnL w="762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endParaRPr lang="en-GB" sz="760" dirty="0">
                        <a:solidFill>
                          <a:schemeClr val="accent1"/>
                        </a:solidFill>
                        <a:latin typeface="Franklin Gothic Book" panose="020B0503020102020204" pitchFamily="34" charset="0"/>
                      </a:endParaRPr>
                    </a:p>
                  </a:txBody>
                  <a:tcPr marL="36000" marR="3600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760" b="1" baseline="0" dirty="0" smtClean="0">
                          <a:solidFill>
                            <a:schemeClr val="bg1"/>
                          </a:solidFill>
                          <a:latin typeface="Franklin Gothic Book" panose="020B0503020102020204" pitchFamily="34" charset="0"/>
                        </a:rPr>
                        <a:t>Support energy efficiency  and renewable energy generation, while helping municipalities upgrade quality of services to promote </a:t>
                      </a:r>
                      <a:r>
                        <a:rPr lang="en-GB" sz="760" b="1" i="1" baseline="0" dirty="0" smtClean="0">
                          <a:solidFill>
                            <a:schemeClr val="bg1"/>
                          </a:solidFill>
                          <a:latin typeface="Franklin Gothic Book" panose="020B0503020102020204" pitchFamily="34" charset="0"/>
                        </a:rPr>
                        <a:t>Green</a:t>
                      </a:r>
                      <a:r>
                        <a:rPr lang="en-GB" sz="760" b="1" baseline="0" dirty="0" smtClean="0">
                          <a:solidFill>
                            <a:schemeClr val="bg1"/>
                          </a:solidFill>
                          <a:latin typeface="Franklin Gothic Book" panose="020B0503020102020204" pitchFamily="34" charset="0"/>
                        </a:rPr>
                        <a:t> </a:t>
                      </a:r>
                      <a:r>
                        <a:rPr lang="en-GB" sz="760" b="1" i="1" baseline="0" dirty="0" smtClean="0">
                          <a:solidFill>
                            <a:schemeClr val="bg1"/>
                          </a:solidFill>
                          <a:latin typeface="Franklin Gothic Book" panose="020B0503020102020204" pitchFamily="34" charset="0"/>
                        </a:rPr>
                        <a:t>economy.</a:t>
                      </a:r>
                      <a:endParaRPr lang="en-GB" sz="760" b="1" i="1" dirty="0">
                        <a:solidFill>
                          <a:schemeClr val="bg1"/>
                        </a:solidFill>
                        <a:latin typeface="Franklin Gothic Book" panose="020B0503020102020204" pitchFamily="34" charset="0"/>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lumMod val="50000"/>
                      </a:schemeClr>
                    </a:solidFill>
                  </a:tcPr>
                </a:tc>
                <a:tc>
                  <a:txBody>
                    <a:bodyPr/>
                    <a:lstStyle/>
                    <a:p>
                      <a:pPr marL="171450" indent="-108000">
                        <a:buFont typeface="Arial" panose="020B0604020202020204" pitchFamily="34" charset="0"/>
                        <a:buChar char="•"/>
                      </a:pPr>
                      <a:r>
                        <a:rPr lang="en-GB" sz="760" baseline="0" dirty="0" smtClean="0">
                          <a:solidFill>
                            <a:schemeClr val="accent1"/>
                          </a:solidFill>
                          <a:latin typeface="Franklin Gothic Book" panose="020B0503020102020204" pitchFamily="34" charset="0"/>
                        </a:rPr>
                        <a:t>Increased power generation from renewable sources</a:t>
                      </a:r>
                    </a:p>
                    <a:p>
                      <a:pPr marL="171450" indent="-108000">
                        <a:buFont typeface="Arial" panose="020B0604020202020204" pitchFamily="34" charset="0"/>
                        <a:buChar char="•"/>
                      </a:pPr>
                      <a:r>
                        <a:rPr lang="en-GB" sz="760" baseline="0" dirty="0" smtClean="0">
                          <a:solidFill>
                            <a:schemeClr val="accent1"/>
                          </a:solidFill>
                          <a:latin typeface="Franklin Gothic Book" panose="020B0503020102020204" pitchFamily="34" charset="0"/>
                        </a:rPr>
                        <a:t>Increased energy efficiency in the residential and public sector</a:t>
                      </a:r>
                    </a:p>
                    <a:p>
                      <a:pPr marL="171450" indent="-108000">
                        <a:buFont typeface="Arial" panose="020B0604020202020204" pitchFamily="34" charset="0"/>
                        <a:buChar char="•"/>
                      </a:pPr>
                      <a:r>
                        <a:rPr lang="en-GB" sz="760" baseline="0" dirty="0" smtClean="0">
                          <a:solidFill>
                            <a:schemeClr val="accent1"/>
                          </a:solidFill>
                          <a:latin typeface="Franklin Gothic Book" panose="020B0503020102020204" pitchFamily="34" charset="0"/>
                        </a:rPr>
                        <a:t>Improved water efficiency , waste water treatment</a:t>
                      </a:r>
                    </a:p>
                    <a:p>
                      <a:pPr marL="171450" indent="-108000">
                        <a:buFont typeface="Arial" panose="020B0604020202020204" pitchFamily="34" charset="0"/>
                        <a:buChar char="•"/>
                      </a:pPr>
                      <a:r>
                        <a:rPr lang="en-GB" sz="760" baseline="0" dirty="0" smtClean="0">
                          <a:solidFill>
                            <a:schemeClr val="accent1"/>
                          </a:solidFill>
                          <a:latin typeface="Franklin Gothic Book" panose="020B0503020102020204" pitchFamily="34" charset="0"/>
                        </a:rPr>
                        <a:t>Reduced air pollution</a:t>
                      </a:r>
                    </a:p>
                    <a:p>
                      <a:pPr marL="171450" marR="0" indent="-108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60" kern="1200" baseline="0" dirty="0" smtClean="0">
                          <a:solidFill>
                            <a:schemeClr val="accent1"/>
                          </a:solidFill>
                          <a:latin typeface="Franklin Gothic Book" panose="020B0503020102020204" pitchFamily="34" charset="0"/>
                          <a:ea typeface="+mn-ea"/>
                          <a:cs typeface="+mn-cs"/>
                        </a:rPr>
                        <a:t>Improved road safety</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r>
            </a:tbl>
          </a:graphicData>
        </a:graphic>
      </p:graphicFrame>
      <p:sp>
        <p:nvSpPr>
          <p:cNvPr id="4" name="Isosceles Triangle 3"/>
          <p:cNvSpPr/>
          <p:nvPr/>
        </p:nvSpPr>
        <p:spPr>
          <a:xfrm rot="5400000">
            <a:off x="1635180" y="995017"/>
            <a:ext cx="304873" cy="219919"/>
          </a:xfrm>
          <a:prstGeom prst="triangle">
            <a:avLst/>
          </a:prstGeom>
          <a:solidFill>
            <a:schemeClr val="accent4">
              <a:lumMod val="20000"/>
              <a:lumOff val="80000"/>
            </a:schemeClr>
          </a:solidFill>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rgbClr val="FFFFFF"/>
              </a:solidFill>
            </a:endParaRPr>
          </a:p>
        </p:txBody>
      </p:sp>
      <p:sp>
        <p:nvSpPr>
          <p:cNvPr id="20" name="Isosceles Triangle 19"/>
          <p:cNvSpPr/>
          <p:nvPr/>
        </p:nvSpPr>
        <p:spPr>
          <a:xfrm rot="5400000">
            <a:off x="3094867" y="997699"/>
            <a:ext cx="304873" cy="219919"/>
          </a:xfrm>
          <a:prstGeom prst="triangle">
            <a:avLst/>
          </a:prstGeom>
          <a:solidFill>
            <a:schemeClr val="accent4">
              <a:lumMod val="20000"/>
              <a:lumOff val="80000"/>
            </a:schemeClr>
          </a:solidFill>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rgbClr val="FFFFFF"/>
              </a:solidFill>
            </a:endParaRPr>
          </a:p>
        </p:txBody>
      </p:sp>
      <p:sp>
        <p:nvSpPr>
          <p:cNvPr id="3" name="Slide Number Placeholder 2"/>
          <p:cNvSpPr>
            <a:spLocks noGrp="1"/>
          </p:cNvSpPr>
          <p:nvPr>
            <p:ph type="sldNum" sz="quarter" idx="4"/>
          </p:nvPr>
        </p:nvSpPr>
        <p:spPr/>
        <p:txBody>
          <a:bodyPr/>
          <a:lstStyle/>
          <a:p>
            <a:fld id="{71F9F866-B438-9445-8D9F-1F8FF6608833}" type="slidenum">
              <a:rPr lang="en-GB" smtClean="0"/>
              <a:pPr/>
              <a:t>12</a:t>
            </a:fld>
            <a:endParaRPr lang="en-GB" dirty="0"/>
          </a:p>
        </p:txBody>
      </p:sp>
    </p:spTree>
    <p:extLst>
      <p:ext uri="{BB962C8B-B14F-4D97-AF65-F5344CB8AC3E}">
        <p14:creationId xmlns:p14="http://schemas.microsoft.com/office/powerpoint/2010/main" val="74402606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28612" y="11114"/>
            <a:ext cx="6781895" cy="822264"/>
          </a:xfrm>
          <a:ln>
            <a:noFill/>
          </a:ln>
        </p:spPr>
        <p:txBody>
          <a:bodyPr>
            <a:noAutofit/>
          </a:bodyPr>
          <a:lstStyle/>
          <a:p>
            <a:r>
              <a:rPr lang="en-GB" sz="2200" b="1" dirty="0"/>
              <a:t>5</a:t>
            </a:r>
            <a:r>
              <a:rPr lang="en-GB" sz="2200" b="1" dirty="0" smtClean="0"/>
              <a:t>. </a:t>
            </a:r>
            <a:r>
              <a:rPr lang="en-GB" sz="2400" b="1" dirty="0"/>
              <a:t>Country Strategy Results Framework</a:t>
            </a:r>
            <a:r>
              <a:rPr lang="en-GB" sz="2300" b="1" dirty="0" smtClean="0"/>
              <a:t/>
            </a:r>
            <a:br>
              <a:rPr lang="en-GB" sz="2300" b="1" dirty="0" smtClean="0"/>
            </a:br>
            <a:r>
              <a:rPr lang="en-GB" sz="1200" dirty="0">
                <a:latin typeface="Times New Roman" panose="02020603050405020304" pitchFamily="18" charset="0"/>
                <a:cs typeface="Times New Roman" panose="02020603050405020304" pitchFamily="18" charset="0"/>
              </a:rPr>
              <a:t>Enable capacity-building and scaling up of the private sector, while promoting commercialisation of public utilities, and supporting privatisation of viable state-owned </a:t>
            </a:r>
            <a:r>
              <a:rPr lang="en-GB" sz="1200" dirty="0" smtClean="0">
                <a:latin typeface="Times New Roman" panose="02020603050405020304" pitchFamily="18" charset="0"/>
                <a:cs typeface="Times New Roman" panose="02020603050405020304" pitchFamily="18" charset="0"/>
              </a:rPr>
              <a:t>enterprises to enhance </a:t>
            </a:r>
            <a:r>
              <a:rPr lang="en-GB" sz="1200" b="1" dirty="0" smtClean="0">
                <a:latin typeface="Times New Roman" panose="02020603050405020304" pitchFamily="18" charset="0"/>
                <a:cs typeface="Times New Roman" panose="02020603050405020304" pitchFamily="18" charset="0"/>
              </a:rPr>
              <a:t>Competitiveness</a:t>
            </a:r>
            <a:endParaRPr lang="en-GB" sz="1200" b="1" dirty="0"/>
          </a:p>
        </p:txBody>
      </p:sp>
      <p:sp>
        <p:nvSpPr>
          <p:cNvPr id="3" name="Slide Number Placeholder 2"/>
          <p:cNvSpPr>
            <a:spLocks noGrp="1"/>
          </p:cNvSpPr>
          <p:nvPr>
            <p:ph type="sldNum" sz="quarter" idx="4"/>
          </p:nvPr>
        </p:nvSpPr>
        <p:spPr/>
        <p:txBody>
          <a:bodyPr/>
          <a:lstStyle/>
          <a:p>
            <a:fld id="{71F9F866-B438-9445-8D9F-1F8FF6608833}" type="slidenum">
              <a:rPr lang="en-GB" smtClean="0">
                <a:solidFill>
                  <a:srgbClr val="00539B"/>
                </a:solidFill>
              </a:rPr>
              <a:pPr/>
              <a:t>13</a:t>
            </a:fld>
            <a:endParaRPr lang="en-GB" dirty="0">
              <a:solidFill>
                <a:srgbClr val="00539B"/>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3676269229"/>
              </p:ext>
            </p:extLst>
          </p:nvPr>
        </p:nvGraphicFramePr>
        <p:xfrm>
          <a:off x="245874" y="888064"/>
          <a:ext cx="8645938" cy="5247894"/>
        </p:xfrm>
        <a:graphic>
          <a:graphicData uri="http://schemas.openxmlformats.org/drawingml/2006/table">
            <a:tbl>
              <a:tblPr firstRow="1" bandRow="1">
                <a:tableStyleId>{8EC20E35-A176-4012-BC5E-935CFFF8708E}</a:tableStyleId>
              </a:tblPr>
              <a:tblGrid>
                <a:gridCol w="1343440"/>
                <a:gridCol w="4223657"/>
                <a:gridCol w="3078841"/>
              </a:tblGrid>
              <a:tr h="0">
                <a:tc>
                  <a:txBody>
                    <a:bodyPr/>
                    <a:lstStyle/>
                    <a:p>
                      <a:pPr marL="0" algn="ctr" defTabSz="914400" rtl="0" eaLnBrk="1" latinLnBrk="0" hangingPunct="1"/>
                      <a:r>
                        <a:rPr lang="en-GB" sz="1200" b="1" kern="1200" dirty="0" smtClean="0">
                          <a:solidFill>
                            <a:schemeClr val="bg1"/>
                          </a:solidFill>
                          <a:latin typeface="Franklin Gothic Book" panose="020B0503020102020204" pitchFamily="34" charset="0"/>
                          <a:ea typeface="+mn-ea"/>
                          <a:cs typeface="+mn-cs"/>
                        </a:rPr>
                        <a:t>Key Objectives</a:t>
                      </a:r>
                    </a:p>
                    <a:p>
                      <a:pPr marL="0" algn="ctr" defTabSz="914400" rtl="0" eaLnBrk="1" latinLnBrk="0" hangingPunct="1"/>
                      <a:r>
                        <a:rPr lang="en-GB" sz="1200" b="1" kern="1200" dirty="0" smtClean="0">
                          <a:solidFill>
                            <a:schemeClr val="bg1"/>
                          </a:solidFill>
                          <a:latin typeface="Franklin Gothic Book" panose="020B0503020102020204" pitchFamily="34" charset="0"/>
                          <a:ea typeface="+mn-ea"/>
                          <a:cs typeface="+mn-cs"/>
                        </a:rPr>
                        <a:t>(Outcomes)</a:t>
                      </a:r>
                      <a:endParaRPr lang="en-GB" sz="1200" b="1" kern="1200" dirty="0">
                        <a:solidFill>
                          <a:schemeClr val="bg1"/>
                        </a:solidFill>
                        <a:latin typeface="Franklin Gothic Book" panose="020B0503020102020204" pitchFamily="34" charset="0"/>
                        <a:ea typeface="+mn-ea"/>
                        <a:cs typeface="+mn-cs"/>
                      </a:endParaRPr>
                    </a:p>
                  </a:txBody>
                  <a:tcPr marL="18000" marR="18000" anchor="ctr">
                    <a:lnL>
                      <a:noFill/>
                    </a:lnL>
                    <a:lnR>
                      <a:noFill/>
                    </a:lnR>
                    <a:lnT w="25400" cmpd="sng">
                      <a:noFill/>
                    </a:lnT>
                    <a:lnB w="25400" cmpd="sng">
                      <a:noFill/>
                    </a:lnB>
                    <a:lnTlToBr w="12700" cmpd="sng">
                      <a:noFill/>
                      <a:prstDash val="solid"/>
                    </a:lnTlToBr>
                    <a:lnBlToTr w="12700" cmpd="sng">
                      <a:noFill/>
                      <a:prstDash val="solid"/>
                    </a:lnBlToTr>
                    <a:solidFill>
                      <a:schemeClr val="bg2"/>
                    </a:solidFill>
                  </a:tcPr>
                </a:tc>
                <a:tc>
                  <a:txBody>
                    <a:bodyPr/>
                    <a:lstStyle/>
                    <a:p>
                      <a:pPr marL="0" algn="ctr" defTabSz="914400" rtl="0" eaLnBrk="1" latinLnBrk="0" hangingPunct="1"/>
                      <a:r>
                        <a:rPr lang="en-GB" sz="1200" b="1" kern="1200" dirty="0" smtClean="0">
                          <a:solidFill>
                            <a:schemeClr val="bg1"/>
                          </a:solidFill>
                          <a:latin typeface="Franklin Gothic Book" panose="020B0503020102020204" pitchFamily="34" charset="0"/>
                          <a:ea typeface="+mn-ea"/>
                          <a:cs typeface="+mn-cs"/>
                        </a:rPr>
                        <a:t>Activities</a:t>
                      </a:r>
                    </a:p>
                    <a:p>
                      <a:pPr marL="0" algn="ctr" defTabSz="914400" rtl="0" eaLnBrk="1" latinLnBrk="0" hangingPunct="1"/>
                      <a:r>
                        <a:rPr lang="en-GB" sz="1200" b="1" kern="1200" dirty="0" smtClean="0">
                          <a:solidFill>
                            <a:schemeClr val="bg1"/>
                          </a:solidFill>
                          <a:latin typeface="Franklin Gothic Book" panose="020B0503020102020204" pitchFamily="34" charset="0"/>
                          <a:ea typeface="+mn-ea"/>
                          <a:cs typeface="+mn-cs"/>
                        </a:rPr>
                        <a:t>(Outputs)</a:t>
                      </a:r>
                      <a:endParaRPr lang="en-GB" sz="1200" b="1" kern="1200" dirty="0">
                        <a:solidFill>
                          <a:schemeClr val="bg1"/>
                        </a:solidFill>
                        <a:latin typeface="Franklin Gothic Book" panose="020B0503020102020204" pitchFamily="34" charset="0"/>
                        <a:ea typeface="+mn-ea"/>
                        <a:cs typeface="+mn-cs"/>
                      </a:endParaRPr>
                    </a:p>
                  </a:txBody>
                  <a:tcPr marL="18000" marR="18000" anchor="ctr">
                    <a:lnL>
                      <a:noFill/>
                    </a:lnL>
                    <a:lnR>
                      <a:noFill/>
                    </a:lnR>
                    <a:lnT w="25400" cmpd="sng">
                      <a:noFill/>
                    </a:lnT>
                    <a:lnB w="25400" cmpd="sng">
                      <a:noFill/>
                    </a:lnB>
                    <a:lnTlToBr w="12700" cmpd="sng">
                      <a:noFill/>
                      <a:prstDash val="solid"/>
                    </a:lnTlToBr>
                    <a:lnBlToTr w="12700" cmpd="sng">
                      <a:noFill/>
                      <a:prstDash val="solid"/>
                    </a:lnBlToTr>
                    <a:solidFill>
                      <a:schemeClr val="bg2"/>
                    </a:solidFill>
                  </a:tcPr>
                </a:tc>
                <a:tc>
                  <a:txBody>
                    <a:bodyPr/>
                    <a:lstStyle/>
                    <a:p>
                      <a:pPr marL="0" algn="ctr" defTabSz="914400" rtl="0" eaLnBrk="1" latinLnBrk="0" hangingPunct="1"/>
                      <a:r>
                        <a:rPr lang="en-GB" sz="1200" b="1" kern="1200" dirty="0" smtClean="0">
                          <a:solidFill>
                            <a:schemeClr val="bg1"/>
                          </a:solidFill>
                          <a:latin typeface="Franklin Gothic Book" panose="020B0503020102020204" pitchFamily="34" charset="0"/>
                          <a:ea typeface="+mn-ea"/>
                          <a:cs typeface="+mn-cs"/>
                        </a:rPr>
                        <a:t>Tracking Indicators</a:t>
                      </a:r>
                    </a:p>
                  </a:txBody>
                  <a:tcPr marL="18000" marR="18000" anchor="ctr">
                    <a:lnL>
                      <a:noFill/>
                    </a:lnL>
                    <a:lnR>
                      <a:noFill/>
                    </a:lnR>
                    <a:lnT w="25400" cmpd="sng">
                      <a:noFill/>
                    </a:lnT>
                    <a:lnB w="25400" cmpd="sng">
                      <a:noFill/>
                    </a:lnB>
                    <a:lnTlToBr w="12700" cmpd="sng">
                      <a:noFill/>
                      <a:prstDash val="solid"/>
                    </a:lnTlToBr>
                    <a:lnBlToTr w="12700" cmpd="sng">
                      <a:noFill/>
                      <a:prstDash val="solid"/>
                    </a:lnBlToTr>
                    <a:solidFill>
                      <a:schemeClr val="bg2"/>
                    </a:solidFill>
                  </a:tcPr>
                </a:tc>
              </a:tr>
              <a:tr h="0">
                <a:tc>
                  <a:txBody>
                    <a:bodyPr/>
                    <a:lstStyle/>
                    <a:p>
                      <a:pPr marL="171450" marR="0" lvl="0" indent="-1714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100" b="1" baseline="0" dirty="0" smtClean="0">
                          <a:solidFill>
                            <a:schemeClr val="accent1"/>
                          </a:solidFill>
                          <a:latin typeface="Franklin Gothic Book" panose="020B0503020102020204" pitchFamily="34" charset="0"/>
                        </a:rPr>
                        <a:t>Robust and capable SME/corporate sector (including women-led companies)</a:t>
                      </a:r>
                    </a:p>
                    <a:p>
                      <a:pPr marL="0" lvl="0" indent="0" algn="l" defTabSz="914400" rtl="0" eaLnBrk="1" latinLnBrk="0" hangingPunct="1">
                        <a:lnSpc>
                          <a:spcPct val="115000"/>
                        </a:lnSpc>
                        <a:spcAft>
                          <a:spcPts val="0"/>
                        </a:spcAft>
                        <a:buFont typeface="Arial" panose="020B0604020202020204" pitchFamily="34" charset="0"/>
                        <a:buNone/>
                      </a:pPr>
                      <a:endParaRPr lang="en-GB" sz="800" b="1" dirty="0" smtClean="0">
                        <a:solidFill>
                          <a:srgbClr val="FF0000"/>
                        </a:solidFill>
                        <a:effectLst/>
                        <a:latin typeface="Franklin Gothic Book" panose="020B0503020102020204" pitchFamily="34" charset="0"/>
                        <a:ea typeface="Calibri"/>
                        <a:cs typeface="Times New Roman"/>
                      </a:endParaRPr>
                    </a:p>
                    <a:p>
                      <a:pPr marL="171450" lvl="0" indent="-171450" algn="l" defTabSz="914400" rtl="0" eaLnBrk="1" latinLnBrk="0" hangingPunct="1">
                        <a:lnSpc>
                          <a:spcPct val="115000"/>
                        </a:lnSpc>
                        <a:spcAft>
                          <a:spcPts val="0"/>
                        </a:spcAft>
                        <a:buFont typeface="Arial" panose="020B0604020202020204" pitchFamily="34" charset="0"/>
                        <a:buChar char="•"/>
                      </a:pPr>
                      <a:r>
                        <a:rPr lang="en-GB" sz="1100" b="1" dirty="0" smtClean="0">
                          <a:solidFill>
                            <a:schemeClr val="accent1"/>
                          </a:solidFill>
                          <a:effectLst/>
                          <a:latin typeface="Franklin Gothic Book" panose="020B0503020102020204" pitchFamily="34" charset="0"/>
                          <a:ea typeface="Calibri"/>
                          <a:cs typeface="Times New Roman"/>
                        </a:rPr>
                        <a:t>Improved skills, capacity and quality standards for SMEs</a:t>
                      </a:r>
                    </a:p>
                  </a:txBody>
                  <a:tcPr>
                    <a:lnL>
                      <a:noFill/>
                    </a:lnL>
                    <a:lnR>
                      <a:noFill/>
                    </a:lnR>
                    <a:lnT w="254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7800" marR="0" lvl="0" indent="-177800" algn="l" defTabSz="914400" rtl="0" eaLnBrk="1" fontAlgn="auto" latinLnBrk="0" hangingPunct="1">
                        <a:lnSpc>
                          <a:spcPct val="100000"/>
                        </a:lnSpc>
                        <a:spcBef>
                          <a:spcPts val="0"/>
                        </a:spcBef>
                        <a:spcAft>
                          <a:spcPts val="1500"/>
                        </a:spcAft>
                        <a:buClrTx/>
                        <a:buSzTx/>
                        <a:buFont typeface="Wingdings"/>
                        <a:buChar char=""/>
                        <a:tabLst/>
                        <a:defRPr/>
                      </a:pPr>
                      <a:r>
                        <a:rPr lang="en-GB" sz="1100" b="0" i="0" baseline="0" dirty="0" smtClean="0">
                          <a:solidFill>
                            <a:srgbClr val="00539B"/>
                          </a:solidFill>
                          <a:latin typeface="Franklin Gothic Book" panose="020B0503020102020204" pitchFamily="34" charset="0"/>
                        </a:rPr>
                        <a:t>Provision of specialised SME on-lend frameworks (to complement general purpose SME lending) via partner banks, e.g., scaling up Women in Business and rolling out EU Competitiveness Facility, </a:t>
                      </a:r>
                      <a:r>
                        <a:rPr lang="en-GB" sz="1100" b="0" i="0" baseline="0" dirty="0" smtClean="0">
                          <a:solidFill>
                            <a:schemeClr val="accent1"/>
                          </a:solidFill>
                          <a:latin typeface="Franklin Gothic Book" panose="020B0503020102020204" pitchFamily="34" charset="0"/>
                        </a:rPr>
                        <a:t>direct engagement with bankable  private corporates.</a:t>
                      </a:r>
                    </a:p>
                    <a:p>
                      <a:pPr marL="177800" marR="0" lvl="0" indent="-177800" algn="l" defTabSz="914400" rtl="0" eaLnBrk="1" fontAlgn="auto" latinLnBrk="0" hangingPunct="1">
                        <a:lnSpc>
                          <a:spcPct val="100000"/>
                        </a:lnSpc>
                        <a:spcBef>
                          <a:spcPts val="0"/>
                        </a:spcBef>
                        <a:spcAft>
                          <a:spcPts val="1500"/>
                        </a:spcAft>
                        <a:buClrTx/>
                        <a:buSzTx/>
                        <a:buFont typeface="Wingdings"/>
                        <a:buChar char=""/>
                        <a:tabLst/>
                        <a:defRPr/>
                      </a:pPr>
                      <a:r>
                        <a:rPr lang="en-GB" sz="1100" b="0" i="0" baseline="0" dirty="0" smtClean="0">
                          <a:solidFill>
                            <a:srgbClr val="00539B"/>
                          </a:solidFill>
                          <a:latin typeface="Franklin Gothic Book" panose="020B0503020102020204" pitchFamily="34" charset="0"/>
                        </a:rPr>
                        <a:t>Demonstration of best practices via broad engagement with select (“Blue Ribbon”) SMEs, using ASB advisory and investment to enhance core competencies and build capacity with a view to scale-up organically and, potentially, via acquisition.</a:t>
                      </a:r>
                    </a:p>
                  </a:txBody>
                  <a:tcPr>
                    <a:lnL>
                      <a:noFill/>
                    </a:lnL>
                    <a:lnR>
                      <a:noFill/>
                    </a:lnR>
                    <a:lnT w="254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lvl="0" indent="-171450" algn="l" defTabSz="914400" rtl="0" eaLnBrk="1" latinLnBrk="0" hangingPunct="1">
                        <a:lnSpc>
                          <a:spcPct val="115000"/>
                        </a:lnSpc>
                        <a:spcAft>
                          <a:spcPts val="0"/>
                        </a:spcAft>
                        <a:buFont typeface="Arial" panose="020B0604020202020204" pitchFamily="34" charset="0"/>
                        <a:buChar char="•"/>
                      </a:pPr>
                      <a:r>
                        <a:rPr lang="en-GB" sz="1100" i="0" kern="1200" baseline="0" dirty="0" smtClean="0">
                          <a:solidFill>
                            <a:schemeClr val="accent1"/>
                          </a:solidFill>
                          <a:latin typeface="Franklin Gothic Book" panose="020B0503020102020204" pitchFamily="34" charset="0"/>
                          <a:ea typeface="+mn-ea"/>
                          <a:cs typeface="+mn-cs"/>
                        </a:rPr>
                        <a:t>Vol./num. of outstanding SME loans in PFIs  </a:t>
                      </a:r>
                      <a:r>
                        <a:rPr lang="en-GB" sz="1100" i="1" kern="1200" baseline="0" dirty="0" smtClean="0">
                          <a:solidFill>
                            <a:schemeClr val="accent1"/>
                          </a:solidFill>
                          <a:latin typeface="Franklin Gothic Book" panose="020B0503020102020204" pitchFamily="34" charset="0"/>
                          <a:ea typeface="+mn-ea"/>
                          <a:cs typeface="+mn-cs"/>
                        </a:rPr>
                        <a:t>(baseline 2016: vol. H1 2016 €92,619,291, 6 PFIs)</a:t>
                      </a:r>
                      <a:endParaRPr lang="en-GB" sz="1100" i="0" kern="1200" baseline="0" dirty="0" smtClean="0">
                        <a:solidFill>
                          <a:schemeClr val="accent1"/>
                        </a:solidFill>
                        <a:latin typeface="Franklin Gothic Book" panose="020B0503020102020204" pitchFamily="34" charset="0"/>
                        <a:ea typeface="+mn-ea"/>
                        <a:cs typeface="+mn-cs"/>
                      </a:endParaRPr>
                    </a:p>
                    <a:p>
                      <a:pPr marL="171450" lvl="0" indent="-171450" algn="l" defTabSz="914400" rtl="0" eaLnBrk="1" latinLnBrk="0" hangingPunct="1">
                        <a:lnSpc>
                          <a:spcPct val="115000"/>
                        </a:lnSpc>
                        <a:spcAft>
                          <a:spcPts val="0"/>
                        </a:spcAft>
                        <a:buFont typeface="Arial" panose="020B0604020202020204" pitchFamily="34" charset="0"/>
                        <a:buChar char="•"/>
                      </a:pPr>
                      <a:r>
                        <a:rPr lang="en-GB" sz="1100" i="0" kern="1200" baseline="0" dirty="0" smtClean="0">
                          <a:solidFill>
                            <a:schemeClr val="accent1"/>
                          </a:solidFill>
                          <a:latin typeface="Franklin Gothic Book" panose="020B0503020102020204" pitchFamily="34" charset="0"/>
                          <a:ea typeface="+mn-ea"/>
                          <a:cs typeface="+mn-cs"/>
                        </a:rPr>
                        <a:t>Vol/num. of outstanding direct loans to corporates </a:t>
                      </a:r>
                    </a:p>
                    <a:p>
                      <a:pPr marL="171450" lvl="0" indent="-171450" algn="l" defTabSz="914400" rtl="0" eaLnBrk="1" latinLnBrk="0" hangingPunct="1">
                        <a:lnSpc>
                          <a:spcPct val="115000"/>
                        </a:lnSpc>
                        <a:spcAft>
                          <a:spcPts val="0"/>
                        </a:spcAft>
                        <a:buFont typeface="Arial" panose="020B0604020202020204" pitchFamily="34" charset="0"/>
                        <a:buChar char="•"/>
                      </a:pPr>
                      <a:r>
                        <a:rPr lang="en-GB" sz="1100" i="0" kern="1200" baseline="0" dirty="0" smtClean="0">
                          <a:solidFill>
                            <a:schemeClr val="accent1"/>
                          </a:solidFill>
                          <a:latin typeface="Franklin Gothic Book" panose="020B0503020102020204" pitchFamily="34" charset="0"/>
                          <a:ea typeface="+mn-ea"/>
                          <a:cs typeface="+mn-cs"/>
                        </a:rPr>
                        <a:t>Vol. of outstanding loans to PFIs under </a:t>
                      </a:r>
                      <a:r>
                        <a:rPr lang="en-GB" sz="1100" i="0" kern="1200" baseline="0" dirty="0" err="1" smtClean="0">
                          <a:solidFill>
                            <a:schemeClr val="accent1"/>
                          </a:solidFill>
                          <a:latin typeface="Franklin Gothic Book" panose="020B0503020102020204" pitchFamily="34" charset="0"/>
                          <a:ea typeface="+mn-ea"/>
                          <a:cs typeface="+mn-cs"/>
                        </a:rPr>
                        <a:t>WiB</a:t>
                      </a:r>
                      <a:r>
                        <a:rPr lang="en-GB" sz="1100" i="0" kern="1200" baseline="0" dirty="0" smtClean="0">
                          <a:solidFill>
                            <a:schemeClr val="accent1"/>
                          </a:solidFill>
                          <a:latin typeface="Franklin Gothic Book" panose="020B0503020102020204" pitchFamily="34" charset="0"/>
                          <a:ea typeface="+mn-ea"/>
                          <a:cs typeface="+mn-cs"/>
                        </a:rPr>
                        <a:t> programme </a:t>
                      </a:r>
                      <a:r>
                        <a:rPr lang="en-GB" sz="1100" i="1" kern="1200" baseline="0" dirty="0" smtClean="0">
                          <a:solidFill>
                            <a:schemeClr val="accent1"/>
                          </a:solidFill>
                          <a:latin typeface="Franklin Gothic Book" panose="020B0503020102020204" pitchFamily="34" charset="0"/>
                          <a:ea typeface="+mn-ea"/>
                          <a:cs typeface="+mn-cs"/>
                        </a:rPr>
                        <a:t>(baseline 2016: vol. H1 2016 €1,365,572)</a:t>
                      </a:r>
                    </a:p>
                    <a:p>
                      <a:pPr marL="171450" marR="0" lvl="0" indent="-1714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100" i="0" kern="1200" baseline="0" dirty="0" smtClean="0">
                          <a:solidFill>
                            <a:schemeClr val="accent1"/>
                          </a:solidFill>
                          <a:latin typeface="Franklin Gothic Book" panose="020B0503020102020204" pitchFamily="34" charset="0"/>
                          <a:ea typeface="+mn-ea"/>
                          <a:cs typeface="+mn-cs"/>
                        </a:rPr>
                        <a:t>% of ASB assisted companies that achieved increased turnover </a:t>
                      </a:r>
                      <a:r>
                        <a:rPr lang="en-GB" sz="1100" i="1" kern="1200" baseline="0" dirty="0" smtClean="0">
                          <a:solidFill>
                            <a:schemeClr val="accent1"/>
                          </a:solidFill>
                          <a:latin typeface="Franklin Gothic Book" panose="020B0503020102020204" pitchFamily="34" charset="0"/>
                          <a:ea typeface="+mn-ea"/>
                          <a:cs typeface="+mn-cs"/>
                        </a:rPr>
                        <a:t>(baseline 2016: 75%)</a:t>
                      </a:r>
                    </a:p>
                  </a:txBody>
                  <a:tcPr>
                    <a:lnL>
                      <a:noFill/>
                    </a:lnL>
                    <a:lnR>
                      <a:noFill/>
                    </a:lnR>
                    <a:lnT w="254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1" kern="1200" dirty="0" smtClean="0">
                          <a:solidFill>
                            <a:schemeClr val="accent1"/>
                          </a:solidFill>
                          <a:effectLst/>
                          <a:latin typeface="Franklin Gothic Book" panose="020B0503020102020204" pitchFamily="34" charset="0"/>
                          <a:ea typeface="Calibri"/>
                          <a:cs typeface="Times New Roman"/>
                        </a:rPr>
                        <a:t>Decreased state ownership  and enhanced competition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800" b="1" kern="1200" dirty="0" smtClean="0">
                        <a:solidFill>
                          <a:schemeClr val="accent1"/>
                        </a:solidFill>
                        <a:effectLst/>
                        <a:latin typeface="Franklin Gothic Book" panose="020B0503020102020204" pitchFamily="34" charset="0"/>
                        <a:ea typeface="Calibri"/>
                        <a:cs typeface="Times New Roman"/>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1" kern="1200" dirty="0" smtClean="0">
                          <a:solidFill>
                            <a:schemeClr val="accent1"/>
                          </a:solidFill>
                          <a:effectLst/>
                          <a:latin typeface="Franklin Gothic Book" panose="020B0503020102020204" pitchFamily="34" charset="0"/>
                          <a:ea typeface="Calibri"/>
                          <a:cs typeface="Times New Roman"/>
                        </a:rPr>
                        <a:t>Commercialised municipal services</a:t>
                      </a:r>
                    </a:p>
                  </a:txBody>
                  <a:tcPr>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7800" marR="0" lvl="0" indent="-177800" algn="l" defTabSz="914400" rtl="0" eaLnBrk="1" fontAlgn="auto" latinLnBrk="0" hangingPunct="1">
                        <a:lnSpc>
                          <a:spcPct val="100000"/>
                        </a:lnSpc>
                        <a:spcBef>
                          <a:spcPts val="0"/>
                        </a:spcBef>
                        <a:spcAft>
                          <a:spcPts val="1000"/>
                        </a:spcAft>
                        <a:buClrTx/>
                        <a:buSzTx/>
                        <a:buFont typeface="Wingdings"/>
                        <a:buChar char=""/>
                        <a:tabLst/>
                        <a:defRPr/>
                      </a:pPr>
                      <a:r>
                        <a:rPr lang="en-GB" sz="1100" kern="1200" dirty="0" smtClean="0">
                          <a:solidFill>
                            <a:schemeClr val="accent1"/>
                          </a:solidFill>
                          <a:effectLst/>
                          <a:latin typeface="Franklin Gothic Book" panose="020B0503020102020204" pitchFamily="34" charset="0"/>
                          <a:ea typeface="+mn-ea"/>
                          <a:cs typeface="+mn-cs"/>
                        </a:rPr>
                        <a:t>In alignment with key players, consistent</a:t>
                      </a:r>
                      <a:r>
                        <a:rPr lang="en-GB" sz="1100" kern="1200" baseline="0" dirty="0" smtClean="0">
                          <a:solidFill>
                            <a:schemeClr val="accent1"/>
                          </a:solidFill>
                          <a:effectLst/>
                          <a:latin typeface="Franklin Gothic Book" panose="020B0503020102020204" pitchFamily="34" charset="0"/>
                          <a:ea typeface="+mn-ea"/>
                          <a:cs typeface="+mn-cs"/>
                        </a:rPr>
                        <a:t> </a:t>
                      </a:r>
                      <a:r>
                        <a:rPr lang="en-GB" sz="1100" kern="1200" dirty="0" smtClean="0">
                          <a:solidFill>
                            <a:schemeClr val="accent1"/>
                          </a:solidFill>
                          <a:effectLst/>
                          <a:latin typeface="Franklin Gothic Book" panose="020B0503020102020204" pitchFamily="34" charset="0"/>
                          <a:ea typeface="+mn-ea"/>
                          <a:cs typeface="+mn-cs"/>
                        </a:rPr>
                        <a:t>privatisation </a:t>
                      </a:r>
                      <a:r>
                        <a:rPr lang="en-GB" sz="1100" kern="1200" baseline="0" dirty="0" smtClean="0">
                          <a:solidFill>
                            <a:schemeClr val="accent1"/>
                          </a:solidFill>
                          <a:effectLst/>
                          <a:latin typeface="Franklin Gothic Book" panose="020B0503020102020204" pitchFamily="34" charset="0"/>
                          <a:ea typeface="+mn-ea"/>
                          <a:cs typeface="+mn-cs"/>
                        </a:rPr>
                        <a:t>a</a:t>
                      </a:r>
                      <a:r>
                        <a:rPr lang="en-GB" sz="1100" kern="1200" dirty="0" smtClean="0">
                          <a:solidFill>
                            <a:schemeClr val="accent1"/>
                          </a:solidFill>
                          <a:effectLst/>
                          <a:latin typeface="Franklin Gothic Book" panose="020B0503020102020204" pitchFamily="34" charset="0"/>
                          <a:ea typeface="+mn-ea"/>
                          <a:cs typeface="+mn-cs"/>
                        </a:rPr>
                        <a:t>dvocacy.</a:t>
                      </a:r>
                      <a:r>
                        <a:rPr lang="en-GB" sz="1100" kern="1200" baseline="0" dirty="0" smtClean="0">
                          <a:solidFill>
                            <a:schemeClr val="accent1"/>
                          </a:solidFill>
                          <a:effectLst/>
                          <a:latin typeface="Franklin Gothic Book" panose="020B0503020102020204" pitchFamily="34" charset="0"/>
                          <a:ea typeface="+mn-ea"/>
                          <a:cs typeface="+mn-cs"/>
                        </a:rPr>
                        <a:t> </a:t>
                      </a:r>
                      <a:r>
                        <a:rPr lang="en-GB" sz="1100" b="0" kern="1200" dirty="0" smtClean="0">
                          <a:solidFill>
                            <a:schemeClr val="accent1"/>
                          </a:solidFill>
                          <a:effectLst/>
                          <a:latin typeface="Franklin Gothic Book" panose="020B0503020102020204" pitchFamily="34" charset="0"/>
                          <a:ea typeface="+mn-ea"/>
                          <a:cs typeface="+mn-cs"/>
                        </a:rPr>
                        <a:t>Selective</a:t>
                      </a:r>
                      <a:r>
                        <a:rPr lang="en-GB" sz="1100" b="0" kern="1200" baseline="0" dirty="0" smtClean="0">
                          <a:solidFill>
                            <a:schemeClr val="accent1"/>
                          </a:solidFill>
                          <a:effectLst/>
                          <a:latin typeface="Franklin Gothic Book" panose="020B0503020102020204" pitchFamily="34" charset="0"/>
                          <a:ea typeface="+mn-ea"/>
                          <a:cs typeface="+mn-cs"/>
                        </a:rPr>
                        <a:t> participation in </a:t>
                      </a:r>
                      <a:r>
                        <a:rPr lang="en-GB" sz="1100" b="0" kern="1200" dirty="0" smtClean="0">
                          <a:solidFill>
                            <a:schemeClr val="accent1"/>
                          </a:solidFill>
                          <a:effectLst/>
                          <a:latin typeface="Franklin Gothic Book" panose="020B0503020102020204" pitchFamily="34" charset="0"/>
                          <a:ea typeface="+mn-ea"/>
                          <a:cs typeface="+mn-cs"/>
                        </a:rPr>
                        <a:t>flagship privatisations </a:t>
                      </a:r>
                      <a:r>
                        <a:rPr lang="en-GB" sz="1100" kern="1200" dirty="0" smtClean="0">
                          <a:solidFill>
                            <a:schemeClr val="accent1"/>
                          </a:solidFill>
                          <a:effectLst/>
                          <a:latin typeface="Franklin Gothic Book" panose="020B0503020102020204" pitchFamily="34" charset="0"/>
                          <a:ea typeface="+mn-ea"/>
                          <a:cs typeface="+mn-cs"/>
                        </a:rPr>
                        <a:t>of viable SOEs</a:t>
                      </a:r>
                      <a:r>
                        <a:rPr lang="en-GB" sz="1100" b="0" kern="1200" baseline="0" dirty="0" smtClean="0">
                          <a:solidFill>
                            <a:schemeClr val="accent1"/>
                          </a:solidFill>
                          <a:effectLst/>
                          <a:latin typeface="Franklin Gothic Book" panose="020B0503020102020204" pitchFamily="34" charset="0"/>
                          <a:ea typeface="+mn-ea"/>
                          <a:cs typeface="+mn-cs"/>
                        </a:rPr>
                        <a:t> </a:t>
                      </a:r>
                      <a:r>
                        <a:rPr lang="en-GB" sz="1100" b="0" kern="1200" dirty="0" smtClean="0">
                          <a:solidFill>
                            <a:schemeClr val="accent1"/>
                          </a:solidFill>
                          <a:effectLst/>
                          <a:latin typeface="Franklin Gothic Book" panose="020B0503020102020204" pitchFamily="34" charset="0"/>
                          <a:ea typeface="+mn-ea"/>
                          <a:cs typeface="+mn-cs"/>
                        </a:rPr>
                        <a:t>as they occur</a:t>
                      </a:r>
                      <a:r>
                        <a:rPr lang="en-GB" sz="1100" kern="1200" dirty="0" smtClean="0">
                          <a:solidFill>
                            <a:schemeClr val="accent1"/>
                          </a:solidFill>
                          <a:effectLst/>
                          <a:latin typeface="Franklin Gothic Book" panose="020B0503020102020204" pitchFamily="34" charset="0"/>
                          <a:ea typeface="+mn-ea"/>
                          <a:cs typeface="+mn-cs"/>
                        </a:rPr>
                        <a:t>. </a:t>
                      </a:r>
                      <a:endParaRPr lang="en-GB" sz="1100" b="0" i="0" baseline="0" dirty="0" smtClean="0">
                        <a:solidFill>
                          <a:srgbClr val="00539B"/>
                        </a:solidFill>
                        <a:latin typeface="Franklin Gothic Book" panose="020B0503020102020204" pitchFamily="34" charset="0"/>
                      </a:endParaRPr>
                    </a:p>
                    <a:p>
                      <a:pPr marL="177800" marR="0" lvl="0" indent="-177800" algn="l" defTabSz="914400" rtl="0" eaLnBrk="1" fontAlgn="auto" latinLnBrk="0" hangingPunct="1">
                        <a:lnSpc>
                          <a:spcPct val="100000"/>
                        </a:lnSpc>
                        <a:spcBef>
                          <a:spcPts val="0"/>
                        </a:spcBef>
                        <a:spcAft>
                          <a:spcPts val="1000"/>
                        </a:spcAft>
                        <a:buClrTx/>
                        <a:buSzTx/>
                        <a:buFont typeface="Wingdings"/>
                        <a:buChar char=""/>
                        <a:tabLst/>
                        <a:defRPr/>
                      </a:pPr>
                      <a:r>
                        <a:rPr lang="en-GB" sz="1100" b="0" i="0" strike="noStrike" baseline="0" dirty="0" smtClean="0">
                          <a:solidFill>
                            <a:schemeClr val="accent1"/>
                          </a:solidFill>
                          <a:latin typeface="Franklin Gothic Book" panose="020B0503020102020204" pitchFamily="34" charset="0"/>
                        </a:rPr>
                        <a:t>Promotion of </a:t>
                      </a:r>
                      <a:r>
                        <a:rPr lang="en-GB" sz="1100" b="0" i="0" baseline="0" dirty="0" smtClean="0">
                          <a:solidFill>
                            <a:schemeClr val="accent1"/>
                          </a:solidFill>
                          <a:latin typeface="Franklin Gothic Book" panose="020B0503020102020204" pitchFamily="34" charset="0"/>
                        </a:rPr>
                        <a:t>improved governance, financial and operational performance improvement of municipal utilities, as well as private sector participation (including</a:t>
                      </a:r>
                      <a:r>
                        <a:rPr lang="en-GB" sz="1100" b="0" i="0" baseline="0" dirty="0" smtClean="0">
                          <a:solidFill>
                            <a:srgbClr val="00539B"/>
                          </a:solidFill>
                          <a:latin typeface="Franklin Gothic Book" panose="020B0503020102020204" pitchFamily="34" charset="0"/>
                        </a:rPr>
                        <a:t>, if feasible, PPPs) as an integral element of engagement with reform-minded municipalities.</a:t>
                      </a:r>
                    </a:p>
                  </a:txBody>
                  <a:tcPr>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GB" sz="1100" i="0" kern="1200" dirty="0" smtClean="0">
                          <a:solidFill>
                            <a:schemeClr val="accent1"/>
                          </a:solidFill>
                          <a:latin typeface="Franklin Gothic Book" panose="020B0503020102020204" pitchFamily="34" charset="0"/>
                          <a:ea typeface="+mn-ea"/>
                          <a:cs typeface="+mn-cs"/>
                        </a:rPr>
                        <a:t>Reduction</a:t>
                      </a:r>
                      <a:r>
                        <a:rPr lang="en-GB" sz="1100" i="0" kern="1200" baseline="0" dirty="0" smtClean="0">
                          <a:solidFill>
                            <a:schemeClr val="accent1"/>
                          </a:solidFill>
                          <a:latin typeface="Franklin Gothic Book" panose="020B0503020102020204" pitchFamily="34" charset="0"/>
                          <a:ea typeface="+mn-ea"/>
                          <a:cs typeface="+mn-cs"/>
                        </a:rPr>
                        <a:t> of state ownership to minority stake in supported SOEs (</a:t>
                      </a:r>
                      <a:r>
                        <a:rPr lang="en-GB" sz="1100" i="1" kern="1200" baseline="0" dirty="0" smtClean="0">
                          <a:solidFill>
                            <a:schemeClr val="accent1"/>
                          </a:solidFill>
                          <a:latin typeface="Franklin Gothic Book" panose="020B0503020102020204" pitchFamily="34" charset="0"/>
                          <a:ea typeface="+mn-ea"/>
                          <a:cs typeface="+mn-cs"/>
                        </a:rPr>
                        <a:t>qualitative account</a:t>
                      </a:r>
                      <a:r>
                        <a:rPr lang="en-GB" sz="1100" i="0" kern="1200" baseline="0" dirty="0" smtClean="0">
                          <a:solidFill>
                            <a:schemeClr val="accent1"/>
                          </a:solidFill>
                          <a:latin typeface="Franklin Gothic Book" panose="020B0503020102020204" pitchFamily="34" charset="0"/>
                          <a:ea typeface="+mn-ea"/>
                          <a:cs typeface="+mn-cs"/>
                        </a:rPr>
                        <a:t> -  </a:t>
                      </a:r>
                      <a:r>
                        <a:rPr lang="en-GB" sz="1100" i="1" kern="1200" baseline="0" dirty="0" smtClean="0">
                          <a:solidFill>
                            <a:schemeClr val="accent1"/>
                          </a:solidFill>
                          <a:latin typeface="Franklin Gothic Book" panose="020B0503020102020204" pitchFamily="34" charset="0"/>
                          <a:ea typeface="+mn-ea"/>
                          <a:cs typeface="+mn-cs"/>
                        </a:rPr>
                        <a:t>baseline  established at project approval)</a:t>
                      </a:r>
                      <a:endParaRPr lang="en-GB" sz="1100" b="0" i="0" strike="sngStrike" kern="1200" baseline="0" dirty="0" smtClean="0">
                        <a:solidFill>
                          <a:srgbClr val="00539B"/>
                        </a:solidFill>
                        <a:latin typeface="Franklin Gothic Book" panose="020B0503020102020204" pitchFamily="34" charset="0"/>
                        <a:ea typeface="+mn-ea"/>
                        <a:cs typeface="+mn-cs"/>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GB" sz="1100" b="0" i="0" kern="1200" baseline="0" dirty="0" smtClean="0">
                          <a:solidFill>
                            <a:schemeClr val="accent1"/>
                          </a:solidFill>
                          <a:latin typeface="Franklin Gothic Book" panose="020B0503020102020204" pitchFamily="34" charset="0"/>
                          <a:ea typeface="+mn-ea"/>
                          <a:cs typeface="+mn-cs"/>
                        </a:rPr>
                        <a:t>Tariffs reach target level </a:t>
                      </a:r>
                      <a:r>
                        <a:rPr lang="en-GB" sz="1100" b="0" i="1" kern="1200" baseline="0" dirty="0" smtClean="0">
                          <a:solidFill>
                            <a:schemeClr val="accent1"/>
                          </a:solidFill>
                          <a:latin typeface="Franklin Gothic Book" panose="020B0503020102020204" pitchFamily="34" charset="0"/>
                          <a:ea typeface="+mn-ea"/>
                          <a:cs typeface="+mn-cs"/>
                        </a:rPr>
                        <a:t>(baseline – established at project approval)</a:t>
                      </a:r>
                      <a:endParaRPr lang="en-GB" sz="1100" b="0" i="1" strike="sngStrike" kern="1200" baseline="0" dirty="0" smtClean="0">
                        <a:solidFill>
                          <a:schemeClr val="accent1"/>
                        </a:solidFill>
                        <a:latin typeface="Franklin Gothic Book" panose="020B0503020102020204" pitchFamily="34" charset="0"/>
                        <a:ea typeface="+mn-ea"/>
                        <a:cs typeface="+mn-cs"/>
                      </a:endParaRPr>
                    </a:p>
                    <a:p>
                      <a:pPr marL="171450" marR="0" lvl="0" indent="-171450" algn="l" defTabSz="914400" rtl="0" eaLnBrk="1" fontAlgn="auto" latinLnBrk="0" hangingPunct="1">
                        <a:lnSpc>
                          <a:spcPct val="100000"/>
                        </a:lnSpc>
                        <a:spcBef>
                          <a:spcPts val="0"/>
                        </a:spcBef>
                        <a:spcAft>
                          <a:spcPts val="1000"/>
                        </a:spcAft>
                        <a:buClrTx/>
                        <a:buSzTx/>
                        <a:buFont typeface="Arial" panose="020B0604020202020204" pitchFamily="34" charset="0"/>
                        <a:buChar char="•"/>
                        <a:tabLst/>
                        <a:defRPr/>
                      </a:pPr>
                      <a:r>
                        <a:rPr lang="en-GB" sz="1100" dirty="0" smtClean="0">
                          <a:solidFill>
                            <a:schemeClr val="accent1"/>
                          </a:solidFill>
                          <a:effectLst/>
                          <a:latin typeface="Franklin Gothic Book" panose="020B0503020102020204" pitchFamily="34" charset="0"/>
                          <a:ea typeface="Calibri"/>
                          <a:cs typeface="Times New Roman"/>
                        </a:rPr>
                        <a:t>Improved operational/financial performance measures in supported municipal companies</a:t>
                      </a:r>
                      <a:r>
                        <a:rPr lang="en-GB" sz="1100" baseline="0" dirty="0" smtClean="0">
                          <a:solidFill>
                            <a:schemeClr val="accent1"/>
                          </a:solidFill>
                          <a:effectLst/>
                          <a:latin typeface="Franklin Gothic Book" panose="020B0503020102020204" pitchFamily="34" charset="0"/>
                          <a:ea typeface="Calibri"/>
                          <a:cs typeface="Times New Roman"/>
                        </a:rPr>
                        <a:t> (profitability, efficiency, collection rate) (</a:t>
                      </a:r>
                      <a:r>
                        <a:rPr lang="en-GB" sz="1100" i="1" kern="1200" baseline="0" dirty="0" smtClean="0">
                          <a:solidFill>
                            <a:schemeClr val="accent1"/>
                          </a:solidFill>
                          <a:latin typeface="Franklin Gothic Book" panose="020B0503020102020204" pitchFamily="34" charset="0"/>
                          <a:ea typeface="+mn-ea"/>
                          <a:cs typeface="+mn-cs"/>
                        </a:rPr>
                        <a:t>baseline – established at project approval)</a:t>
                      </a:r>
                    </a:p>
                  </a:txBody>
                  <a:tcPr>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0">
                <a:tc>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1" baseline="0" dirty="0" smtClean="0">
                          <a:solidFill>
                            <a:schemeClr val="accent1"/>
                          </a:solidFill>
                          <a:latin typeface="Franklin Gothic Book" panose="020B0503020102020204" pitchFamily="34" charset="0"/>
                        </a:rPr>
                        <a:t>Improved business environment</a:t>
                      </a:r>
                    </a:p>
                  </a:txBody>
                  <a:tcPr>
                    <a:lnL>
                      <a:noFill/>
                    </a:lnL>
                    <a:lnR>
                      <a:noFill/>
                    </a:lnR>
                    <a:lnT w="12700" cap="flat" cmpd="sng" algn="ctr">
                      <a:solidFill>
                        <a:schemeClr val="accent1"/>
                      </a:solidFill>
                      <a:prstDash val="solid"/>
                      <a:round/>
                      <a:headEnd type="none" w="med" len="med"/>
                      <a:tailEnd type="none" w="med" len="med"/>
                    </a:lnT>
                    <a:lnB w="25400" cmpd="sng">
                      <a:noFill/>
                    </a:lnB>
                    <a:lnTlToBr w="12700" cmpd="sng">
                      <a:noFill/>
                      <a:prstDash val="solid"/>
                    </a:lnTlToBr>
                    <a:lnBlToTr w="12700" cmpd="sng">
                      <a:noFill/>
                      <a:prstDash val="solid"/>
                    </a:lnBlToTr>
                    <a:solidFill>
                      <a:schemeClr val="bg1"/>
                    </a:solidFill>
                  </a:tcPr>
                </a:tc>
                <a:tc>
                  <a:txBody>
                    <a:bodyPr/>
                    <a:lstStyle/>
                    <a:p>
                      <a:pPr marL="171450" marR="0" lvl="0" indent="-171450" algn="l" defTabSz="914400" rtl="0" eaLnBrk="1" fontAlgn="auto" latinLnBrk="0" hangingPunct="1">
                        <a:lnSpc>
                          <a:spcPct val="100000"/>
                        </a:lnSpc>
                        <a:spcBef>
                          <a:spcPts val="0"/>
                        </a:spcBef>
                        <a:spcAft>
                          <a:spcPts val="1500"/>
                        </a:spcAft>
                        <a:buClrTx/>
                        <a:buSzTx/>
                        <a:buFont typeface="Wingdings" panose="05000000000000000000" pitchFamily="2" charset="2"/>
                        <a:buChar char="§"/>
                        <a:tabLst/>
                        <a:defRPr/>
                      </a:pPr>
                      <a:r>
                        <a:rPr lang="en-GB" sz="1100" b="0" i="0" kern="1200" baseline="0" dirty="0" smtClean="0">
                          <a:solidFill>
                            <a:srgbClr val="00539B"/>
                          </a:solidFill>
                          <a:latin typeface="Franklin Gothic Book" panose="020B0503020102020204" pitchFamily="34" charset="0"/>
                          <a:ea typeface="+mn-ea"/>
                          <a:cs typeface="+mn-cs"/>
                        </a:rPr>
                        <a:t>Business climate improvement advocacy through ICGI and Investor Council, leveraging the designation as a lead institution (with IFC) under the Business Climate Improvement chapter of the Reform Agenda.</a:t>
                      </a:r>
                    </a:p>
                  </a:txBody>
                  <a:tcPr>
                    <a:lnL>
                      <a:noFill/>
                    </a:lnL>
                    <a:lnR>
                      <a:noFill/>
                    </a:lnR>
                    <a:lnT w="12700" cap="flat" cmpd="sng" algn="ctr">
                      <a:solidFill>
                        <a:schemeClr val="accent1"/>
                      </a:solidFill>
                      <a:prstDash val="solid"/>
                      <a:round/>
                      <a:headEnd type="none" w="med" len="med"/>
                      <a:tailEnd type="none" w="med" len="med"/>
                    </a:lnT>
                    <a:lnB w="25400" cmpd="sng">
                      <a:noFill/>
                    </a:lnB>
                    <a:lnTlToBr w="12700" cmpd="sng">
                      <a:noFill/>
                      <a:prstDash val="solid"/>
                    </a:lnTlToBr>
                    <a:lnBlToTr w="12700" cmpd="sng">
                      <a:noFill/>
                      <a:prstDash val="solid"/>
                    </a:lnBlToTr>
                    <a:solidFill>
                      <a:schemeClr val="bg1"/>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i="0" kern="1200" baseline="0" dirty="0" smtClean="0">
                          <a:solidFill>
                            <a:schemeClr val="accent1"/>
                          </a:solidFill>
                          <a:latin typeface="Franklin Gothic Book" panose="020B0503020102020204" pitchFamily="34" charset="0"/>
                          <a:ea typeface="+mn-ea"/>
                          <a:cs typeface="+mn-cs"/>
                        </a:rPr>
                        <a:t>Improvements in corporate governance and business standards in supported SOEs (</a:t>
                      </a:r>
                      <a:r>
                        <a:rPr lang="en-GB" sz="1100" i="1" kern="1200" baseline="0" dirty="0" smtClean="0">
                          <a:solidFill>
                            <a:schemeClr val="accent1"/>
                          </a:solidFill>
                          <a:latin typeface="Franklin Gothic Book" panose="020B0503020102020204" pitchFamily="34" charset="0"/>
                          <a:ea typeface="+mn-ea"/>
                          <a:cs typeface="+mn-cs"/>
                        </a:rPr>
                        <a:t>qualitative account – baseline N/A)</a:t>
                      </a:r>
                    </a:p>
                  </a:txBody>
                  <a:tcPr>
                    <a:lnL>
                      <a:noFill/>
                    </a:lnL>
                    <a:lnR>
                      <a:noFill/>
                    </a:lnR>
                    <a:lnT w="12700" cap="flat" cmpd="sng" algn="ctr">
                      <a:solidFill>
                        <a:schemeClr val="accent1"/>
                      </a:solidFill>
                      <a:prstDash val="solid"/>
                      <a:round/>
                      <a:headEnd type="none" w="med" len="med"/>
                      <a:tailEnd type="none" w="med" len="med"/>
                    </a:lnT>
                    <a:lnB w="25400" cmpd="sng">
                      <a:noFill/>
                    </a:lnB>
                    <a:lnTlToBr w="12700" cmpd="sng">
                      <a:noFill/>
                      <a:prstDash val="solid"/>
                    </a:lnTlToBr>
                    <a:lnBlToTr w="12700" cmpd="sng">
                      <a:noFill/>
                      <a:prstDash val="solid"/>
                    </a:lnBlToTr>
                    <a:solidFill>
                      <a:schemeClr val="bg1"/>
                    </a:solidFill>
                  </a:tcPr>
                </a:tc>
              </a:tr>
            </a:tbl>
          </a:graphicData>
        </a:graphic>
      </p:graphicFrame>
      <p:sp>
        <p:nvSpPr>
          <p:cNvPr id="6" name="Rectangle 5"/>
          <p:cNvSpPr/>
          <p:nvPr/>
        </p:nvSpPr>
        <p:spPr>
          <a:xfrm>
            <a:off x="245873" y="6550753"/>
            <a:ext cx="8479027" cy="246221"/>
          </a:xfrm>
          <a:prstGeom prst="rect">
            <a:avLst/>
          </a:prstGeom>
        </p:spPr>
        <p:txBody>
          <a:bodyPr wrap="square">
            <a:spAutoFit/>
          </a:bodyPr>
          <a:lstStyle/>
          <a:p>
            <a:pPr lvl="0" fontAlgn="auto">
              <a:spcBef>
                <a:spcPts val="0"/>
              </a:spcBef>
              <a:spcAft>
                <a:spcPts val="0"/>
              </a:spcAft>
              <a:defRPr/>
            </a:pPr>
            <a:r>
              <a:rPr lang="en-GB" sz="1000" b="1" dirty="0" smtClean="0">
                <a:solidFill>
                  <a:schemeClr val="accent1"/>
                </a:solidFill>
                <a:latin typeface="Franklin Gothic Book" panose="020B0503020102020204" pitchFamily="34" charset="0"/>
              </a:rPr>
              <a:t>Impact Indicator</a:t>
            </a:r>
            <a:r>
              <a:rPr lang="en-GB" sz="1000" b="1" dirty="0">
                <a:solidFill>
                  <a:schemeClr val="accent1"/>
                </a:solidFill>
                <a:latin typeface="Franklin Gothic Book" panose="020B0503020102020204" pitchFamily="34" charset="0"/>
              </a:rPr>
              <a:t>: </a:t>
            </a:r>
            <a:r>
              <a:rPr lang="en-GB" sz="1000" dirty="0" smtClean="0">
                <a:solidFill>
                  <a:schemeClr val="accent1"/>
                </a:solidFill>
                <a:latin typeface="Franklin Gothic Book" panose="020B0503020102020204" pitchFamily="34" charset="0"/>
                <a:ea typeface="Calibri"/>
                <a:cs typeface="Times New Roman"/>
              </a:rPr>
              <a:t>2017 World </a:t>
            </a:r>
            <a:r>
              <a:rPr lang="en-GB" sz="1000" dirty="0">
                <a:solidFill>
                  <a:schemeClr val="accent1"/>
                </a:solidFill>
                <a:latin typeface="Franklin Gothic Book" panose="020B0503020102020204" pitchFamily="34" charset="0"/>
                <a:ea typeface="Calibri"/>
                <a:cs typeface="Times New Roman"/>
              </a:rPr>
              <a:t>Bank Doing </a:t>
            </a:r>
            <a:r>
              <a:rPr lang="en-GB" sz="1000" dirty="0" smtClean="0">
                <a:solidFill>
                  <a:schemeClr val="accent1"/>
                </a:solidFill>
                <a:latin typeface="Franklin Gothic Book" panose="020B0503020102020204" pitchFamily="34" charset="0"/>
                <a:ea typeface="Calibri"/>
                <a:cs typeface="Times New Roman"/>
              </a:rPr>
              <a:t>Business Rank 81</a:t>
            </a:r>
            <a:r>
              <a:rPr lang="en-GB" sz="1000" baseline="30000" dirty="0" smtClean="0">
                <a:solidFill>
                  <a:schemeClr val="accent1"/>
                </a:solidFill>
                <a:latin typeface="Franklin Gothic Book" panose="020B0503020102020204" pitchFamily="34" charset="0"/>
                <a:ea typeface="Calibri"/>
                <a:cs typeface="Times New Roman"/>
              </a:rPr>
              <a:t>st</a:t>
            </a:r>
            <a:r>
              <a:rPr lang="en-GB" sz="1000" dirty="0" smtClean="0">
                <a:solidFill>
                  <a:schemeClr val="accent1"/>
                </a:solidFill>
                <a:latin typeface="Franklin Gothic Book" panose="020B0503020102020204" pitchFamily="34" charset="0"/>
                <a:ea typeface="Calibri"/>
                <a:cs typeface="Times New Roman"/>
              </a:rPr>
              <a:t>/190; WEF 2016-2017 Global </a:t>
            </a:r>
            <a:r>
              <a:rPr lang="en-GB" sz="1000" dirty="0">
                <a:solidFill>
                  <a:schemeClr val="accent1"/>
                </a:solidFill>
                <a:latin typeface="Franklin Gothic Book" panose="020B0503020102020204" pitchFamily="34" charset="0"/>
                <a:ea typeface="Calibri"/>
                <a:cs typeface="Times New Roman"/>
              </a:rPr>
              <a:t>Competitiveness </a:t>
            </a:r>
            <a:r>
              <a:rPr lang="en-GB" sz="1000" dirty="0" smtClean="0">
                <a:solidFill>
                  <a:schemeClr val="accent1"/>
                </a:solidFill>
                <a:latin typeface="Franklin Gothic Book" panose="020B0503020102020204" pitchFamily="34" charset="0"/>
                <a:ea typeface="Calibri"/>
                <a:cs typeface="Times New Roman"/>
              </a:rPr>
              <a:t>Index: 107</a:t>
            </a:r>
            <a:r>
              <a:rPr lang="en-GB" sz="1000" baseline="30000" dirty="0" smtClean="0">
                <a:solidFill>
                  <a:schemeClr val="accent1"/>
                </a:solidFill>
                <a:latin typeface="Franklin Gothic Book" panose="020B0503020102020204" pitchFamily="34" charset="0"/>
                <a:ea typeface="Calibri"/>
                <a:cs typeface="Times New Roman"/>
              </a:rPr>
              <a:t>th</a:t>
            </a:r>
            <a:r>
              <a:rPr lang="en-GB" sz="1000" dirty="0" smtClean="0">
                <a:solidFill>
                  <a:schemeClr val="accent1"/>
                </a:solidFill>
                <a:latin typeface="Franklin Gothic Book" panose="020B0503020102020204" pitchFamily="34" charset="0"/>
                <a:ea typeface="Calibri"/>
                <a:cs typeface="Times New Roman"/>
              </a:rPr>
              <a:t>/138</a:t>
            </a:r>
            <a:endParaRPr lang="en-GB" sz="1000" dirty="0">
              <a:solidFill>
                <a:schemeClr val="accent1"/>
              </a:solidFill>
              <a:latin typeface="Franklin Gothic Book" panose="020B0503020102020204" pitchFamily="34" charset="0"/>
              <a:ea typeface="Calibri"/>
              <a:cs typeface="Times New Roman"/>
            </a:endParaRPr>
          </a:p>
        </p:txBody>
      </p:sp>
      <p:sp>
        <p:nvSpPr>
          <p:cNvPr id="7" name="Isosceles Triangle 6"/>
          <p:cNvSpPr/>
          <p:nvPr/>
        </p:nvSpPr>
        <p:spPr>
          <a:xfrm rot="5400000">
            <a:off x="1519237" y="1001021"/>
            <a:ext cx="390525" cy="247650"/>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smtClean="0"/>
          </a:p>
        </p:txBody>
      </p:sp>
      <p:sp>
        <p:nvSpPr>
          <p:cNvPr id="8" name="Isosceles Triangle 7"/>
          <p:cNvSpPr/>
          <p:nvPr/>
        </p:nvSpPr>
        <p:spPr>
          <a:xfrm rot="5400000">
            <a:off x="5729289" y="1001021"/>
            <a:ext cx="390525" cy="247650"/>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smtClean="0"/>
          </a:p>
        </p:txBody>
      </p:sp>
    </p:spTree>
    <p:extLst>
      <p:ext uri="{BB962C8B-B14F-4D97-AF65-F5344CB8AC3E}">
        <p14:creationId xmlns:p14="http://schemas.microsoft.com/office/powerpoint/2010/main" val="14310619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28612" y="11114"/>
            <a:ext cx="6781895" cy="822264"/>
          </a:xfrm>
          <a:ln>
            <a:noFill/>
          </a:ln>
        </p:spPr>
        <p:txBody>
          <a:bodyPr>
            <a:noAutofit/>
          </a:bodyPr>
          <a:lstStyle/>
          <a:p>
            <a:r>
              <a:rPr lang="en-GB" sz="2400" b="1" dirty="0"/>
              <a:t>5</a:t>
            </a:r>
            <a:r>
              <a:rPr lang="en-GB" sz="2400" b="1" dirty="0" smtClean="0"/>
              <a:t>. Country Strategy Results Framework</a:t>
            </a:r>
            <a:r>
              <a:rPr lang="en-GB" sz="2400" b="1" dirty="0"/>
              <a:t/>
            </a:r>
            <a:br>
              <a:rPr lang="en-GB" sz="2400" b="1" dirty="0"/>
            </a:br>
            <a:r>
              <a:rPr lang="en-GB" sz="1300" dirty="0" smtClean="0">
                <a:latin typeface="Times New Roman" panose="02020603050405020304" pitchFamily="18" charset="0"/>
                <a:cs typeface="Times New Roman" panose="02020603050405020304" pitchFamily="18" charset="0"/>
              </a:rPr>
              <a:t>Support </a:t>
            </a:r>
            <a:r>
              <a:rPr lang="en-GB" sz="1300" dirty="0">
                <a:latin typeface="Times New Roman" panose="02020603050405020304" pitchFamily="18" charset="0"/>
                <a:cs typeface="Times New Roman" panose="02020603050405020304" pitchFamily="18" charset="0"/>
              </a:rPr>
              <a:t>development of key transport and energy cross-border links with a view to promote </a:t>
            </a:r>
            <a:r>
              <a:rPr lang="en-GB" sz="1300" b="1" dirty="0">
                <a:latin typeface="Times New Roman" panose="02020603050405020304" pitchFamily="18" charset="0"/>
                <a:cs typeface="Times New Roman" panose="02020603050405020304" pitchFamily="18" charset="0"/>
              </a:rPr>
              <a:t>Integration</a:t>
            </a:r>
            <a:r>
              <a:rPr lang="en-GB" sz="1300" dirty="0">
                <a:latin typeface="Times New Roman" panose="02020603050405020304" pitchFamily="18" charset="0"/>
                <a:cs typeface="Times New Roman" panose="02020603050405020304" pitchFamily="18" charset="0"/>
              </a:rPr>
              <a:t> with the region while enhancing </a:t>
            </a:r>
            <a:r>
              <a:rPr lang="en-GB" sz="1300" b="1" dirty="0">
                <a:latin typeface="Times New Roman" panose="02020603050405020304" pitchFamily="18" charset="0"/>
                <a:cs typeface="Times New Roman" panose="02020603050405020304" pitchFamily="18" charset="0"/>
              </a:rPr>
              <a:t>Resilience</a:t>
            </a:r>
            <a:r>
              <a:rPr lang="en-GB" sz="1300" dirty="0">
                <a:latin typeface="Times New Roman" panose="02020603050405020304" pitchFamily="18" charset="0"/>
                <a:cs typeface="Times New Roman" panose="02020603050405020304" pitchFamily="18" charset="0"/>
              </a:rPr>
              <a:t> of the economy</a:t>
            </a:r>
            <a:endParaRPr lang="en-GB" sz="1300" dirty="0"/>
          </a:p>
        </p:txBody>
      </p:sp>
      <p:sp>
        <p:nvSpPr>
          <p:cNvPr id="3" name="Slide Number Placeholder 2"/>
          <p:cNvSpPr>
            <a:spLocks noGrp="1"/>
          </p:cNvSpPr>
          <p:nvPr>
            <p:ph type="sldNum" sz="quarter" idx="4"/>
          </p:nvPr>
        </p:nvSpPr>
        <p:spPr/>
        <p:txBody>
          <a:bodyPr/>
          <a:lstStyle/>
          <a:p>
            <a:fld id="{71F9F866-B438-9445-8D9F-1F8FF6608833}" type="slidenum">
              <a:rPr lang="en-GB" smtClean="0">
                <a:solidFill>
                  <a:srgbClr val="00539B"/>
                </a:solidFill>
              </a:rPr>
              <a:pPr/>
              <a:t>14</a:t>
            </a:fld>
            <a:endParaRPr lang="en-GB" dirty="0">
              <a:solidFill>
                <a:srgbClr val="00539B"/>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90914209"/>
              </p:ext>
            </p:extLst>
          </p:nvPr>
        </p:nvGraphicFramePr>
        <p:xfrm>
          <a:off x="245874" y="897333"/>
          <a:ext cx="8645938" cy="5523738"/>
        </p:xfrm>
        <a:graphic>
          <a:graphicData uri="http://schemas.openxmlformats.org/drawingml/2006/table">
            <a:tbl>
              <a:tblPr firstRow="1" bandRow="1">
                <a:tableStyleId>{8EC20E35-A176-4012-BC5E-935CFFF8708E}</a:tableStyleId>
              </a:tblPr>
              <a:tblGrid>
                <a:gridCol w="1316226"/>
                <a:gridCol w="4371975"/>
                <a:gridCol w="2957737"/>
              </a:tblGrid>
              <a:tr h="440249">
                <a:tc>
                  <a:txBody>
                    <a:bodyPr/>
                    <a:lstStyle/>
                    <a:p>
                      <a:pPr marL="0" algn="ctr" defTabSz="914400" rtl="0" eaLnBrk="1" latinLnBrk="0" hangingPunct="1"/>
                      <a:r>
                        <a:rPr lang="en-GB" sz="1200" b="1" kern="1200" dirty="0" smtClean="0">
                          <a:solidFill>
                            <a:schemeClr val="bg1"/>
                          </a:solidFill>
                          <a:latin typeface="Franklin Gothic Book" panose="020B0503020102020204" pitchFamily="34" charset="0"/>
                          <a:ea typeface="+mn-ea"/>
                          <a:cs typeface="+mn-cs"/>
                        </a:rPr>
                        <a:t>Key Objectives</a:t>
                      </a:r>
                    </a:p>
                    <a:p>
                      <a:pPr marL="0" algn="ctr" defTabSz="914400" rtl="0" eaLnBrk="1" latinLnBrk="0" hangingPunct="1"/>
                      <a:r>
                        <a:rPr lang="en-GB" sz="1200" b="1" kern="1200" dirty="0" smtClean="0">
                          <a:solidFill>
                            <a:schemeClr val="bg1"/>
                          </a:solidFill>
                          <a:latin typeface="Franklin Gothic Book" panose="020B0503020102020204" pitchFamily="34" charset="0"/>
                          <a:ea typeface="+mn-ea"/>
                          <a:cs typeface="+mn-cs"/>
                        </a:rPr>
                        <a:t>(Outcomes)</a:t>
                      </a:r>
                      <a:endParaRPr lang="en-GB" sz="1200" b="1" kern="1200" dirty="0">
                        <a:solidFill>
                          <a:schemeClr val="bg1"/>
                        </a:solidFill>
                        <a:latin typeface="Franklin Gothic Book" panose="020B0503020102020204" pitchFamily="34" charset="0"/>
                        <a:ea typeface="+mn-ea"/>
                        <a:cs typeface="+mn-cs"/>
                      </a:endParaRPr>
                    </a:p>
                  </a:txBody>
                  <a:tcPr marL="18000" marR="18000" anchor="ctr">
                    <a:lnL>
                      <a:noFill/>
                    </a:lnL>
                    <a:lnR>
                      <a:noFill/>
                    </a:lnR>
                    <a:lnT w="25400" cmpd="sng">
                      <a:noFill/>
                    </a:lnT>
                    <a:lnB w="25400" cmpd="sng">
                      <a:noFill/>
                    </a:lnB>
                    <a:lnTlToBr w="12700" cmpd="sng">
                      <a:noFill/>
                      <a:prstDash val="solid"/>
                    </a:lnTlToBr>
                    <a:lnBlToTr w="12700" cmpd="sng">
                      <a:noFill/>
                      <a:prstDash val="solid"/>
                    </a:lnBlToTr>
                    <a:solidFill>
                      <a:schemeClr val="bg2"/>
                    </a:solidFill>
                  </a:tcPr>
                </a:tc>
                <a:tc>
                  <a:txBody>
                    <a:bodyPr/>
                    <a:lstStyle/>
                    <a:p>
                      <a:pPr marL="0" algn="ctr" defTabSz="914400" rtl="0" eaLnBrk="1" latinLnBrk="0" hangingPunct="1"/>
                      <a:r>
                        <a:rPr lang="en-GB" sz="1200" b="1" kern="1200" dirty="0" smtClean="0">
                          <a:solidFill>
                            <a:schemeClr val="bg1"/>
                          </a:solidFill>
                          <a:latin typeface="Franklin Gothic Book" panose="020B0503020102020204" pitchFamily="34" charset="0"/>
                          <a:ea typeface="+mn-ea"/>
                          <a:cs typeface="+mn-cs"/>
                        </a:rPr>
                        <a:t>Activities</a:t>
                      </a:r>
                    </a:p>
                    <a:p>
                      <a:pPr marL="0" algn="ctr" defTabSz="914400" rtl="0" eaLnBrk="1" latinLnBrk="0" hangingPunct="1"/>
                      <a:r>
                        <a:rPr lang="en-GB" sz="1200" b="1" kern="1200" dirty="0" smtClean="0">
                          <a:solidFill>
                            <a:schemeClr val="bg1"/>
                          </a:solidFill>
                          <a:latin typeface="Franklin Gothic Book" panose="020B0503020102020204" pitchFamily="34" charset="0"/>
                          <a:ea typeface="+mn-ea"/>
                          <a:cs typeface="+mn-cs"/>
                        </a:rPr>
                        <a:t>(Outputs)</a:t>
                      </a:r>
                      <a:endParaRPr lang="en-GB" sz="1200" b="1" kern="1200" dirty="0">
                        <a:solidFill>
                          <a:schemeClr val="bg1"/>
                        </a:solidFill>
                        <a:latin typeface="Franklin Gothic Book" panose="020B0503020102020204" pitchFamily="34" charset="0"/>
                        <a:ea typeface="+mn-ea"/>
                        <a:cs typeface="+mn-cs"/>
                      </a:endParaRPr>
                    </a:p>
                  </a:txBody>
                  <a:tcPr marL="18000" marR="18000" anchor="ctr">
                    <a:lnL>
                      <a:noFill/>
                    </a:lnL>
                    <a:lnR>
                      <a:noFill/>
                    </a:lnR>
                    <a:lnT w="25400" cmpd="sng">
                      <a:noFill/>
                    </a:lnT>
                    <a:lnB w="25400" cmpd="sng">
                      <a:noFill/>
                    </a:lnB>
                    <a:lnTlToBr w="12700" cmpd="sng">
                      <a:noFill/>
                      <a:prstDash val="solid"/>
                    </a:lnTlToBr>
                    <a:lnBlToTr w="12700" cmpd="sng">
                      <a:noFill/>
                      <a:prstDash val="solid"/>
                    </a:lnBlToTr>
                    <a:solidFill>
                      <a:schemeClr val="bg2"/>
                    </a:solidFill>
                  </a:tcPr>
                </a:tc>
                <a:tc>
                  <a:txBody>
                    <a:bodyPr/>
                    <a:lstStyle/>
                    <a:p>
                      <a:pPr marL="0" algn="ctr" defTabSz="914400" rtl="0" eaLnBrk="1" latinLnBrk="0" hangingPunct="1"/>
                      <a:r>
                        <a:rPr lang="en-GB" sz="1200" b="1" kern="1200" dirty="0" smtClean="0">
                          <a:solidFill>
                            <a:schemeClr val="bg1"/>
                          </a:solidFill>
                          <a:latin typeface="Franklin Gothic Book" panose="020B0503020102020204" pitchFamily="34" charset="0"/>
                          <a:ea typeface="+mn-ea"/>
                          <a:cs typeface="+mn-cs"/>
                        </a:rPr>
                        <a:t>Tracking Indicators</a:t>
                      </a:r>
                      <a:endParaRPr lang="en-GB" sz="1200" b="1" kern="1200" dirty="0">
                        <a:solidFill>
                          <a:schemeClr val="bg1"/>
                        </a:solidFill>
                        <a:latin typeface="Franklin Gothic Book" panose="020B0503020102020204" pitchFamily="34" charset="0"/>
                        <a:ea typeface="+mn-ea"/>
                        <a:cs typeface="+mn-cs"/>
                      </a:endParaRPr>
                    </a:p>
                  </a:txBody>
                  <a:tcPr marL="18000" marR="18000" anchor="ctr">
                    <a:lnL>
                      <a:noFill/>
                    </a:lnL>
                    <a:lnR>
                      <a:noFill/>
                    </a:lnR>
                    <a:lnT w="25400" cmpd="sng">
                      <a:noFill/>
                    </a:lnT>
                    <a:lnB w="25400" cmpd="sng">
                      <a:noFill/>
                    </a:lnB>
                    <a:lnTlToBr w="12700" cmpd="sng">
                      <a:noFill/>
                      <a:prstDash val="solid"/>
                    </a:lnTlToBr>
                    <a:lnBlToTr w="12700" cmpd="sng">
                      <a:noFill/>
                      <a:prstDash val="solid"/>
                    </a:lnBlToTr>
                    <a:solidFill>
                      <a:schemeClr val="bg2"/>
                    </a:solidFill>
                  </a:tcPr>
                </a:tc>
              </a:tr>
              <a:tr h="2112567">
                <a:tc>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1" kern="1200" baseline="0" dirty="0" smtClean="0">
                          <a:solidFill>
                            <a:schemeClr val="accent1"/>
                          </a:solidFill>
                          <a:latin typeface="Franklin Gothic Book" panose="020B0503020102020204" pitchFamily="34" charset="0"/>
                          <a:ea typeface="+mn-ea"/>
                          <a:cs typeface="+mn-cs"/>
                        </a:rPr>
                        <a:t>Improved quality/availability of  transport infrastructure</a:t>
                      </a:r>
                    </a:p>
                  </a:txBody>
                  <a:tcPr>
                    <a:lnL>
                      <a:noFill/>
                    </a:lnL>
                    <a:lnR>
                      <a:noFill/>
                    </a:lnR>
                    <a:lnT w="254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7800" marR="0" lvl="0" indent="-177800" algn="l" defTabSz="914400" rtl="0" eaLnBrk="1" fontAlgn="auto" latinLnBrk="0" hangingPunct="1">
                        <a:lnSpc>
                          <a:spcPct val="100000"/>
                        </a:lnSpc>
                        <a:spcBef>
                          <a:spcPts val="0"/>
                        </a:spcBef>
                        <a:spcAft>
                          <a:spcPts val="1000"/>
                        </a:spcAft>
                        <a:buClrTx/>
                        <a:buSzTx/>
                        <a:buFont typeface="Wingdings"/>
                        <a:buChar char=""/>
                        <a:tabLst/>
                        <a:defRPr/>
                      </a:pPr>
                      <a:r>
                        <a:rPr lang="en-GB" sz="1100" b="0" i="0" kern="1200" baseline="0" dirty="0" smtClean="0">
                          <a:solidFill>
                            <a:schemeClr val="accent1"/>
                          </a:solidFill>
                          <a:latin typeface="Franklin Gothic Book" panose="020B0503020102020204" pitchFamily="34" charset="0"/>
                          <a:ea typeface="+mn-ea"/>
                          <a:cs typeface="+mn-cs"/>
                        </a:rPr>
                        <a:t>Subject to political commitment, investment in support of physical improvement of the Core Network (road, rail, air, waterways), including </a:t>
                      </a:r>
                      <a:r>
                        <a:rPr lang="en-GB" sz="1100" b="0" i="0" strike="noStrike" kern="1200" baseline="0" dirty="0" smtClean="0">
                          <a:solidFill>
                            <a:schemeClr val="accent1"/>
                          </a:solidFill>
                          <a:latin typeface="Franklin Gothic Book" panose="020B0503020102020204" pitchFamily="34" charset="0"/>
                          <a:ea typeface="+mn-ea"/>
                          <a:cs typeface="+mn-cs"/>
                        </a:rPr>
                        <a:t>the key </a:t>
                      </a:r>
                      <a:r>
                        <a:rPr lang="en-GB" sz="1100" b="0" i="0" kern="1200" baseline="0" dirty="0" smtClean="0">
                          <a:solidFill>
                            <a:schemeClr val="accent1"/>
                          </a:solidFill>
                          <a:latin typeface="Franklin Gothic Book" panose="020B0503020102020204" pitchFamily="34" charset="0"/>
                          <a:ea typeface="+mn-ea"/>
                          <a:cs typeface="+mn-cs"/>
                        </a:rPr>
                        <a:t>Corridor </a:t>
                      </a:r>
                      <a:r>
                        <a:rPr lang="en-GB" sz="1100" b="0" i="0" kern="1200" baseline="0" dirty="0" err="1" smtClean="0">
                          <a:solidFill>
                            <a:schemeClr val="accent1"/>
                          </a:solidFill>
                          <a:latin typeface="Franklin Gothic Book" panose="020B0503020102020204" pitchFamily="34" charset="0"/>
                          <a:ea typeface="+mn-ea"/>
                          <a:cs typeface="+mn-cs"/>
                        </a:rPr>
                        <a:t>Vc</a:t>
                      </a:r>
                      <a:r>
                        <a:rPr lang="en-GB" sz="1100" b="0" i="0" kern="1200" baseline="0" dirty="0" smtClean="0">
                          <a:solidFill>
                            <a:schemeClr val="accent1"/>
                          </a:solidFill>
                          <a:latin typeface="Franklin Gothic Book" panose="020B0503020102020204" pitchFamily="34" charset="0"/>
                          <a:ea typeface="+mn-ea"/>
                          <a:cs typeface="+mn-cs"/>
                        </a:rPr>
                        <a:t> motorway</a:t>
                      </a:r>
                      <a:r>
                        <a:rPr lang="en-GB" sz="1100" b="0" i="0" kern="1200" baseline="0" dirty="0" smtClean="0">
                          <a:solidFill>
                            <a:srgbClr val="00539B"/>
                          </a:solidFill>
                          <a:latin typeface="Franklin Gothic Book" panose="020B0503020102020204" pitchFamily="34" charset="0"/>
                          <a:ea typeface="+mn-ea"/>
                          <a:cs typeface="+mn-cs"/>
                        </a:rPr>
                        <a:t>, through sovereign debt and, where feasible, PPP structures.</a:t>
                      </a:r>
                    </a:p>
                    <a:p>
                      <a:pPr marL="177800" marR="0" lvl="0" indent="-177800" algn="l" defTabSz="914400" rtl="0" eaLnBrk="1" fontAlgn="auto" latinLnBrk="0" hangingPunct="1">
                        <a:lnSpc>
                          <a:spcPct val="100000"/>
                        </a:lnSpc>
                        <a:spcBef>
                          <a:spcPts val="0"/>
                        </a:spcBef>
                        <a:spcAft>
                          <a:spcPts val="1000"/>
                        </a:spcAft>
                        <a:buClrTx/>
                        <a:buSzTx/>
                        <a:buFont typeface="Wingdings"/>
                        <a:buChar char=""/>
                        <a:tabLst/>
                        <a:defRPr/>
                      </a:pPr>
                      <a:r>
                        <a:rPr lang="en-GB" sz="1100" b="0" i="0" kern="1200" baseline="0" dirty="0" smtClean="0">
                          <a:solidFill>
                            <a:srgbClr val="00539B"/>
                          </a:solidFill>
                          <a:latin typeface="Franklin Gothic Book" panose="020B0503020102020204" pitchFamily="34" charset="0"/>
                          <a:ea typeface="+mn-ea"/>
                          <a:cs typeface="+mn-cs"/>
                        </a:rPr>
                        <a:t>Advisory on soft policy reforms agreed under the Western Balkans Six connectivity agenda and on prioritisation of investment projects under the Western Balkans Investment Framework.</a:t>
                      </a:r>
                    </a:p>
                    <a:p>
                      <a:pPr marL="177800" marR="0" lvl="0" indent="-177800" algn="l" defTabSz="914400" rtl="0" eaLnBrk="1" fontAlgn="auto" latinLnBrk="0" hangingPunct="1">
                        <a:lnSpc>
                          <a:spcPct val="100000"/>
                        </a:lnSpc>
                        <a:spcBef>
                          <a:spcPts val="0"/>
                        </a:spcBef>
                        <a:spcAft>
                          <a:spcPts val="1000"/>
                        </a:spcAft>
                        <a:buClrTx/>
                        <a:buSzTx/>
                        <a:buFont typeface="Wingdings"/>
                        <a:buChar char=""/>
                        <a:tabLst/>
                        <a:defRPr/>
                      </a:pPr>
                      <a:r>
                        <a:rPr lang="en-GB" sz="1100" b="0" i="0" kern="1200" baseline="0" dirty="0" smtClean="0">
                          <a:solidFill>
                            <a:srgbClr val="00539B"/>
                          </a:solidFill>
                          <a:latin typeface="Franklin Gothic Book" panose="020B0503020102020204" pitchFamily="34" charset="0"/>
                          <a:ea typeface="+mn-ea"/>
                          <a:cs typeface="+mn-cs"/>
                        </a:rPr>
                        <a:t>Support for the restructuring via commercialisation of the railway sector, as part of Reform Agenda, in co-operation with World Bank.</a:t>
                      </a:r>
                    </a:p>
                    <a:p>
                      <a:pPr marL="177800" marR="0" lvl="0" indent="-177800" algn="l" defTabSz="914400" rtl="0" eaLnBrk="1" fontAlgn="auto" latinLnBrk="0" hangingPunct="1">
                        <a:lnSpc>
                          <a:spcPct val="100000"/>
                        </a:lnSpc>
                        <a:spcBef>
                          <a:spcPts val="0"/>
                        </a:spcBef>
                        <a:spcAft>
                          <a:spcPts val="1000"/>
                        </a:spcAft>
                        <a:buClrTx/>
                        <a:buSzTx/>
                        <a:buFont typeface="Wingdings"/>
                        <a:buChar char=""/>
                        <a:tabLst/>
                        <a:defRPr/>
                      </a:pPr>
                      <a:r>
                        <a:rPr lang="en-GB" sz="1100" b="0" i="0" kern="1200" baseline="0" dirty="0" smtClean="0">
                          <a:solidFill>
                            <a:srgbClr val="00539B"/>
                          </a:solidFill>
                          <a:latin typeface="Franklin Gothic Book" panose="020B0503020102020204" pitchFamily="34" charset="0"/>
                          <a:ea typeface="+mn-ea"/>
                          <a:cs typeface="+mn-cs"/>
                        </a:rPr>
                        <a:t>Promotion of climate resilience-related improvements (with the emphasis on local roads) and safety measures for the road sector.</a:t>
                      </a:r>
                      <a:endParaRPr lang="en-GB" sz="1100" b="0" i="0" baseline="0" dirty="0" smtClean="0">
                        <a:solidFill>
                          <a:srgbClr val="00539B"/>
                        </a:solidFill>
                        <a:latin typeface="Franklin Gothic Book" panose="020B0503020102020204" pitchFamily="34" charset="0"/>
                      </a:endParaRPr>
                    </a:p>
                  </a:txBody>
                  <a:tcPr>
                    <a:lnL>
                      <a:noFill/>
                    </a:lnL>
                    <a:lnR>
                      <a:noFill/>
                    </a:lnR>
                    <a:lnT w="254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lvl="0" indent="-171450" algn="l" defTabSz="914400" rtl="0" eaLnBrk="1" latinLnBrk="0" hangingPunct="1">
                        <a:lnSpc>
                          <a:spcPct val="115000"/>
                        </a:lnSpc>
                        <a:spcAft>
                          <a:spcPts val="0"/>
                        </a:spcAft>
                        <a:buFont typeface="Arial" panose="020B0604020202020204" pitchFamily="34" charset="0"/>
                        <a:buChar char="•"/>
                      </a:pPr>
                      <a:r>
                        <a:rPr lang="en-GB" sz="1100" i="0" kern="1200" dirty="0" smtClean="0">
                          <a:solidFill>
                            <a:schemeClr val="accent1"/>
                          </a:solidFill>
                          <a:latin typeface="Franklin Gothic Book" panose="020B0503020102020204" pitchFamily="34" charset="0"/>
                          <a:ea typeface="+mn-ea"/>
                          <a:cs typeface="+mn-cs"/>
                        </a:rPr>
                        <a:t>Net increase in the throughput of infrastructure (annual tonnage or </a:t>
                      </a:r>
                      <a:r>
                        <a:rPr lang="en-GB" sz="1100" i="0" kern="1200" dirty="0" err="1" smtClean="0">
                          <a:solidFill>
                            <a:schemeClr val="accent1"/>
                          </a:solidFill>
                          <a:latin typeface="Franklin Gothic Book" panose="020B0503020102020204" pitchFamily="34" charset="0"/>
                          <a:ea typeface="+mn-ea"/>
                          <a:cs typeface="+mn-cs"/>
                        </a:rPr>
                        <a:t>pax</a:t>
                      </a:r>
                      <a:r>
                        <a:rPr lang="en-GB" sz="1100" i="0" kern="1200" dirty="0" smtClean="0">
                          <a:solidFill>
                            <a:schemeClr val="accent1"/>
                          </a:solidFill>
                          <a:latin typeface="Franklin Gothic Book" panose="020B0503020102020204" pitchFamily="34" charset="0"/>
                          <a:ea typeface="+mn-ea"/>
                          <a:cs typeface="+mn-cs"/>
                        </a:rPr>
                        <a:t>, km of road or railway with Bank’s assistance)  </a:t>
                      </a:r>
                      <a:r>
                        <a:rPr lang="en-GB" sz="1100" i="1" kern="1200" dirty="0" smtClean="0">
                          <a:solidFill>
                            <a:schemeClr val="accent1"/>
                          </a:solidFill>
                          <a:latin typeface="Franklin Gothic Book" panose="020B0503020102020204" pitchFamily="34" charset="0"/>
                          <a:ea typeface="+mn-ea"/>
                          <a:cs typeface="+mn-cs"/>
                        </a:rPr>
                        <a:t>(baseline</a:t>
                      </a:r>
                      <a:r>
                        <a:rPr lang="en-GB" sz="1100" i="1" kern="1200" baseline="0" dirty="0" smtClean="0">
                          <a:solidFill>
                            <a:schemeClr val="accent1"/>
                          </a:solidFill>
                          <a:latin typeface="Franklin Gothic Book" panose="020B0503020102020204" pitchFamily="34" charset="0"/>
                          <a:ea typeface="+mn-ea"/>
                          <a:cs typeface="+mn-cs"/>
                        </a:rPr>
                        <a:t> </a:t>
                      </a:r>
                      <a:r>
                        <a:rPr lang="en-GB" sz="1100" i="1" kern="1200" dirty="0" smtClean="0">
                          <a:solidFill>
                            <a:schemeClr val="accent1"/>
                          </a:solidFill>
                          <a:latin typeface="Franklin Gothic Book" panose="020B0503020102020204" pitchFamily="34" charset="0"/>
                          <a:ea typeface="+mn-ea"/>
                          <a:cs typeface="+mn-cs"/>
                        </a:rPr>
                        <a:t>0)</a:t>
                      </a:r>
                    </a:p>
                    <a:p>
                      <a:pPr marL="171450" lvl="0" indent="-171450" algn="l" defTabSz="914400" rtl="0" eaLnBrk="1" latinLnBrk="0" hangingPunct="1">
                        <a:lnSpc>
                          <a:spcPct val="115000"/>
                        </a:lnSpc>
                        <a:spcAft>
                          <a:spcPts val="0"/>
                        </a:spcAft>
                        <a:buFont typeface="Arial" panose="020B0604020202020204" pitchFamily="34" charset="0"/>
                        <a:buChar char="•"/>
                      </a:pPr>
                      <a:endParaRPr lang="en-GB" sz="1100" i="1" kern="1200" baseline="0" dirty="0" smtClean="0">
                        <a:solidFill>
                          <a:schemeClr val="accent1"/>
                        </a:solidFill>
                        <a:latin typeface="Franklin Gothic Book" panose="020B0503020102020204" pitchFamily="34" charset="0"/>
                        <a:ea typeface="+mn-ea"/>
                        <a:cs typeface="+mn-cs"/>
                      </a:endParaRPr>
                    </a:p>
                  </a:txBody>
                  <a:tcPr>
                    <a:lnL>
                      <a:noFill/>
                    </a:lnL>
                    <a:lnR>
                      <a:noFill/>
                    </a:lnR>
                    <a:lnT w="254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245421">
                <a:tc>
                  <a:txBody>
                    <a:bodyPr/>
                    <a:lstStyle/>
                    <a:p>
                      <a:pPr marL="171450" indent="-171450">
                        <a:buFont typeface="Arial" panose="020B0604020202020204" pitchFamily="34" charset="0"/>
                        <a:buChar char="•"/>
                      </a:pPr>
                      <a:r>
                        <a:rPr lang="en-GB" sz="1100" b="1" baseline="0" dirty="0" smtClean="0">
                          <a:solidFill>
                            <a:schemeClr val="accent1"/>
                          </a:solidFill>
                          <a:latin typeface="Franklin Gothic Book" panose="020B0503020102020204" pitchFamily="34" charset="0"/>
                        </a:rPr>
                        <a:t>Improved regional connectivity of energy infrastructure</a:t>
                      </a:r>
                    </a:p>
                  </a:txBody>
                  <a:tcPr>
                    <a:lnL>
                      <a:noFill/>
                    </a:lnL>
                    <a:lnR>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7800" marR="0" lvl="0" indent="-177800" algn="l" defTabSz="914400" rtl="0" eaLnBrk="1" fontAlgn="auto" latinLnBrk="0" hangingPunct="1">
                        <a:lnSpc>
                          <a:spcPct val="100000"/>
                        </a:lnSpc>
                        <a:spcBef>
                          <a:spcPts val="0"/>
                        </a:spcBef>
                        <a:spcAft>
                          <a:spcPts val="1000"/>
                        </a:spcAft>
                        <a:buClrTx/>
                        <a:buSzTx/>
                        <a:buFont typeface="Wingdings"/>
                        <a:buChar char=""/>
                        <a:tabLst/>
                        <a:defRPr/>
                      </a:pPr>
                      <a:r>
                        <a:rPr lang="en-GB" sz="1100" b="0" i="0" baseline="0" dirty="0" smtClean="0">
                          <a:solidFill>
                            <a:srgbClr val="00539B"/>
                          </a:solidFill>
                          <a:latin typeface="Franklin Gothic Book" panose="020B0503020102020204" pitchFamily="34" charset="0"/>
                        </a:rPr>
                        <a:t>Subject to political commitment, financing new electricity transmission lines and interconnectors, potentially including additional transmission capacity from Banja Luka to Croatia, as well as new interconnection between the grids of Serbia, B&amp;H and Montenegro.</a:t>
                      </a:r>
                    </a:p>
                    <a:p>
                      <a:pPr marL="177800" marR="0" lvl="0" indent="-177800" algn="l" defTabSz="914400" rtl="0" eaLnBrk="1" fontAlgn="auto" latinLnBrk="0" hangingPunct="1">
                        <a:lnSpc>
                          <a:spcPct val="100000"/>
                        </a:lnSpc>
                        <a:spcBef>
                          <a:spcPts val="0"/>
                        </a:spcBef>
                        <a:spcAft>
                          <a:spcPts val="1000"/>
                        </a:spcAft>
                        <a:buClrTx/>
                        <a:buSzTx/>
                        <a:buFont typeface="Wingdings"/>
                        <a:buChar char=""/>
                        <a:tabLst/>
                        <a:defRPr/>
                      </a:pPr>
                      <a:r>
                        <a:rPr lang="en-GB" sz="1100" b="0" i="0" baseline="0" dirty="0" smtClean="0">
                          <a:solidFill>
                            <a:srgbClr val="00539B"/>
                          </a:solidFill>
                          <a:latin typeface="Franklin Gothic Book" panose="020B0503020102020204" pitchFamily="34" charset="0"/>
                        </a:rPr>
                        <a:t>Provision of investment-linked advisory to improve power purchase agreement (PPA) regulation.</a:t>
                      </a:r>
                    </a:p>
                    <a:p>
                      <a:pPr marL="177800" marR="0" lvl="0" indent="-177800" algn="l" defTabSz="914400" rtl="0" eaLnBrk="1" fontAlgn="auto" latinLnBrk="0" hangingPunct="1">
                        <a:lnSpc>
                          <a:spcPct val="100000"/>
                        </a:lnSpc>
                        <a:spcBef>
                          <a:spcPts val="0"/>
                        </a:spcBef>
                        <a:spcAft>
                          <a:spcPts val="1000"/>
                        </a:spcAft>
                        <a:buClrTx/>
                        <a:buSzTx/>
                        <a:buFont typeface="Wingdings"/>
                        <a:buChar char=""/>
                        <a:tabLst/>
                        <a:defRPr/>
                      </a:pPr>
                      <a:r>
                        <a:rPr lang="en-GB" sz="1100" b="0" i="0" baseline="0" dirty="0" smtClean="0">
                          <a:solidFill>
                            <a:srgbClr val="00539B"/>
                          </a:solidFill>
                          <a:latin typeface="Franklin Gothic Book" panose="020B0503020102020204" pitchFamily="34" charset="0"/>
                        </a:rPr>
                        <a:t>Policy dialogue to develop EU-compliant energy laws inter alia to enable access to grant funding, including adoption of a country-wide energy strategy and that of a compliant legal framework  for electricity and gas.</a:t>
                      </a:r>
                    </a:p>
                    <a:p>
                      <a:pPr marL="177800" marR="0" lvl="0" indent="-177800" algn="l" defTabSz="914400" rtl="0" eaLnBrk="1" fontAlgn="auto" latinLnBrk="0" hangingPunct="1">
                        <a:lnSpc>
                          <a:spcPct val="100000"/>
                        </a:lnSpc>
                        <a:spcBef>
                          <a:spcPts val="0"/>
                        </a:spcBef>
                        <a:spcAft>
                          <a:spcPts val="1000"/>
                        </a:spcAft>
                        <a:buClrTx/>
                        <a:buSzTx/>
                        <a:buFont typeface="Wingdings"/>
                        <a:buChar char=""/>
                        <a:tabLst/>
                        <a:defRPr/>
                      </a:pPr>
                      <a:r>
                        <a:rPr lang="en-GB" sz="1100" b="0" i="0" baseline="0" dirty="0" smtClean="0">
                          <a:solidFill>
                            <a:srgbClr val="00539B"/>
                          </a:solidFill>
                          <a:latin typeface="Franklin Gothic Book" panose="020B0503020102020204" pitchFamily="34" charset="0"/>
                        </a:rPr>
                        <a:t>Potential assistance in developing gas interconnectors as the opportunity arises.</a:t>
                      </a:r>
                    </a:p>
                  </a:txBody>
                  <a:tcPr>
                    <a:lnL>
                      <a:noFill/>
                    </a:lnL>
                    <a:lnR>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lvl="0" indent="-171450" algn="l" defTabSz="914400" rtl="0" eaLnBrk="1" latinLnBrk="0" hangingPunct="1">
                        <a:lnSpc>
                          <a:spcPct val="115000"/>
                        </a:lnSpc>
                        <a:spcAft>
                          <a:spcPts val="600"/>
                        </a:spcAft>
                        <a:buFont typeface="Arial" panose="020B0604020202020204" pitchFamily="34" charset="0"/>
                        <a:buChar char="•"/>
                      </a:pPr>
                      <a:r>
                        <a:rPr lang="en-GB" sz="1100" i="0" kern="1200" baseline="0" dirty="0" smtClean="0">
                          <a:solidFill>
                            <a:schemeClr val="accent1"/>
                          </a:solidFill>
                          <a:latin typeface="Franklin Gothic Book" panose="020B0503020102020204" pitchFamily="34" charset="0"/>
                          <a:ea typeface="+mn-ea"/>
                          <a:cs typeface="+mn-cs"/>
                        </a:rPr>
                        <a:t>Volume of electricity traded with neighbouring countries with Bank’s assistance </a:t>
                      </a:r>
                      <a:r>
                        <a:rPr lang="en-GB" sz="1100" i="1" kern="1200" baseline="0" dirty="0" smtClean="0">
                          <a:solidFill>
                            <a:schemeClr val="accent1"/>
                          </a:solidFill>
                          <a:latin typeface="Franklin Gothic Book" panose="020B0503020102020204" pitchFamily="34" charset="0"/>
                          <a:ea typeface="+mn-ea"/>
                          <a:cs typeface="+mn-cs"/>
                        </a:rPr>
                        <a:t>(baseline established at project approval)</a:t>
                      </a:r>
                      <a:endParaRPr lang="en-GB" sz="1100" i="0" kern="1200" baseline="0" dirty="0" smtClean="0">
                        <a:solidFill>
                          <a:schemeClr val="accent1"/>
                        </a:solidFill>
                        <a:latin typeface="Franklin Gothic Book" panose="020B0503020102020204" pitchFamily="34" charset="0"/>
                        <a:ea typeface="+mn-ea"/>
                        <a:cs typeface="+mn-cs"/>
                      </a:endParaRPr>
                    </a:p>
                    <a:p>
                      <a:pPr marL="171450" lvl="0" indent="-171450" algn="l" defTabSz="914400" rtl="0" eaLnBrk="1" latinLnBrk="0" hangingPunct="1">
                        <a:lnSpc>
                          <a:spcPct val="115000"/>
                        </a:lnSpc>
                        <a:spcAft>
                          <a:spcPts val="600"/>
                        </a:spcAft>
                        <a:buFont typeface="Arial" panose="020B0604020202020204" pitchFamily="34" charset="0"/>
                        <a:buChar char="•"/>
                      </a:pPr>
                      <a:r>
                        <a:rPr lang="en-GB" sz="1100" i="0" kern="1200" baseline="0" dirty="0" smtClean="0">
                          <a:solidFill>
                            <a:schemeClr val="accent1"/>
                          </a:solidFill>
                          <a:latin typeface="Franklin Gothic Book" panose="020B0503020102020204" pitchFamily="34" charset="0"/>
                          <a:ea typeface="+mn-ea"/>
                          <a:cs typeface="+mn-cs"/>
                        </a:rPr>
                        <a:t>Improved performance  of power transmission company (efficiency, capacity) </a:t>
                      </a:r>
                      <a:r>
                        <a:rPr lang="en-GB" sz="1100" i="1" kern="1200" baseline="0" dirty="0" smtClean="0">
                          <a:solidFill>
                            <a:schemeClr val="accent1"/>
                          </a:solidFill>
                          <a:latin typeface="Franklin Gothic Book" panose="020B0503020102020204" pitchFamily="34" charset="0"/>
                          <a:ea typeface="+mn-ea"/>
                          <a:cs typeface="+mn-cs"/>
                        </a:rPr>
                        <a:t>(baseline established at project approval)</a:t>
                      </a:r>
                    </a:p>
                    <a:p>
                      <a:pPr marL="171450" marR="0" lvl="0" indent="-171450" algn="l" defTabSz="914400" rtl="0" eaLnBrk="1" fontAlgn="auto" latinLnBrk="0" hangingPunct="1">
                        <a:lnSpc>
                          <a:spcPct val="115000"/>
                        </a:lnSpc>
                        <a:spcBef>
                          <a:spcPts val="0"/>
                        </a:spcBef>
                        <a:spcAft>
                          <a:spcPts val="600"/>
                        </a:spcAft>
                        <a:buClrTx/>
                        <a:buSzTx/>
                        <a:buFont typeface="Arial" panose="020B0604020202020204" pitchFamily="34" charset="0"/>
                        <a:buChar char="•"/>
                        <a:tabLst/>
                        <a:defRPr/>
                      </a:pPr>
                      <a:r>
                        <a:rPr lang="en-GB" sz="1100" i="0" kern="1200" baseline="0" dirty="0" smtClean="0">
                          <a:solidFill>
                            <a:schemeClr val="accent1"/>
                          </a:solidFill>
                          <a:latin typeface="Franklin Gothic Book" panose="020B0503020102020204" pitchFamily="34" charset="0"/>
                          <a:ea typeface="+mn-ea"/>
                          <a:cs typeface="+mn-cs"/>
                        </a:rPr>
                        <a:t>Compliance with Third Energy Package requirements supported by the Bank advisory (EU-compliant energy laws including adoption of a country-wide energy strategy and compliant legal framework  for electricity and gas </a:t>
                      </a:r>
                      <a:r>
                        <a:rPr lang="en-GB" sz="1100" i="1" kern="1200" baseline="0" dirty="0" smtClean="0">
                          <a:solidFill>
                            <a:schemeClr val="accent1"/>
                          </a:solidFill>
                          <a:latin typeface="Franklin Gothic Book" panose="020B0503020102020204" pitchFamily="34" charset="0"/>
                          <a:ea typeface="+mn-ea"/>
                          <a:cs typeface="+mn-cs"/>
                        </a:rPr>
                        <a:t>(baseline N/A)  </a:t>
                      </a:r>
                    </a:p>
                  </a:txBody>
                  <a:tcPr>
                    <a:lnL>
                      <a:noFill/>
                    </a:lnL>
                    <a:lnR>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7" name="TextBox 6"/>
          <p:cNvSpPr txBox="1"/>
          <p:nvPr/>
        </p:nvSpPr>
        <p:spPr>
          <a:xfrm>
            <a:off x="245874" y="6537059"/>
            <a:ext cx="7932926" cy="246221"/>
          </a:xfrm>
          <a:prstGeom prst="rect">
            <a:avLst/>
          </a:prstGeom>
          <a:noFill/>
        </p:spPr>
        <p:txBody>
          <a:bodyPr wrap="square" rtlCol="0">
            <a:spAutoFit/>
          </a:bodyPr>
          <a:lstStyle/>
          <a:p>
            <a:pPr lvl="0"/>
            <a:r>
              <a:rPr lang="en-GB" sz="1000" b="1" dirty="0" smtClean="0">
                <a:solidFill>
                  <a:schemeClr val="accent1"/>
                </a:solidFill>
                <a:latin typeface="Franklin Gothic Book" panose="020B0503020102020204" pitchFamily="34" charset="0"/>
                <a:ea typeface="Calibri"/>
                <a:cs typeface="Times New Roman"/>
              </a:rPr>
              <a:t>Impact Indicator</a:t>
            </a:r>
            <a:r>
              <a:rPr lang="en-GB" sz="1000" dirty="0" smtClean="0">
                <a:solidFill>
                  <a:schemeClr val="accent1"/>
                </a:solidFill>
                <a:latin typeface="Franklin Gothic Book" panose="020B0503020102020204" pitchFamily="34" charset="0"/>
                <a:ea typeface="Calibri"/>
                <a:cs typeface="Times New Roman"/>
              </a:rPr>
              <a:t>: Quality </a:t>
            </a:r>
            <a:r>
              <a:rPr lang="en-GB" sz="1000" dirty="0">
                <a:solidFill>
                  <a:schemeClr val="accent1"/>
                </a:solidFill>
                <a:latin typeface="Franklin Gothic Book" panose="020B0503020102020204" pitchFamily="34" charset="0"/>
                <a:ea typeface="Calibri"/>
                <a:cs typeface="Times New Roman"/>
              </a:rPr>
              <a:t>of </a:t>
            </a:r>
            <a:r>
              <a:rPr lang="en-GB" sz="1000" dirty="0" smtClean="0">
                <a:solidFill>
                  <a:schemeClr val="accent1"/>
                </a:solidFill>
                <a:latin typeface="Franklin Gothic Book" panose="020B0503020102020204" pitchFamily="34" charset="0"/>
                <a:ea typeface="Calibri"/>
                <a:cs typeface="Times New Roman"/>
              </a:rPr>
              <a:t>overall Infrastructure: 104</a:t>
            </a:r>
            <a:r>
              <a:rPr lang="en-GB" sz="1000" baseline="30000" dirty="0">
                <a:solidFill>
                  <a:schemeClr val="accent1"/>
                </a:solidFill>
                <a:latin typeface="Franklin Gothic Book" panose="020B0503020102020204" pitchFamily="34" charset="0"/>
                <a:ea typeface="Calibri"/>
                <a:cs typeface="Times New Roman"/>
              </a:rPr>
              <a:t>th</a:t>
            </a:r>
            <a:r>
              <a:rPr lang="en-GB" sz="1000" dirty="0" smtClean="0">
                <a:solidFill>
                  <a:schemeClr val="accent1"/>
                </a:solidFill>
                <a:latin typeface="Franklin Gothic Book" panose="020B0503020102020204" pitchFamily="34" charset="0"/>
                <a:ea typeface="Calibri"/>
                <a:cs typeface="Times New Roman"/>
              </a:rPr>
              <a:t>/138 (WEF 2016-2017 Global </a:t>
            </a:r>
            <a:r>
              <a:rPr lang="en-GB" sz="1000" dirty="0">
                <a:solidFill>
                  <a:schemeClr val="accent1"/>
                </a:solidFill>
                <a:latin typeface="Franklin Gothic Book" panose="020B0503020102020204" pitchFamily="34" charset="0"/>
                <a:ea typeface="Calibri"/>
                <a:cs typeface="Times New Roman"/>
              </a:rPr>
              <a:t>Competitiveness </a:t>
            </a:r>
            <a:r>
              <a:rPr lang="en-GB" sz="1000" dirty="0" smtClean="0">
                <a:solidFill>
                  <a:schemeClr val="accent1"/>
                </a:solidFill>
                <a:latin typeface="Franklin Gothic Book" panose="020B0503020102020204" pitchFamily="34" charset="0"/>
                <a:ea typeface="Calibri"/>
                <a:cs typeface="Times New Roman"/>
              </a:rPr>
              <a:t>Index)</a:t>
            </a:r>
            <a:endParaRPr lang="en-GB" sz="1000" dirty="0">
              <a:solidFill>
                <a:schemeClr val="accent1"/>
              </a:solidFill>
              <a:latin typeface="Franklin Gothic Book" panose="020B0503020102020204" pitchFamily="34" charset="0"/>
              <a:ea typeface="Calibri"/>
              <a:cs typeface="Times New Roman"/>
            </a:endParaRPr>
          </a:p>
        </p:txBody>
      </p:sp>
      <p:sp>
        <p:nvSpPr>
          <p:cNvPr id="8" name="Isosceles Triangle 7"/>
          <p:cNvSpPr/>
          <p:nvPr/>
        </p:nvSpPr>
        <p:spPr>
          <a:xfrm rot="5400000">
            <a:off x="1500187" y="1001021"/>
            <a:ext cx="390525" cy="247650"/>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smtClean="0"/>
          </a:p>
        </p:txBody>
      </p:sp>
      <p:sp>
        <p:nvSpPr>
          <p:cNvPr id="9" name="Isosceles Triangle 8"/>
          <p:cNvSpPr/>
          <p:nvPr/>
        </p:nvSpPr>
        <p:spPr>
          <a:xfrm rot="5400000">
            <a:off x="5881689" y="1001021"/>
            <a:ext cx="390525" cy="247650"/>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smtClean="0"/>
          </a:p>
        </p:txBody>
      </p:sp>
    </p:spTree>
    <p:extLst>
      <p:ext uri="{BB962C8B-B14F-4D97-AF65-F5344CB8AC3E}">
        <p14:creationId xmlns:p14="http://schemas.microsoft.com/office/powerpoint/2010/main" val="3372549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28612" y="11114"/>
            <a:ext cx="6781895" cy="822264"/>
          </a:xfrm>
          <a:ln>
            <a:noFill/>
          </a:ln>
        </p:spPr>
        <p:txBody>
          <a:bodyPr>
            <a:noAutofit/>
          </a:bodyPr>
          <a:lstStyle/>
          <a:p>
            <a:r>
              <a:rPr lang="en-GB" sz="2400" b="1" dirty="0"/>
              <a:t>5</a:t>
            </a:r>
            <a:r>
              <a:rPr lang="en-GB" sz="2400" b="1" dirty="0" smtClean="0"/>
              <a:t>. Country Strategy Results Framework</a:t>
            </a:r>
            <a:br>
              <a:rPr lang="en-GB" sz="2400" b="1" dirty="0" smtClean="0"/>
            </a:br>
            <a:r>
              <a:rPr lang="en-GB" sz="1300" dirty="0" smtClean="0">
                <a:latin typeface="Times New Roman" panose="02020603050405020304" pitchFamily="18" charset="0"/>
                <a:cs typeface="Times New Roman" panose="02020603050405020304" pitchFamily="18" charset="0"/>
              </a:rPr>
              <a:t>Support </a:t>
            </a:r>
            <a:r>
              <a:rPr lang="en-GB" sz="1300" dirty="0">
                <a:latin typeface="Times New Roman" panose="02020603050405020304" pitchFamily="18" charset="0"/>
                <a:cs typeface="Times New Roman" panose="02020603050405020304" pitchFamily="18" charset="0"/>
              </a:rPr>
              <a:t>energy efficiency and renewable energy generation, while helping municipalities upgrade quality of services to promote </a:t>
            </a:r>
            <a:r>
              <a:rPr lang="en-GB" sz="1300" b="1" dirty="0">
                <a:latin typeface="Times New Roman" panose="02020603050405020304" pitchFamily="18" charset="0"/>
                <a:cs typeface="Times New Roman" panose="02020603050405020304" pitchFamily="18" charset="0"/>
              </a:rPr>
              <a:t>Green Economy</a:t>
            </a:r>
            <a:endParaRPr lang="en-GB" sz="1300" b="1" dirty="0"/>
          </a:p>
        </p:txBody>
      </p:sp>
      <p:sp>
        <p:nvSpPr>
          <p:cNvPr id="3" name="Slide Number Placeholder 2"/>
          <p:cNvSpPr>
            <a:spLocks noGrp="1"/>
          </p:cNvSpPr>
          <p:nvPr>
            <p:ph type="sldNum" sz="quarter" idx="4"/>
          </p:nvPr>
        </p:nvSpPr>
        <p:spPr/>
        <p:txBody>
          <a:bodyPr/>
          <a:lstStyle/>
          <a:p>
            <a:fld id="{71F9F866-B438-9445-8D9F-1F8FF6608833}" type="slidenum">
              <a:rPr lang="en-GB" smtClean="0">
                <a:solidFill>
                  <a:srgbClr val="00539B"/>
                </a:solidFill>
              </a:rPr>
              <a:pPr/>
              <a:t>15</a:t>
            </a:fld>
            <a:endParaRPr lang="en-GB" dirty="0">
              <a:solidFill>
                <a:srgbClr val="00539B"/>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708377340"/>
              </p:ext>
            </p:extLst>
          </p:nvPr>
        </p:nvGraphicFramePr>
        <p:xfrm>
          <a:off x="245874" y="906861"/>
          <a:ext cx="8645938" cy="5566714"/>
        </p:xfrm>
        <a:graphic>
          <a:graphicData uri="http://schemas.openxmlformats.org/drawingml/2006/table">
            <a:tbl>
              <a:tblPr firstRow="1" bandRow="1">
                <a:tableStyleId>{8EC20E35-A176-4012-BC5E-935CFFF8708E}</a:tableStyleId>
              </a:tblPr>
              <a:tblGrid>
                <a:gridCol w="1316226"/>
                <a:gridCol w="4924425"/>
                <a:gridCol w="2405287"/>
              </a:tblGrid>
              <a:tr h="445300">
                <a:tc>
                  <a:txBody>
                    <a:bodyPr/>
                    <a:lstStyle/>
                    <a:p>
                      <a:pPr marL="0" algn="ctr" defTabSz="914400" rtl="0" eaLnBrk="1" latinLnBrk="0" hangingPunct="1"/>
                      <a:r>
                        <a:rPr lang="en-GB" sz="1200" b="1" kern="1200" dirty="0" smtClean="0">
                          <a:solidFill>
                            <a:schemeClr val="bg1"/>
                          </a:solidFill>
                          <a:latin typeface="Franklin Gothic Book" panose="020B0503020102020204" pitchFamily="34" charset="0"/>
                          <a:ea typeface="+mn-ea"/>
                          <a:cs typeface="+mn-cs"/>
                        </a:rPr>
                        <a:t>Key Objectives</a:t>
                      </a:r>
                    </a:p>
                    <a:p>
                      <a:pPr marL="0" algn="ctr" defTabSz="914400" rtl="0" eaLnBrk="1" latinLnBrk="0" hangingPunct="1"/>
                      <a:r>
                        <a:rPr lang="en-GB" sz="1200" b="1" kern="1200" dirty="0" smtClean="0">
                          <a:solidFill>
                            <a:schemeClr val="bg1"/>
                          </a:solidFill>
                          <a:latin typeface="Franklin Gothic Book" panose="020B0503020102020204" pitchFamily="34" charset="0"/>
                          <a:ea typeface="+mn-ea"/>
                          <a:cs typeface="+mn-cs"/>
                        </a:rPr>
                        <a:t>(Outcomes)</a:t>
                      </a:r>
                      <a:endParaRPr lang="en-GB" sz="1200" b="1" kern="1200" dirty="0">
                        <a:solidFill>
                          <a:schemeClr val="bg1"/>
                        </a:solidFill>
                        <a:latin typeface="Franklin Gothic Book" panose="020B0503020102020204" pitchFamily="34" charset="0"/>
                        <a:ea typeface="+mn-ea"/>
                        <a:cs typeface="+mn-cs"/>
                      </a:endParaRPr>
                    </a:p>
                  </a:txBody>
                  <a:tcPr marL="18000" marR="18000" anchor="ctr">
                    <a:lnL>
                      <a:noFill/>
                    </a:lnL>
                    <a:lnR>
                      <a:noFill/>
                    </a:lnR>
                    <a:lnT w="25400" cmpd="sng">
                      <a:noFill/>
                    </a:lnT>
                    <a:lnB w="25400" cmpd="sng">
                      <a:noFill/>
                    </a:lnB>
                    <a:lnTlToBr w="12700" cmpd="sng">
                      <a:noFill/>
                      <a:prstDash val="solid"/>
                    </a:lnTlToBr>
                    <a:lnBlToTr w="12700" cmpd="sng">
                      <a:noFill/>
                      <a:prstDash val="solid"/>
                    </a:lnBlToTr>
                    <a:solidFill>
                      <a:schemeClr val="bg2"/>
                    </a:solidFill>
                  </a:tcPr>
                </a:tc>
                <a:tc>
                  <a:txBody>
                    <a:bodyPr/>
                    <a:lstStyle/>
                    <a:p>
                      <a:pPr marL="0" algn="ctr" defTabSz="914400" rtl="0" eaLnBrk="1" latinLnBrk="0" hangingPunct="1"/>
                      <a:r>
                        <a:rPr lang="en-GB" sz="1200" b="1" kern="1200" dirty="0" smtClean="0">
                          <a:solidFill>
                            <a:schemeClr val="bg1"/>
                          </a:solidFill>
                          <a:latin typeface="Franklin Gothic Book" panose="020B0503020102020204" pitchFamily="34" charset="0"/>
                          <a:ea typeface="+mn-ea"/>
                          <a:cs typeface="+mn-cs"/>
                        </a:rPr>
                        <a:t>Activities</a:t>
                      </a:r>
                    </a:p>
                    <a:p>
                      <a:pPr marL="0" algn="ctr" defTabSz="914400" rtl="0" eaLnBrk="1" latinLnBrk="0" hangingPunct="1"/>
                      <a:r>
                        <a:rPr lang="en-GB" sz="1200" b="1" kern="1200" dirty="0" smtClean="0">
                          <a:solidFill>
                            <a:schemeClr val="bg1"/>
                          </a:solidFill>
                          <a:latin typeface="Franklin Gothic Book" panose="020B0503020102020204" pitchFamily="34" charset="0"/>
                          <a:ea typeface="+mn-ea"/>
                          <a:cs typeface="+mn-cs"/>
                        </a:rPr>
                        <a:t>(Outputs)</a:t>
                      </a:r>
                      <a:endParaRPr lang="en-GB" sz="1200" b="1" kern="1200" dirty="0">
                        <a:solidFill>
                          <a:schemeClr val="bg1"/>
                        </a:solidFill>
                        <a:latin typeface="Franklin Gothic Book" panose="020B0503020102020204" pitchFamily="34" charset="0"/>
                        <a:ea typeface="+mn-ea"/>
                        <a:cs typeface="+mn-cs"/>
                      </a:endParaRPr>
                    </a:p>
                  </a:txBody>
                  <a:tcPr marL="18000" marR="18000" anchor="ctr">
                    <a:lnL>
                      <a:noFill/>
                    </a:lnL>
                    <a:lnR>
                      <a:noFill/>
                    </a:lnR>
                    <a:lnT w="25400" cmpd="sng">
                      <a:noFill/>
                    </a:lnT>
                    <a:lnB w="25400" cmpd="sng">
                      <a:noFill/>
                    </a:lnB>
                    <a:lnTlToBr w="12700" cmpd="sng">
                      <a:noFill/>
                      <a:prstDash val="solid"/>
                    </a:lnTlToBr>
                    <a:lnBlToTr w="12700" cmpd="sng">
                      <a:noFill/>
                      <a:prstDash val="solid"/>
                    </a:lnBlToTr>
                    <a:solidFill>
                      <a:schemeClr val="bg2"/>
                    </a:solidFill>
                  </a:tcPr>
                </a:tc>
                <a:tc>
                  <a:txBody>
                    <a:bodyPr/>
                    <a:lstStyle/>
                    <a:p>
                      <a:pPr marL="0" algn="ctr" defTabSz="914400" rtl="0" eaLnBrk="1" latinLnBrk="0" hangingPunct="1"/>
                      <a:r>
                        <a:rPr lang="en-GB" sz="1200" b="1" kern="1200" dirty="0" smtClean="0">
                          <a:solidFill>
                            <a:schemeClr val="bg1"/>
                          </a:solidFill>
                          <a:latin typeface="Franklin Gothic Book" panose="020B0503020102020204" pitchFamily="34" charset="0"/>
                          <a:ea typeface="+mn-ea"/>
                          <a:cs typeface="+mn-cs"/>
                        </a:rPr>
                        <a:t>Tracking Indicators</a:t>
                      </a:r>
                      <a:endParaRPr lang="en-GB" sz="1200" b="1" kern="1200" dirty="0">
                        <a:solidFill>
                          <a:schemeClr val="bg1"/>
                        </a:solidFill>
                        <a:latin typeface="Franklin Gothic Book" panose="020B0503020102020204" pitchFamily="34" charset="0"/>
                        <a:ea typeface="+mn-ea"/>
                        <a:cs typeface="+mn-cs"/>
                      </a:endParaRPr>
                    </a:p>
                  </a:txBody>
                  <a:tcPr marL="18000" marR="18000" anchor="ctr">
                    <a:lnL>
                      <a:noFill/>
                    </a:lnL>
                    <a:lnR>
                      <a:noFill/>
                    </a:lnR>
                    <a:lnT w="25400" cmpd="sng">
                      <a:noFill/>
                    </a:lnT>
                    <a:lnB w="25400" cmpd="sng">
                      <a:noFill/>
                    </a:lnB>
                    <a:lnTlToBr w="12700" cmpd="sng">
                      <a:noFill/>
                      <a:prstDash val="solid"/>
                    </a:lnTlToBr>
                    <a:lnBlToTr w="12700" cmpd="sng">
                      <a:noFill/>
                      <a:prstDash val="solid"/>
                    </a:lnBlToTr>
                    <a:solidFill>
                      <a:schemeClr val="bg2"/>
                    </a:solidFill>
                  </a:tcPr>
                </a:tc>
              </a:tr>
              <a:tr h="1721826">
                <a:tc>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1" kern="1200" baseline="0" dirty="0" smtClean="0">
                          <a:solidFill>
                            <a:schemeClr val="accent1"/>
                          </a:solidFill>
                          <a:latin typeface="Franklin Gothic Book" panose="020B0503020102020204" pitchFamily="34" charset="0"/>
                          <a:ea typeface="+mn-ea"/>
                          <a:cs typeface="+mn-cs"/>
                        </a:rPr>
                        <a:t>Increased power generation and co-generation from renewable sources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100" b="1" kern="1200" baseline="0" dirty="0" smtClean="0">
                        <a:solidFill>
                          <a:schemeClr val="accent1"/>
                        </a:solidFill>
                        <a:latin typeface="Franklin Gothic Book" panose="020B0503020102020204" pitchFamily="34" charset="0"/>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1" kern="1200" baseline="0" dirty="0" smtClean="0">
                          <a:solidFill>
                            <a:schemeClr val="accent1"/>
                          </a:solidFill>
                          <a:latin typeface="Franklin Gothic Book" panose="020B0503020102020204" pitchFamily="34" charset="0"/>
                          <a:ea typeface="+mn-ea"/>
                          <a:cs typeface="+mn-cs"/>
                        </a:rPr>
                        <a:t>Improved efficiency of distribution</a:t>
                      </a:r>
                    </a:p>
                  </a:txBody>
                  <a:tcPr>
                    <a:lnL>
                      <a:noFill/>
                    </a:lnL>
                    <a:lnR>
                      <a:noFill/>
                    </a:lnR>
                    <a:lnT w="254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7800" marR="0" lvl="0" indent="-177800" algn="l" defTabSz="914400" rtl="0" eaLnBrk="1" fontAlgn="auto" latinLnBrk="0" hangingPunct="1">
                        <a:lnSpc>
                          <a:spcPct val="100000"/>
                        </a:lnSpc>
                        <a:spcBef>
                          <a:spcPts val="0"/>
                        </a:spcBef>
                        <a:spcAft>
                          <a:spcPts val="1500"/>
                        </a:spcAft>
                        <a:buClrTx/>
                        <a:buSzTx/>
                        <a:buFont typeface="Wingdings"/>
                        <a:buChar char=""/>
                        <a:tabLst/>
                        <a:defRPr/>
                      </a:pPr>
                      <a:r>
                        <a:rPr lang="en-GB" sz="1100" b="0" i="0" kern="1200" baseline="0" dirty="0" smtClean="0">
                          <a:solidFill>
                            <a:srgbClr val="00539B"/>
                          </a:solidFill>
                          <a:latin typeface="Franklin Gothic Book" panose="020B0503020102020204" pitchFamily="34" charset="0"/>
                          <a:ea typeface="+mn-ea"/>
                          <a:cs typeface="+mn-cs"/>
                        </a:rPr>
                        <a:t>Pursuit of bankable renewable energy generation projects with reputable sponsors, leveraging, if possible, regional Western Balkans energy schemes.</a:t>
                      </a:r>
                    </a:p>
                    <a:p>
                      <a:pPr marL="177800" marR="0" lvl="0" indent="-177800" algn="l" defTabSz="914400" rtl="0" eaLnBrk="1" fontAlgn="auto" latinLnBrk="0" hangingPunct="1">
                        <a:lnSpc>
                          <a:spcPct val="100000"/>
                        </a:lnSpc>
                        <a:spcBef>
                          <a:spcPts val="0"/>
                        </a:spcBef>
                        <a:spcAft>
                          <a:spcPts val="1500"/>
                        </a:spcAft>
                        <a:buClrTx/>
                        <a:buSzTx/>
                        <a:buFont typeface="Wingdings"/>
                        <a:buChar char=""/>
                        <a:tabLst/>
                        <a:defRPr/>
                      </a:pPr>
                      <a:r>
                        <a:rPr lang="en-GB" sz="1100" b="0" i="0" kern="1200" baseline="0" dirty="0" smtClean="0">
                          <a:solidFill>
                            <a:srgbClr val="00539B"/>
                          </a:solidFill>
                          <a:latin typeface="Franklin Gothic Book" panose="020B0503020102020204" pitchFamily="34" charset="0"/>
                          <a:ea typeface="+mn-ea"/>
                          <a:cs typeface="+mn-cs"/>
                        </a:rPr>
                        <a:t>Support in the rehabilitation of existing grids to stem electricity losses. </a:t>
                      </a:r>
                    </a:p>
                    <a:p>
                      <a:pPr marL="177800" marR="0" lvl="0" indent="-177800" algn="l" defTabSz="914400" rtl="0" eaLnBrk="1" fontAlgn="auto" latinLnBrk="0" hangingPunct="1">
                        <a:lnSpc>
                          <a:spcPct val="100000"/>
                        </a:lnSpc>
                        <a:spcBef>
                          <a:spcPts val="0"/>
                        </a:spcBef>
                        <a:spcAft>
                          <a:spcPts val="1500"/>
                        </a:spcAft>
                        <a:buClrTx/>
                        <a:buSzTx/>
                        <a:buFont typeface="Wingdings"/>
                        <a:buChar char=""/>
                        <a:tabLst/>
                        <a:defRPr/>
                      </a:pPr>
                      <a:r>
                        <a:rPr lang="en-GB" sz="1100" b="0" i="0" kern="1200" baseline="0" dirty="0" smtClean="0">
                          <a:solidFill>
                            <a:srgbClr val="00539B"/>
                          </a:solidFill>
                          <a:latin typeface="Franklin Gothic Book" panose="020B0503020102020204" pitchFamily="34" charset="0"/>
                          <a:ea typeface="+mn-ea"/>
                          <a:cs typeface="+mn-cs"/>
                        </a:rPr>
                        <a:t>Subject to prerequisite interconnections in place, consider possible assistance in promoting gasification.</a:t>
                      </a:r>
                    </a:p>
                    <a:p>
                      <a:pPr marL="177800" marR="0" lvl="0" indent="-177800" algn="l" defTabSz="914400" rtl="0" eaLnBrk="1" fontAlgn="auto" latinLnBrk="0" hangingPunct="1">
                        <a:lnSpc>
                          <a:spcPct val="100000"/>
                        </a:lnSpc>
                        <a:spcBef>
                          <a:spcPts val="0"/>
                        </a:spcBef>
                        <a:spcAft>
                          <a:spcPts val="1500"/>
                        </a:spcAft>
                        <a:buClrTx/>
                        <a:buSzTx/>
                        <a:buFont typeface="Wingdings"/>
                        <a:buChar char=""/>
                        <a:tabLst/>
                        <a:defRPr/>
                      </a:pPr>
                      <a:r>
                        <a:rPr lang="en-GB" sz="1100" b="0" i="0" kern="1200" baseline="0" dirty="0" smtClean="0">
                          <a:solidFill>
                            <a:srgbClr val="00539B"/>
                          </a:solidFill>
                          <a:latin typeface="Franklin Gothic Book" panose="020B0503020102020204" pitchFamily="34" charset="0"/>
                          <a:ea typeface="+mn-ea"/>
                          <a:cs typeface="+mn-cs"/>
                        </a:rPr>
                        <a:t>Advisory to improve regulatory frameworks for renewable energy.</a:t>
                      </a:r>
                    </a:p>
                  </a:txBody>
                  <a:tcPr>
                    <a:lnL>
                      <a:noFill/>
                    </a:lnL>
                    <a:lnR>
                      <a:noFill/>
                    </a:lnR>
                    <a:lnT w="254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marR="0" lvl="0" indent="-171450" algn="l" defTabSz="914400" rtl="0" eaLnBrk="1" fontAlgn="auto" latinLnBrk="0" hangingPunct="1">
                        <a:lnSpc>
                          <a:spcPct val="115000"/>
                        </a:lnSpc>
                        <a:spcBef>
                          <a:spcPts val="0"/>
                        </a:spcBef>
                        <a:spcAft>
                          <a:spcPts val="0"/>
                        </a:spcAft>
                        <a:buClrTx/>
                        <a:buSzPts val="1000"/>
                        <a:buFont typeface="Arial" panose="020B0604020202020204" pitchFamily="34" charset="0"/>
                        <a:buChar char="•"/>
                        <a:tabLst/>
                        <a:defRPr/>
                      </a:pPr>
                      <a:r>
                        <a:rPr lang="en-GB" sz="1100" i="0" kern="1200" baseline="0" dirty="0" smtClean="0">
                          <a:solidFill>
                            <a:schemeClr val="accent1"/>
                          </a:solidFill>
                          <a:latin typeface="Franklin Gothic Book" panose="020B0503020102020204" pitchFamily="34" charset="0"/>
                          <a:ea typeface="+mn-ea"/>
                          <a:cs typeface="+mn-cs"/>
                        </a:rPr>
                        <a:t>Renewable energy generated, supported by the Bank, (MWh/y) </a:t>
                      </a:r>
                      <a:r>
                        <a:rPr lang="en-GB" sz="1100" i="1" kern="1200" baseline="0" dirty="0" smtClean="0">
                          <a:solidFill>
                            <a:schemeClr val="accent1"/>
                          </a:solidFill>
                          <a:latin typeface="Franklin Gothic Book" panose="020B0503020102020204" pitchFamily="34" charset="0"/>
                          <a:ea typeface="+mn-ea"/>
                          <a:cs typeface="+mn-cs"/>
                        </a:rPr>
                        <a:t>(baseline 2016: 12,000 MWh/y) </a:t>
                      </a:r>
                    </a:p>
                  </a:txBody>
                  <a:tcPr>
                    <a:lnL>
                      <a:noFill/>
                    </a:lnL>
                    <a:lnR>
                      <a:noFill/>
                    </a:lnR>
                    <a:lnT w="254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625344">
                <a:tc>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1" baseline="0" dirty="0" smtClean="0">
                          <a:solidFill>
                            <a:schemeClr val="accent1"/>
                          </a:solidFill>
                          <a:latin typeface="Franklin Gothic Book" panose="020B0503020102020204" pitchFamily="34" charset="0"/>
                        </a:rPr>
                        <a:t>Increased energy efficiency</a:t>
                      </a:r>
                    </a:p>
                  </a:txBody>
                  <a:tcPr>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7800" marR="0" lvl="0" indent="-177800" algn="l" defTabSz="914400" rtl="0" eaLnBrk="1" fontAlgn="auto" latinLnBrk="0" hangingPunct="1">
                        <a:lnSpc>
                          <a:spcPct val="100000"/>
                        </a:lnSpc>
                        <a:spcBef>
                          <a:spcPts val="0"/>
                        </a:spcBef>
                        <a:spcAft>
                          <a:spcPts val="1500"/>
                        </a:spcAft>
                        <a:buClrTx/>
                        <a:buSzTx/>
                        <a:buFont typeface="Wingdings"/>
                        <a:buChar char=""/>
                        <a:tabLst/>
                        <a:defRPr/>
                      </a:pPr>
                      <a:r>
                        <a:rPr lang="en-GB" sz="1100" b="0" i="0" baseline="0" dirty="0" smtClean="0">
                          <a:solidFill>
                            <a:srgbClr val="00539B"/>
                          </a:solidFill>
                          <a:latin typeface="Franklin Gothic Book" panose="020B0503020102020204" pitchFamily="34" charset="0"/>
                        </a:rPr>
                        <a:t>Further deployment of Western Balkans GEFF to promote residential energy efficiency, while continuing industrial energy efficiency support.</a:t>
                      </a:r>
                    </a:p>
                    <a:p>
                      <a:pPr marL="177800" marR="0" lvl="0" indent="-177800" algn="l" defTabSz="914400" rtl="0" eaLnBrk="1" fontAlgn="auto" latinLnBrk="0" hangingPunct="1">
                        <a:lnSpc>
                          <a:spcPct val="100000"/>
                        </a:lnSpc>
                        <a:spcBef>
                          <a:spcPts val="0"/>
                        </a:spcBef>
                        <a:spcAft>
                          <a:spcPts val="1500"/>
                        </a:spcAft>
                        <a:buClrTx/>
                        <a:buSzTx/>
                        <a:buFont typeface="Wingdings"/>
                        <a:buChar char=""/>
                        <a:tabLst/>
                        <a:defRPr/>
                      </a:pPr>
                      <a:r>
                        <a:rPr lang="en-GB" sz="1100" b="0" i="0" baseline="0" dirty="0" smtClean="0">
                          <a:solidFill>
                            <a:srgbClr val="00539B"/>
                          </a:solidFill>
                          <a:latin typeface="Franklin Gothic Book" panose="020B0503020102020204" pitchFamily="34" charset="0"/>
                        </a:rPr>
                        <a:t>Trial direct lending for energy efficiency in the public sector.</a:t>
                      </a:r>
                    </a:p>
                    <a:p>
                      <a:pPr marL="177800" marR="0" lvl="0" indent="-177800" algn="l" defTabSz="914400" rtl="0" eaLnBrk="1" fontAlgn="auto" latinLnBrk="0" hangingPunct="1">
                        <a:lnSpc>
                          <a:spcPct val="100000"/>
                        </a:lnSpc>
                        <a:spcBef>
                          <a:spcPts val="0"/>
                        </a:spcBef>
                        <a:spcAft>
                          <a:spcPts val="1500"/>
                        </a:spcAft>
                        <a:buClrTx/>
                        <a:buSzTx/>
                        <a:buFont typeface="Wingdings"/>
                        <a:buChar char=""/>
                        <a:tabLst/>
                        <a:defRPr/>
                      </a:pPr>
                      <a:r>
                        <a:rPr lang="en-GB" sz="1100" b="0" i="0" baseline="0" dirty="0" smtClean="0">
                          <a:solidFill>
                            <a:srgbClr val="00539B"/>
                          </a:solidFill>
                          <a:latin typeface="Franklin Gothic Book" panose="020B0503020102020204" pitchFamily="34" charset="0"/>
                        </a:rPr>
                        <a:t>Support of ESCO solutions to improve energy efficiency, including for municipal services and in public buildings.</a:t>
                      </a:r>
                    </a:p>
                    <a:p>
                      <a:pPr marL="177800" marR="0" lvl="0" indent="-177800" algn="l" defTabSz="914400" rtl="0" eaLnBrk="1" fontAlgn="auto" latinLnBrk="0" hangingPunct="1">
                        <a:lnSpc>
                          <a:spcPct val="100000"/>
                        </a:lnSpc>
                        <a:spcBef>
                          <a:spcPts val="0"/>
                        </a:spcBef>
                        <a:spcAft>
                          <a:spcPts val="1500"/>
                        </a:spcAft>
                        <a:buClrTx/>
                        <a:buSzTx/>
                        <a:buFont typeface="Wingdings"/>
                        <a:buChar char=""/>
                        <a:tabLst/>
                        <a:defRPr/>
                      </a:pPr>
                      <a:r>
                        <a:rPr lang="en-GB" sz="1100" b="0" i="0" baseline="0" dirty="0" smtClean="0">
                          <a:solidFill>
                            <a:srgbClr val="00539B"/>
                          </a:solidFill>
                          <a:latin typeface="Franklin Gothic Book" panose="020B0503020102020204" pitchFamily="34" charset="0"/>
                        </a:rPr>
                        <a:t>Advisory to improve energy efficiency regulatory framework.</a:t>
                      </a:r>
                    </a:p>
                  </a:txBody>
                  <a:tcPr>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marR="0" lvl="0" indent="-1714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100" i="0" kern="1200" baseline="0" dirty="0" smtClean="0">
                          <a:solidFill>
                            <a:schemeClr val="accent1"/>
                          </a:solidFill>
                          <a:latin typeface="Franklin Gothic Book" panose="020B0503020102020204" pitchFamily="34" charset="0"/>
                          <a:ea typeface="+mn-ea"/>
                          <a:cs typeface="+mn-cs"/>
                        </a:rPr>
                        <a:t>GHG emission reduction, supported by the Bank, (ktCO2/y)  </a:t>
                      </a:r>
                      <a:r>
                        <a:rPr lang="en-GB" sz="1100" i="1" kern="1200" baseline="0" dirty="0" smtClean="0">
                          <a:solidFill>
                            <a:schemeClr val="accent1"/>
                          </a:solidFill>
                          <a:latin typeface="Franklin Gothic Book" panose="020B0503020102020204" pitchFamily="34" charset="0"/>
                          <a:ea typeface="+mn-ea"/>
                          <a:cs typeface="+mn-cs"/>
                        </a:rPr>
                        <a:t>(baseline 2016: 24 ktCO2/y ) </a:t>
                      </a:r>
                    </a:p>
                    <a:p>
                      <a:pPr marL="171450" lvl="0" indent="-171450" algn="l" defTabSz="914400" rtl="0" eaLnBrk="1" latinLnBrk="0" hangingPunct="1">
                        <a:lnSpc>
                          <a:spcPct val="115000"/>
                        </a:lnSpc>
                        <a:spcAft>
                          <a:spcPts val="0"/>
                        </a:spcAft>
                        <a:buFont typeface="Arial" panose="020B0604020202020204" pitchFamily="34" charset="0"/>
                        <a:buChar char="•"/>
                      </a:pPr>
                      <a:endParaRPr lang="en-GB" sz="1100" i="1" kern="1200" baseline="0" dirty="0" smtClean="0">
                        <a:solidFill>
                          <a:schemeClr val="accent1"/>
                        </a:solidFill>
                        <a:latin typeface="Franklin Gothic Book" panose="020B0503020102020204" pitchFamily="34" charset="0"/>
                        <a:ea typeface="+mn-ea"/>
                        <a:cs typeface="+mn-cs"/>
                      </a:endParaRPr>
                    </a:p>
                  </a:txBody>
                  <a:tcPr>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672894">
                <a:tc>
                  <a:txBody>
                    <a:bodyPr/>
                    <a:lstStyle/>
                    <a:p>
                      <a:pPr marL="171450" indent="-171450">
                        <a:buFont typeface="Arial" panose="020B0604020202020204" pitchFamily="34" charset="0"/>
                        <a:buChar char="•"/>
                      </a:pPr>
                      <a:r>
                        <a:rPr lang="en-GB" sz="1100" b="1" baseline="0" dirty="0" smtClean="0">
                          <a:solidFill>
                            <a:schemeClr val="accent1"/>
                          </a:solidFill>
                          <a:latin typeface="Franklin Gothic Book" panose="020B0503020102020204" pitchFamily="34" charset="0"/>
                        </a:rPr>
                        <a:t>Improved water quality</a:t>
                      </a:r>
                    </a:p>
                    <a:p>
                      <a:pPr marL="171450" indent="-171450">
                        <a:buFont typeface="Arial" panose="020B0604020202020204" pitchFamily="34" charset="0"/>
                        <a:buChar char="•"/>
                      </a:pPr>
                      <a:endParaRPr lang="en-GB" sz="1100" b="1" baseline="0" dirty="0" smtClean="0">
                        <a:solidFill>
                          <a:schemeClr val="accent1"/>
                        </a:solidFill>
                        <a:latin typeface="Franklin Gothic Book" panose="020B0503020102020204" pitchFamily="34" charset="0"/>
                      </a:endParaRPr>
                    </a:p>
                    <a:p>
                      <a:pPr marL="171450" indent="-171450">
                        <a:buFont typeface="Arial" panose="020B0604020202020204" pitchFamily="34" charset="0"/>
                        <a:buChar char="•"/>
                      </a:pPr>
                      <a:r>
                        <a:rPr lang="en-GB" sz="1100" b="1" baseline="0" dirty="0" smtClean="0">
                          <a:solidFill>
                            <a:schemeClr val="accent1"/>
                          </a:solidFill>
                          <a:latin typeface="Franklin Gothic Book" panose="020B0503020102020204" pitchFamily="34" charset="0"/>
                        </a:rPr>
                        <a:t>Reduced </a:t>
                      </a:r>
                      <a:r>
                        <a:rPr lang="en-GB" sz="1100" b="1" strike="noStrike" baseline="0" dirty="0" smtClean="0">
                          <a:solidFill>
                            <a:schemeClr val="accent1"/>
                          </a:solidFill>
                          <a:latin typeface="Franklin Gothic Book" panose="020B0503020102020204" pitchFamily="34" charset="0"/>
                        </a:rPr>
                        <a:t>air pollution</a:t>
                      </a:r>
                      <a:endParaRPr lang="en-GB" sz="1100" b="1" strike="sngStrike" baseline="0" dirty="0" smtClean="0">
                        <a:solidFill>
                          <a:schemeClr val="accent1"/>
                        </a:solidFill>
                        <a:latin typeface="Franklin Gothic Book" panose="020B0503020102020204" pitchFamily="34" charset="0"/>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100" b="1" baseline="0" dirty="0" smtClean="0">
                        <a:solidFill>
                          <a:schemeClr val="accent1"/>
                        </a:solidFill>
                        <a:latin typeface="Franklin Gothic Book" panose="020B0503020102020204" pitchFamily="34" charset="0"/>
                      </a:endParaRPr>
                    </a:p>
                  </a:txBody>
                  <a:tcPr>
                    <a:lnL>
                      <a:noFill/>
                    </a:lnL>
                    <a:lnR>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7800" marR="0" lvl="0" indent="-177800" algn="l" defTabSz="914400" rtl="0" eaLnBrk="1" fontAlgn="auto" latinLnBrk="0" hangingPunct="1">
                        <a:lnSpc>
                          <a:spcPct val="100000"/>
                        </a:lnSpc>
                        <a:spcBef>
                          <a:spcPts val="0"/>
                        </a:spcBef>
                        <a:spcAft>
                          <a:spcPts val="1500"/>
                        </a:spcAft>
                        <a:buClrTx/>
                        <a:buSzTx/>
                        <a:buFont typeface="Wingdings"/>
                        <a:buChar char=""/>
                        <a:tabLst/>
                        <a:defRPr/>
                      </a:pPr>
                      <a:r>
                        <a:rPr lang="en-GB" sz="1100" b="0" i="0" baseline="0" dirty="0" smtClean="0">
                          <a:solidFill>
                            <a:srgbClr val="00539B"/>
                          </a:solidFill>
                          <a:latin typeface="Franklin Gothic Book" panose="020B0503020102020204" pitchFamily="34" charset="0"/>
                        </a:rPr>
                        <a:t>Support for improvements in municipal infrastructure aimed at decreasing water losses.</a:t>
                      </a:r>
                    </a:p>
                    <a:p>
                      <a:pPr marL="177800" marR="0" lvl="0" indent="-177800" algn="l" defTabSz="914400" rtl="0" eaLnBrk="1" fontAlgn="auto" latinLnBrk="0" hangingPunct="1">
                        <a:lnSpc>
                          <a:spcPct val="100000"/>
                        </a:lnSpc>
                        <a:spcBef>
                          <a:spcPts val="0"/>
                        </a:spcBef>
                        <a:spcAft>
                          <a:spcPts val="1500"/>
                        </a:spcAft>
                        <a:buClrTx/>
                        <a:buSzTx/>
                        <a:buFont typeface="Wingdings"/>
                        <a:buChar char=""/>
                        <a:tabLst/>
                        <a:defRPr/>
                      </a:pPr>
                      <a:r>
                        <a:rPr lang="en-GB" sz="1100" b="0" i="0" baseline="0" dirty="0" smtClean="0">
                          <a:solidFill>
                            <a:srgbClr val="00539B"/>
                          </a:solidFill>
                          <a:latin typeface="Franklin Gothic Book" panose="020B0503020102020204" pitchFamily="34" charset="0"/>
                        </a:rPr>
                        <a:t>Support for construction and modernisation of waste water treatment plants and co-generation in district heating systems.</a:t>
                      </a:r>
                    </a:p>
                    <a:p>
                      <a:pPr marL="177800" marR="0" lvl="0" indent="-177800" algn="l" defTabSz="914400" rtl="0" eaLnBrk="1" fontAlgn="auto" latinLnBrk="0" hangingPunct="1">
                        <a:lnSpc>
                          <a:spcPct val="100000"/>
                        </a:lnSpc>
                        <a:spcBef>
                          <a:spcPts val="0"/>
                        </a:spcBef>
                        <a:spcAft>
                          <a:spcPts val="1500"/>
                        </a:spcAft>
                        <a:buClrTx/>
                        <a:buSzTx/>
                        <a:buFont typeface="Wingdings"/>
                        <a:buChar char=""/>
                        <a:tabLst/>
                        <a:defRPr/>
                      </a:pPr>
                      <a:r>
                        <a:rPr lang="en-GB" sz="1100" b="0" i="0" baseline="0" dirty="0" smtClean="0">
                          <a:solidFill>
                            <a:srgbClr val="00539B"/>
                          </a:solidFill>
                          <a:latin typeface="Franklin Gothic Book" panose="020B0503020102020204" pitchFamily="34" charset="0"/>
                        </a:rPr>
                        <a:t>Promotion of non-polluting public transport, also in conjunction with the “green cities” initiative.</a:t>
                      </a:r>
                    </a:p>
                  </a:txBody>
                  <a:tcPr>
                    <a:lnL>
                      <a:noFill/>
                    </a:lnL>
                    <a:lnR>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lvl="0" indent="-171450" algn="l" defTabSz="914400" rtl="0" eaLnBrk="1" latinLnBrk="0" hangingPunct="1">
                        <a:lnSpc>
                          <a:spcPct val="115000"/>
                        </a:lnSpc>
                        <a:spcAft>
                          <a:spcPts val="0"/>
                        </a:spcAft>
                        <a:buFont typeface="Arial" panose="020B0604020202020204" pitchFamily="34" charset="0"/>
                        <a:buChar char="•"/>
                      </a:pPr>
                      <a:r>
                        <a:rPr lang="en-GB" sz="1100" i="0" kern="1200" baseline="0" dirty="0" smtClean="0">
                          <a:solidFill>
                            <a:schemeClr val="accent1"/>
                          </a:solidFill>
                          <a:latin typeface="Franklin Gothic Book" panose="020B0503020102020204" pitchFamily="34" charset="0"/>
                          <a:ea typeface="+mn-ea"/>
                          <a:cs typeface="+mn-cs"/>
                        </a:rPr>
                        <a:t>Water saved (m3/y), supported by the Bank  (</a:t>
                      </a:r>
                      <a:r>
                        <a:rPr lang="en-GB" sz="1100" i="1" kern="1200" baseline="0" dirty="0" smtClean="0">
                          <a:solidFill>
                            <a:schemeClr val="accent1"/>
                          </a:solidFill>
                          <a:latin typeface="Franklin Gothic Book" panose="020B0503020102020204" pitchFamily="34" charset="0"/>
                          <a:ea typeface="+mn-ea"/>
                          <a:cs typeface="+mn-cs"/>
                        </a:rPr>
                        <a:t>baseline 2016: 0)</a:t>
                      </a:r>
                    </a:p>
                    <a:p>
                      <a:pPr marL="171450" marR="0" lvl="0" indent="-1714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endParaRPr lang="en-GB" sz="1100" dirty="0" smtClean="0">
                        <a:solidFill>
                          <a:schemeClr val="accent1"/>
                        </a:solidFill>
                        <a:effectLst/>
                        <a:latin typeface="Franklin Gothic Book" panose="020B0503020102020204" pitchFamily="34" charset="0"/>
                        <a:ea typeface="Calibri"/>
                        <a:cs typeface="Times New Roman"/>
                      </a:endParaRPr>
                    </a:p>
                    <a:p>
                      <a:pPr marL="171450" marR="0" lvl="0" indent="-1714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100" dirty="0" smtClean="0">
                          <a:solidFill>
                            <a:schemeClr val="accent1"/>
                          </a:solidFill>
                          <a:effectLst/>
                          <a:latin typeface="Franklin Gothic Book" panose="020B0503020102020204" pitchFamily="34" charset="0"/>
                          <a:ea typeface="Calibri"/>
                          <a:cs typeface="Times New Roman"/>
                        </a:rPr>
                        <a:t>Number of people (m/f) </a:t>
                      </a:r>
                      <a:r>
                        <a:rPr lang="en-GB" sz="1100" baseline="0" dirty="0" smtClean="0">
                          <a:solidFill>
                            <a:schemeClr val="accent1"/>
                          </a:solidFill>
                          <a:effectLst/>
                          <a:latin typeface="Franklin Gothic Book" panose="020B0503020102020204" pitchFamily="34" charset="0"/>
                          <a:ea typeface="Calibri"/>
                          <a:cs typeface="Times New Roman"/>
                        </a:rPr>
                        <a:t>benefiting from better infrastructure services  </a:t>
                      </a:r>
                      <a:r>
                        <a:rPr lang="en-GB" sz="1100" i="0" kern="1200" baseline="0" dirty="0" smtClean="0">
                          <a:solidFill>
                            <a:schemeClr val="accent1"/>
                          </a:solidFill>
                          <a:effectLst/>
                          <a:latin typeface="Franklin Gothic Book" panose="020B0503020102020204" pitchFamily="34" charset="0"/>
                          <a:ea typeface="+mn-ea"/>
                          <a:cs typeface="+mn-cs"/>
                        </a:rPr>
                        <a:t>(</a:t>
                      </a:r>
                      <a:r>
                        <a:rPr lang="en-GB" sz="1100" i="1" kern="1200" baseline="0" dirty="0" smtClean="0">
                          <a:solidFill>
                            <a:schemeClr val="accent1"/>
                          </a:solidFill>
                          <a:effectLst/>
                          <a:latin typeface="Franklin Gothic Book" panose="020B0503020102020204" pitchFamily="34" charset="0"/>
                          <a:ea typeface="+mn-ea"/>
                          <a:cs typeface="+mn-cs"/>
                        </a:rPr>
                        <a:t>b</a:t>
                      </a:r>
                      <a:r>
                        <a:rPr lang="en-GB" sz="1100" i="1" kern="1200" baseline="0" dirty="0" smtClean="0">
                          <a:solidFill>
                            <a:schemeClr val="accent1"/>
                          </a:solidFill>
                          <a:latin typeface="Franklin Gothic Book" panose="020B0503020102020204" pitchFamily="34" charset="0"/>
                          <a:ea typeface="+mn-ea"/>
                          <a:cs typeface="+mn-cs"/>
                        </a:rPr>
                        <a:t>aseline 0)</a:t>
                      </a:r>
                    </a:p>
                  </a:txBody>
                  <a:tcPr>
                    <a:lnL>
                      <a:noFill/>
                    </a:lnL>
                    <a:lnR>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7" name="TextBox 6"/>
          <p:cNvSpPr txBox="1"/>
          <p:nvPr/>
        </p:nvSpPr>
        <p:spPr>
          <a:xfrm>
            <a:off x="245874" y="6534203"/>
            <a:ext cx="7932926" cy="254557"/>
          </a:xfrm>
          <a:prstGeom prst="rect">
            <a:avLst/>
          </a:prstGeom>
          <a:noFill/>
        </p:spPr>
        <p:txBody>
          <a:bodyPr wrap="square" rtlCol="0">
            <a:spAutoFit/>
          </a:bodyPr>
          <a:lstStyle/>
          <a:p>
            <a:pPr lvl="0">
              <a:lnSpc>
                <a:spcPct val="115000"/>
              </a:lnSpc>
              <a:spcAft>
                <a:spcPts val="0"/>
              </a:spcAft>
            </a:pPr>
            <a:r>
              <a:rPr lang="en-GB" sz="1000" b="1" dirty="0" smtClean="0">
                <a:solidFill>
                  <a:schemeClr val="accent1"/>
                </a:solidFill>
                <a:latin typeface="Franklin Gothic Book" panose="020B0503020102020204" pitchFamily="34" charset="0"/>
                <a:ea typeface="Calibri"/>
                <a:cs typeface="Times New Roman"/>
              </a:rPr>
              <a:t>Impact Indicator</a:t>
            </a:r>
            <a:r>
              <a:rPr lang="en-GB" sz="1000" dirty="0" smtClean="0">
                <a:solidFill>
                  <a:schemeClr val="accent1"/>
                </a:solidFill>
                <a:latin typeface="Franklin Gothic Book" panose="020B0503020102020204" pitchFamily="34" charset="0"/>
                <a:ea typeface="Calibri"/>
                <a:cs typeface="Times New Roman"/>
              </a:rPr>
              <a:t>: </a:t>
            </a:r>
            <a:r>
              <a:rPr lang="en-GB" sz="1000" dirty="0">
                <a:solidFill>
                  <a:schemeClr val="accent1"/>
                </a:solidFill>
                <a:latin typeface="Franklin Gothic Book" panose="020B0503020102020204" pitchFamily="34" charset="0"/>
                <a:ea typeface="Calibri"/>
                <a:cs typeface="Times New Roman"/>
              </a:rPr>
              <a:t>Energy Intensity </a:t>
            </a:r>
            <a:r>
              <a:rPr lang="en-GB" sz="1000" dirty="0" smtClean="0">
                <a:solidFill>
                  <a:schemeClr val="accent1"/>
                </a:solidFill>
                <a:latin typeface="Franklin Gothic Book" panose="020B0503020102020204" pitchFamily="34" charset="0"/>
                <a:ea typeface="Calibri"/>
                <a:cs typeface="Times New Roman"/>
              </a:rPr>
              <a:t>baseline </a:t>
            </a:r>
            <a:r>
              <a:rPr lang="en-GB" sz="1000" dirty="0">
                <a:solidFill>
                  <a:schemeClr val="accent1"/>
                </a:solidFill>
                <a:latin typeface="Franklin Gothic Book" panose="020B0503020102020204" pitchFamily="34" charset="0"/>
                <a:ea typeface="Calibri"/>
                <a:cs typeface="Times New Roman"/>
              </a:rPr>
              <a:t>2014: TPES/GDP 0.44 (toe/thousand 2010 </a:t>
            </a:r>
            <a:r>
              <a:rPr lang="en-GB" sz="1000" dirty="0" smtClean="0">
                <a:solidFill>
                  <a:schemeClr val="accent1"/>
                </a:solidFill>
                <a:latin typeface="Franklin Gothic Book" panose="020B0503020102020204" pitchFamily="34" charset="0"/>
                <a:ea typeface="Calibri"/>
                <a:cs typeface="Times New Roman"/>
              </a:rPr>
              <a:t>USD). </a:t>
            </a:r>
            <a:r>
              <a:rPr lang="en-GB" sz="1000" dirty="0">
                <a:solidFill>
                  <a:schemeClr val="accent1"/>
                </a:solidFill>
                <a:latin typeface="Franklin Gothic Book" panose="020B0503020102020204" pitchFamily="34" charset="0"/>
                <a:ea typeface="Calibri"/>
                <a:cs typeface="Times New Roman"/>
              </a:rPr>
              <a:t>Source: </a:t>
            </a:r>
            <a:r>
              <a:rPr lang="en-GB" sz="1000" dirty="0" smtClean="0">
                <a:solidFill>
                  <a:schemeClr val="accent1"/>
                </a:solidFill>
                <a:latin typeface="Franklin Gothic Book" panose="020B0503020102020204" pitchFamily="34" charset="0"/>
                <a:ea typeface="Calibri"/>
                <a:cs typeface="Times New Roman"/>
              </a:rPr>
              <a:t>IEA</a:t>
            </a:r>
            <a:endParaRPr lang="en-GB" sz="1000" dirty="0">
              <a:solidFill>
                <a:schemeClr val="accent1"/>
              </a:solidFill>
              <a:latin typeface="Franklin Gothic Book" panose="020B0503020102020204" pitchFamily="34" charset="0"/>
              <a:ea typeface="Calibri"/>
              <a:cs typeface="Times New Roman"/>
            </a:endParaRPr>
          </a:p>
        </p:txBody>
      </p:sp>
      <p:sp>
        <p:nvSpPr>
          <p:cNvPr id="2" name="Isosceles Triangle 1"/>
          <p:cNvSpPr/>
          <p:nvPr/>
        </p:nvSpPr>
        <p:spPr>
          <a:xfrm rot="5400000">
            <a:off x="1500187" y="1015010"/>
            <a:ext cx="390525" cy="247650"/>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smtClean="0"/>
          </a:p>
        </p:txBody>
      </p:sp>
      <p:sp>
        <p:nvSpPr>
          <p:cNvPr id="8" name="Isosceles Triangle 7"/>
          <p:cNvSpPr/>
          <p:nvPr/>
        </p:nvSpPr>
        <p:spPr>
          <a:xfrm rot="5400000">
            <a:off x="6434139" y="1015010"/>
            <a:ext cx="390525" cy="247650"/>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smtClean="0"/>
          </a:p>
        </p:txBody>
      </p:sp>
    </p:spTree>
    <p:extLst>
      <p:ext uri="{BB962C8B-B14F-4D97-AF65-F5344CB8AC3E}">
        <p14:creationId xmlns:p14="http://schemas.microsoft.com/office/powerpoint/2010/main" val="19291139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5" name="Table 84"/>
          <p:cNvGraphicFramePr>
            <a:graphicFrameLocks noGrp="1"/>
          </p:cNvGraphicFramePr>
          <p:nvPr>
            <p:extLst>
              <p:ext uri="{D42A27DB-BD31-4B8C-83A1-F6EECF244321}">
                <p14:modId xmlns:p14="http://schemas.microsoft.com/office/powerpoint/2010/main" val="1667838167"/>
              </p:ext>
            </p:extLst>
          </p:nvPr>
        </p:nvGraphicFramePr>
        <p:xfrm>
          <a:off x="243215" y="1183553"/>
          <a:ext cx="6186162" cy="4004046"/>
        </p:xfrm>
        <a:graphic>
          <a:graphicData uri="http://schemas.openxmlformats.org/drawingml/2006/table">
            <a:tbl>
              <a:tblPr firstRow="1" bandRow="1">
                <a:tableStyleId>{5940675A-B579-460E-94D1-54222C63F5DA}</a:tableStyleId>
              </a:tblPr>
              <a:tblGrid>
                <a:gridCol w="537835"/>
                <a:gridCol w="332112"/>
                <a:gridCol w="243198"/>
                <a:gridCol w="235048"/>
                <a:gridCol w="254630"/>
                <a:gridCol w="254630"/>
                <a:gridCol w="254630"/>
                <a:gridCol w="254630"/>
                <a:gridCol w="254630"/>
                <a:gridCol w="254630"/>
                <a:gridCol w="261394"/>
                <a:gridCol w="247865"/>
                <a:gridCol w="254630"/>
                <a:gridCol w="254630"/>
                <a:gridCol w="254630"/>
                <a:gridCol w="254630"/>
                <a:gridCol w="254630"/>
                <a:gridCol w="254630"/>
                <a:gridCol w="254630"/>
                <a:gridCol w="254630"/>
                <a:gridCol w="254630"/>
                <a:gridCol w="254630"/>
                <a:gridCol w="254630"/>
              </a:tblGrid>
              <a:tr h="224693">
                <a:tc gridSpan="23">
                  <a:txBody>
                    <a:bodyPr/>
                    <a:lstStyle/>
                    <a:p>
                      <a:pPr algn="ctr"/>
                      <a:r>
                        <a:rPr lang="en-GB" sz="700" b="1" dirty="0" smtClean="0">
                          <a:solidFill>
                            <a:schemeClr val="bg1"/>
                          </a:solidFill>
                        </a:rPr>
                        <a:t>EBRD BUSINESS AREAS</a:t>
                      </a:r>
                      <a:endParaRPr lang="en-GB" sz="700" b="1"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7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dirty="0"/>
                    </a:p>
                  </a:txBody>
                  <a:tcPr/>
                </a:tc>
              </a:tr>
              <a:tr h="224693">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700" b="0" kern="1200" baseline="0" dirty="0" smtClean="0">
                        <a:solidFill>
                          <a:schemeClr val="tx1"/>
                        </a:solidFill>
                        <a:latin typeface="+mn-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hMerge="1">
                  <a:txBody>
                    <a:bodyPr/>
                    <a:lstStyle/>
                    <a:p>
                      <a:endParaRPr lang="en-GB" dirty="0"/>
                    </a:p>
                  </a:txBody>
                  <a:tcPr/>
                </a:tc>
                <a:tc gridSpan="15">
                  <a:txBody>
                    <a:bodyPr/>
                    <a:lstStyle/>
                    <a:p>
                      <a:pPr algn="ctr"/>
                      <a:r>
                        <a:rPr lang="en-GB" sz="700" b="0" dirty="0" smtClean="0">
                          <a:solidFill>
                            <a:schemeClr val="bg1"/>
                          </a:solidFill>
                        </a:rPr>
                        <a:t>Sectors</a:t>
                      </a:r>
                      <a:endParaRPr lang="en-GB" sz="700" b="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6">
                  <a:txBody>
                    <a:bodyPr/>
                    <a:lstStyle/>
                    <a:p>
                      <a:pPr algn="ctr"/>
                      <a:r>
                        <a:rPr lang="en-GB" sz="700" b="0" dirty="0" smtClean="0">
                          <a:solidFill>
                            <a:schemeClr val="bg1"/>
                          </a:solidFill>
                        </a:rPr>
                        <a:t>Cross-Cutting</a:t>
                      </a:r>
                      <a:r>
                        <a:rPr lang="en-GB" sz="700" b="0" baseline="0" dirty="0" smtClean="0">
                          <a:solidFill>
                            <a:schemeClr val="bg1"/>
                          </a:solidFill>
                        </a:rPr>
                        <a:t> Themes</a:t>
                      </a:r>
                      <a:endParaRPr lang="en-GB" sz="700" b="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41280">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700" b="0" kern="1200" baseline="0" dirty="0" smtClean="0">
                        <a:solidFill>
                          <a:schemeClr val="tx1"/>
                        </a:solidFill>
                        <a:latin typeface="+mn-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hMerge="1">
                  <a:txBody>
                    <a:bodyPr/>
                    <a:lstStyle/>
                    <a:p>
                      <a:endParaRPr lang="en-GB" dirty="0"/>
                    </a:p>
                  </a:txBody>
                  <a:tcPr/>
                </a:tc>
                <a:tc gridSpan="4">
                  <a:txBody>
                    <a:bodyPr/>
                    <a:lstStyle/>
                    <a:p>
                      <a:pPr algn="ctr"/>
                      <a:r>
                        <a:rPr lang="en-GB" sz="700" b="0" dirty="0" smtClean="0">
                          <a:solidFill>
                            <a:schemeClr val="bg1"/>
                          </a:solidFill>
                        </a:rPr>
                        <a:t>Corporate</a:t>
                      </a:r>
                      <a:endParaRPr lang="en-GB" sz="700" b="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2">
                  <a:txBody>
                    <a:bodyPr/>
                    <a:lstStyle/>
                    <a:p>
                      <a:pPr algn="ctr"/>
                      <a:r>
                        <a:rPr lang="en-GB" sz="700" b="0" dirty="0" smtClean="0">
                          <a:solidFill>
                            <a:schemeClr val="bg1"/>
                          </a:solidFill>
                        </a:rPr>
                        <a:t>Energy</a:t>
                      </a:r>
                      <a:endParaRPr lang="en-GB" sz="700" b="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hMerge="1">
                  <a:txBody>
                    <a:bodyPr/>
                    <a:lstStyle/>
                    <a:p>
                      <a:endParaRPr lang="en-GB" dirty="0"/>
                    </a:p>
                  </a:txBody>
                  <a:tcPr/>
                </a:tc>
                <a:tc gridSpan="4">
                  <a:txBody>
                    <a:bodyPr/>
                    <a:lstStyle/>
                    <a:p>
                      <a:pPr algn="ctr"/>
                      <a:r>
                        <a:rPr lang="en-GB" sz="700" b="0" dirty="0" smtClean="0">
                          <a:solidFill>
                            <a:schemeClr val="bg1"/>
                          </a:solidFill>
                        </a:rPr>
                        <a:t>Infrastructure</a:t>
                      </a:r>
                      <a:endParaRPr lang="en-GB" sz="700" b="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5">
                  <a:txBody>
                    <a:bodyPr/>
                    <a:lstStyle/>
                    <a:p>
                      <a:pPr algn="ctr"/>
                      <a:r>
                        <a:rPr lang="en-GB" sz="700" b="0" dirty="0" smtClean="0">
                          <a:solidFill>
                            <a:schemeClr val="bg1"/>
                          </a:solidFill>
                        </a:rPr>
                        <a:t>Financial</a:t>
                      </a:r>
                      <a:endParaRPr lang="en-GB" sz="700" b="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3">
                  <a:txBody>
                    <a:bodyPr/>
                    <a:lstStyle/>
                    <a:p>
                      <a:pPr algn="ctr"/>
                      <a:r>
                        <a:rPr lang="en-GB" sz="700" b="0" dirty="0" smtClean="0">
                          <a:solidFill>
                            <a:schemeClr val="bg1"/>
                          </a:solidFill>
                        </a:rPr>
                        <a:t>Green Transition</a:t>
                      </a:r>
                      <a:endParaRPr lang="en-GB" sz="700" b="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hMerge="1">
                  <a:txBody>
                    <a:bodyPr/>
                    <a:lstStyle/>
                    <a:p>
                      <a:endParaRPr lang="en-GB"/>
                    </a:p>
                  </a:txBody>
                  <a:tcPr/>
                </a:tc>
                <a:tc hMerge="1">
                  <a:txBody>
                    <a:bodyPr/>
                    <a:lstStyle/>
                    <a:p>
                      <a:endParaRPr lang="en-GB" dirty="0"/>
                    </a:p>
                  </a:txBody>
                  <a:tcPr/>
                </a:tc>
                <a:tc gridSpan="3">
                  <a:txBody>
                    <a:bodyPr/>
                    <a:lstStyle/>
                    <a:p>
                      <a:pPr algn="ctr"/>
                      <a:r>
                        <a:rPr lang="en-GB" sz="700" b="0" dirty="0" smtClean="0">
                          <a:solidFill>
                            <a:schemeClr val="bg1"/>
                          </a:solidFill>
                        </a:rPr>
                        <a:t>Inclusion</a:t>
                      </a:r>
                      <a:endParaRPr lang="en-GB" sz="700" b="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hMerge="1">
                  <a:txBody>
                    <a:bodyPr/>
                    <a:lstStyle/>
                    <a:p>
                      <a:endParaRPr lang="en-GB" dirty="0"/>
                    </a:p>
                  </a:txBody>
                  <a:tcPr/>
                </a:tc>
                <a:tc hMerge="1">
                  <a:txBody>
                    <a:bodyPr/>
                    <a:lstStyle/>
                    <a:p>
                      <a:endParaRPr lang="en-GB" dirty="0"/>
                    </a:p>
                  </a:txBody>
                  <a:tcPr/>
                </a:tc>
              </a:tr>
              <a:tr h="977433">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0" kern="1200" baseline="0" dirty="0" smtClean="0">
                          <a:solidFill>
                            <a:schemeClr val="tx1"/>
                          </a:solidFill>
                          <a:latin typeface="+mn-lt"/>
                          <a:ea typeface="+mn-ea"/>
                          <a:cs typeface="+mn-cs"/>
                        </a:rPr>
                        <a:t>Indicative annual investment/</a:t>
                      </a:r>
                    </a:p>
                    <a:p>
                      <a:pPr marL="0" marR="0" indent="0" algn="l" defTabSz="914400" rtl="0" eaLnBrk="1" fontAlgn="auto" latinLnBrk="0" hangingPunct="1">
                        <a:lnSpc>
                          <a:spcPct val="100000"/>
                        </a:lnSpc>
                        <a:spcBef>
                          <a:spcPts val="0"/>
                        </a:spcBef>
                        <a:spcAft>
                          <a:spcPts val="0"/>
                        </a:spcAft>
                        <a:buClrTx/>
                        <a:buSzTx/>
                        <a:buFontTx/>
                        <a:buNone/>
                        <a:tabLst/>
                        <a:defRPr/>
                      </a:pPr>
                      <a:r>
                        <a:rPr lang="en-GB" sz="700" b="0" kern="1200" baseline="0" dirty="0" smtClean="0">
                          <a:solidFill>
                            <a:schemeClr val="tx1"/>
                          </a:solidFill>
                          <a:latin typeface="+mn-lt"/>
                          <a:ea typeface="+mn-ea"/>
                          <a:cs typeface="+mn-cs"/>
                        </a:rPr>
                        <a:t>grants</a:t>
                      </a:r>
                    </a:p>
                    <a:p>
                      <a:pPr marL="0" marR="0" indent="0" algn="l" defTabSz="914400" rtl="0" eaLnBrk="1" fontAlgn="auto" latinLnBrk="0" hangingPunct="1">
                        <a:lnSpc>
                          <a:spcPct val="100000"/>
                        </a:lnSpc>
                        <a:spcBef>
                          <a:spcPts val="0"/>
                        </a:spcBef>
                        <a:spcAft>
                          <a:spcPts val="0"/>
                        </a:spcAft>
                        <a:buClrTx/>
                        <a:buSzTx/>
                        <a:buFontTx/>
                        <a:buNone/>
                        <a:tabLst/>
                        <a:defRPr/>
                      </a:pPr>
                      <a:r>
                        <a:rPr lang="en-GB" sz="700" b="0" kern="1200" baseline="0" dirty="0" smtClean="0">
                          <a:solidFill>
                            <a:schemeClr val="tx1"/>
                          </a:solidFill>
                          <a:latin typeface="+mn-lt"/>
                          <a:ea typeface="+mn-ea"/>
                          <a:cs typeface="+mn-cs"/>
                        </a:rPr>
                        <a:t>(2013-2015 average, excluding budget support,€ million)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hMerge="1">
                  <a:txBody>
                    <a:bodyPr/>
                    <a:lstStyle/>
                    <a:p>
                      <a:endParaRPr lang="en-GB" dirty="0"/>
                    </a:p>
                  </a:txBody>
                  <a:tcPr/>
                </a:tc>
                <a:tc>
                  <a:txBody>
                    <a:bodyPr/>
                    <a:lstStyle/>
                    <a:p>
                      <a:pPr algn="l"/>
                      <a:r>
                        <a:rPr lang="en-GB" sz="700" b="0" i="0" dirty="0" smtClean="0"/>
                        <a:t>Agribusiness</a:t>
                      </a:r>
                      <a:endParaRPr lang="en-GB" sz="700" b="0" i="0" dirty="0"/>
                    </a:p>
                  </a:txBody>
                  <a:tcPr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algn="l"/>
                      <a:r>
                        <a:rPr lang="en-GB" sz="700" b="0" i="0" kern="1200" dirty="0" smtClean="0">
                          <a:solidFill>
                            <a:schemeClr val="tx1"/>
                          </a:solidFill>
                          <a:latin typeface="+mn-lt"/>
                          <a:ea typeface="+mn-ea"/>
                          <a:cs typeface="+mn-cs"/>
                        </a:rPr>
                        <a:t>General Industry</a:t>
                      </a:r>
                      <a:endParaRPr lang="en-GB" sz="700" b="0" i="0" kern="1200" dirty="0">
                        <a:solidFill>
                          <a:schemeClr val="tx1"/>
                        </a:solidFill>
                        <a:latin typeface="+mn-lt"/>
                        <a:ea typeface="+mn-ea"/>
                        <a:cs typeface="+mn-cs"/>
                      </a:endParaRPr>
                    </a:p>
                  </a:txBody>
                  <a:tcPr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algn="l"/>
                      <a:r>
                        <a:rPr lang="en-GB" sz="700" b="0" i="0" kern="1200" dirty="0" smtClean="0">
                          <a:solidFill>
                            <a:schemeClr val="tx1"/>
                          </a:solidFill>
                          <a:latin typeface="+mn-lt"/>
                          <a:ea typeface="+mn-ea"/>
                          <a:cs typeface="+mn-cs"/>
                        </a:rPr>
                        <a:t>Real Estate</a:t>
                      </a:r>
                      <a:endParaRPr lang="en-GB" sz="700" b="0" i="0" kern="1200" dirty="0">
                        <a:solidFill>
                          <a:schemeClr val="tx1"/>
                        </a:solidFill>
                        <a:latin typeface="+mn-lt"/>
                        <a:ea typeface="+mn-ea"/>
                        <a:cs typeface="+mn-cs"/>
                      </a:endParaRPr>
                    </a:p>
                  </a:txBody>
                  <a:tcPr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algn="l"/>
                      <a:r>
                        <a:rPr lang="en-GB" sz="700" b="0" i="0" kern="1200" dirty="0" smtClean="0">
                          <a:solidFill>
                            <a:schemeClr val="tx1"/>
                          </a:solidFill>
                          <a:latin typeface="+mn-lt"/>
                          <a:ea typeface="+mn-ea"/>
                          <a:cs typeface="+mn-cs"/>
                        </a:rPr>
                        <a:t>ICT</a:t>
                      </a:r>
                      <a:endParaRPr lang="en-GB" sz="700" b="0" i="0" kern="1200" dirty="0">
                        <a:solidFill>
                          <a:schemeClr val="tx1"/>
                        </a:solidFill>
                        <a:latin typeface="+mn-lt"/>
                        <a:ea typeface="+mn-ea"/>
                        <a:cs typeface="+mn-cs"/>
                      </a:endParaRPr>
                    </a:p>
                  </a:txBody>
                  <a:tcPr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0" i="0" kern="1200" noProof="0" dirty="0" smtClean="0">
                          <a:solidFill>
                            <a:schemeClr val="tx1"/>
                          </a:solidFill>
                          <a:latin typeface="+mn-lt"/>
                          <a:ea typeface="+mn-ea"/>
                          <a:cs typeface="+mn-cs"/>
                        </a:rPr>
                        <a:t>Natural Resources</a:t>
                      </a:r>
                      <a:endParaRPr lang="en-GB" sz="700" b="0" i="0" kern="1200" dirty="0">
                        <a:solidFill>
                          <a:schemeClr val="tx1"/>
                        </a:solidFill>
                        <a:latin typeface="+mn-lt"/>
                        <a:ea typeface="+mn-ea"/>
                        <a:cs typeface="+mn-cs"/>
                      </a:endParaRPr>
                    </a:p>
                  </a:txBody>
                  <a:tcPr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0" i="0" kern="1200" dirty="0" smtClean="0">
                          <a:solidFill>
                            <a:schemeClr val="tx1"/>
                          </a:solidFill>
                          <a:effectLst/>
                          <a:latin typeface="+mn-lt"/>
                          <a:ea typeface="+mn-ea"/>
                          <a:cs typeface="+mn-cs"/>
                        </a:rPr>
                        <a:t>Electric Power</a:t>
                      </a:r>
                      <a:endParaRPr lang="en-GB" sz="700" b="0" i="0" dirty="0" smtClean="0">
                        <a:solidFill>
                          <a:schemeClr val="tx1"/>
                        </a:solidFill>
                      </a:endParaRPr>
                    </a:p>
                    <a:p>
                      <a:pPr marL="0" algn="l" defTabSz="914400" rtl="0" eaLnBrk="1" latinLnBrk="0" hangingPunct="1"/>
                      <a:endParaRPr lang="en-GB" sz="700" b="0" i="0" kern="1200" dirty="0">
                        <a:solidFill>
                          <a:schemeClr val="tx1"/>
                        </a:solidFill>
                        <a:latin typeface="+mn-lt"/>
                        <a:ea typeface="+mn-ea"/>
                        <a:cs typeface="+mn-cs"/>
                      </a:endParaRPr>
                    </a:p>
                  </a:txBody>
                  <a:tcPr vert="vert27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algn="l"/>
                      <a:r>
                        <a:rPr lang="en-GB" sz="700" b="0" i="0" dirty="0" smtClean="0"/>
                        <a:t>Water and</a:t>
                      </a:r>
                      <a:r>
                        <a:rPr lang="en-GB" sz="700" b="0" i="0" baseline="0" dirty="0" smtClean="0"/>
                        <a:t> Wastewater</a:t>
                      </a:r>
                      <a:endParaRPr lang="en-GB" sz="700" b="0" i="0" dirty="0"/>
                    </a:p>
                  </a:txBody>
                  <a:tcPr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algn="l"/>
                      <a:r>
                        <a:rPr lang="en-GB" sz="700" b="0" i="0" dirty="0" smtClean="0"/>
                        <a:t>Urban Transport</a:t>
                      </a:r>
                      <a:endParaRPr lang="en-GB" sz="700" b="0" i="0" dirty="0"/>
                    </a:p>
                  </a:txBody>
                  <a:tcPr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algn="l"/>
                      <a:r>
                        <a:rPr lang="en-GB" sz="700" b="0" i="0" kern="1200" dirty="0" smtClean="0">
                          <a:solidFill>
                            <a:schemeClr val="tx1"/>
                          </a:solidFill>
                          <a:latin typeface="+mn-lt"/>
                          <a:ea typeface="+mn-ea"/>
                          <a:cs typeface="+mn-cs"/>
                        </a:rPr>
                        <a:t>Roads</a:t>
                      </a:r>
                      <a:endParaRPr lang="en-GB" sz="700" b="0" i="0" kern="1200" dirty="0">
                        <a:solidFill>
                          <a:schemeClr val="tx1"/>
                        </a:solidFill>
                        <a:latin typeface="+mn-lt"/>
                        <a:ea typeface="+mn-ea"/>
                        <a:cs typeface="+mn-cs"/>
                      </a:endParaRPr>
                    </a:p>
                  </a:txBody>
                  <a:tcPr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algn="l"/>
                      <a:r>
                        <a:rPr lang="en-GB" sz="700" b="0" i="0" kern="1200" dirty="0" smtClean="0">
                          <a:solidFill>
                            <a:schemeClr val="tx1"/>
                          </a:solidFill>
                          <a:latin typeface="+mn-lt"/>
                          <a:ea typeface="+mn-ea"/>
                          <a:cs typeface="+mn-cs"/>
                        </a:rPr>
                        <a:t>Railways</a:t>
                      </a:r>
                      <a:endParaRPr lang="en-GB" sz="700" b="0" i="0" kern="1200" dirty="0">
                        <a:solidFill>
                          <a:schemeClr val="tx1"/>
                        </a:solidFill>
                        <a:latin typeface="+mn-lt"/>
                        <a:ea typeface="+mn-ea"/>
                        <a:cs typeface="+mn-cs"/>
                      </a:endParaRPr>
                    </a:p>
                  </a:txBody>
                  <a:tcPr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algn="l"/>
                      <a:r>
                        <a:rPr lang="en-GB" sz="700" b="0" i="0" kern="1200" dirty="0" smtClean="0">
                          <a:solidFill>
                            <a:schemeClr val="tx1"/>
                          </a:solidFill>
                          <a:latin typeface="+mn-lt"/>
                          <a:ea typeface="+mn-ea"/>
                          <a:cs typeface="+mn-cs"/>
                        </a:rPr>
                        <a:t>Banking</a:t>
                      </a:r>
                      <a:endParaRPr lang="en-GB" sz="700" b="0" i="0" kern="1200" dirty="0">
                        <a:solidFill>
                          <a:schemeClr val="tx1"/>
                        </a:solidFill>
                        <a:latin typeface="+mn-lt"/>
                        <a:ea typeface="+mn-ea"/>
                        <a:cs typeface="+mn-cs"/>
                      </a:endParaRPr>
                    </a:p>
                  </a:txBody>
                  <a:tcPr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algn="l"/>
                      <a:r>
                        <a:rPr lang="en-GB" sz="700" b="0" i="0" kern="1200" dirty="0" smtClean="0">
                          <a:solidFill>
                            <a:schemeClr val="tx1"/>
                          </a:solidFill>
                          <a:latin typeface="+mn-lt"/>
                          <a:ea typeface="+mn-ea"/>
                          <a:cs typeface="+mn-cs"/>
                        </a:rPr>
                        <a:t>Insurance and other financial services</a:t>
                      </a:r>
                      <a:endParaRPr lang="en-GB" sz="700" b="0" i="0" kern="1200" dirty="0">
                        <a:solidFill>
                          <a:schemeClr val="tx1"/>
                        </a:solidFill>
                        <a:latin typeface="+mn-lt"/>
                        <a:ea typeface="+mn-ea"/>
                        <a:cs typeface="+mn-cs"/>
                      </a:endParaRPr>
                    </a:p>
                  </a:txBody>
                  <a:tcPr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algn="l"/>
                      <a:r>
                        <a:rPr lang="en-GB" sz="700" b="0" i="0" kern="1200" dirty="0" smtClean="0">
                          <a:solidFill>
                            <a:schemeClr val="tx1"/>
                          </a:solidFill>
                          <a:latin typeface="+mn-lt"/>
                          <a:ea typeface="+mn-ea"/>
                          <a:cs typeface="+mn-cs"/>
                        </a:rPr>
                        <a:t>MSME Finance</a:t>
                      </a:r>
                      <a:endParaRPr lang="en-GB" sz="700" b="0" i="0" kern="1200" dirty="0">
                        <a:solidFill>
                          <a:schemeClr val="tx1"/>
                        </a:solidFill>
                        <a:latin typeface="+mn-lt"/>
                        <a:ea typeface="+mn-ea"/>
                        <a:cs typeface="+mn-cs"/>
                      </a:endParaRPr>
                    </a:p>
                  </a:txBody>
                  <a:tcPr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algn="l"/>
                      <a:r>
                        <a:rPr lang="en-GB" sz="700" b="0" i="0" kern="1200" dirty="0" smtClean="0">
                          <a:solidFill>
                            <a:schemeClr val="tx1"/>
                          </a:solidFill>
                          <a:latin typeface="+mn-lt"/>
                          <a:ea typeface="+mn-ea"/>
                          <a:cs typeface="+mn-cs"/>
                        </a:rPr>
                        <a:t>Private</a:t>
                      </a:r>
                      <a:r>
                        <a:rPr lang="en-GB" sz="700" b="0" i="0" kern="1200" baseline="0" dirty="0" smtClean="0">
                          <a:solidFill>
                            <a:schemeClr val="tx1"/>
                          </a:solidFill>
                          <a:latin typeface="+mn-lt"/>
                          <a:ea typeface="+mn-ea"/>
                          <a:cs typeface="+mn-cs"/>
                        </a:rPr>
                        <a:t> Equity</a:t>
                      </a:r>
                      <a:endParaRPr lang="en-GB" sz="700" b="0" i="0" kern="1200" dirty="0">
                        <a:solidFill>
                          <a:schemeClr val="tx1"/>
                        </a:solidFill>
                        <a:latin typeface="+mn-lt"/>
                        <a:ea typeface="+mn-ea"/>
                        <a:cs typeface="+mn-cs"/>
                      </a:endParaRPr>
                    </a:p>
                  </a:txBody>
                  <a:tcPr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algn="l"/>
                      <a:r>
                        <a:rPr lang="en-GB" sz="700" b="0" i="0" kern="1200" dirty="0" smtClean="0">
                          <a:solidFill>
                            <a:schemeClr val="tx1"/>
                          </a:solidFill>
                          <a:latin typeface="+mn-lt"/>
                          <a:ea typeface="+mn-ea"/>
                          <a:cs typeface="+mn-cs"/>
                        </a:rPr>
                        <a:t>Capital Markets</a:t>
                      </a:r>
                      <a:endParaRPr lang="en-GB" sz="700" b="0" i="0" kern="1200" dirty="0">
                        <a:solidFill>
                          <a:schemeClr val="tx1"/>
                        </a:solidFill>
                        <a:latin typeface="+mn-lt"/>
                        <a:ea typeface="+mn-ea"/>
                        <a:cs typeface="+mn-cs"/>
                      </a:endParaRPr>
                    </a:p>
                  </a:txBody>
                  <a:tcPr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0" i="0" kern="1200" dirty="0" smtClean="0">
                          <a:solidFill>
                            <a:schemeClr val="tx1"/>
                          </a:solidFill>
                          <a:latin typeface="+mn-lt"/>
                          <a:ea typeface="+mn-ea"/>
                          <a:cs typeface="+mn-cs"/>
                        </a:rPr>
                        <a:t>Water</a:t>
                      </a:r>
                      <a:r>
                        <a:rPr lang="en-GB" sz="700" b="0" i="0" kern="1200" baseline="0" dirty="0" smtClean="0">
                          <a:solidFill>
                            <a:schemeClr val="tx1"/>
                          </a:solidFill>
                          <a:latin typeface="+mn-lt"/>
                          <a:ea typeface="+mn-ea"/>
                          <a:cs typeface="+mn-cs"/>
                        </a:rPr>
                        <a:t> Efficiency</a:t>
                      </a:r>
                      <a:endParaRPr lang="en-GB" sz="700" b="0" i="0" kern="1200" dirty="0" smtClean="0">
                        <a:solidFill>
                          <a:schemeClr val="tx1"/>
                        </a:solidFill>
                        <a:latin typeface="+mn-lt"/>
                        <a:ea typeface="+mn-ea"/>
                        <a:cs typeface="+mn-cs"/>
                      </a:endParaRPr>
                    </a:p>
                    <a:p>
                      <a:pPr algn="l"/>
                      <a:endParaRPr lang="en-GB" sz="700" b="0" i="0" kern="1200" dirty="0">
                        <a:solidFill>
                          <a:schemeClr val="tx1"/>
                        </a:solidFill>
                        <a:latin typeface="+mn-lt"/>
                        <a:ea typeface="+mn-ea"/>
                        <a:cs typeface="+mn-cs"/>
                      </a:endParaRPr>
                    </a:p>
                  </a:txBody>
                  <a:tcPr vert="vert27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algn="l"/>
                      <a:r>
                        <a:rPr lang="en-GB" sz="700" b="0" i="0" kern="1200" dirty="0" smtClean="0">
                          <a:solidFill>
                            <a:schemeClr val="tx1"/>
                          </a:solidFill>
                          <a:latin typeface="+mn-lt"/>
                          <a:ea typeface="+mn-ea"/>
                          <a:cs typeface="+mn-cs"/>
                        </a:rPr>
                        <a:t>Materials Efficiency</a:t>
                      </a:r>
                      <a:endParaRPr lang="en-GB" sz="700" b="0" i="0" kern="1200" dirty="0">
                        <a:solidFill>
                          <a:schemeClr val="tx1"/>
                        </a:solidFill>
                        <a:latin typeface="+mn-lt"/>
                        <a:ea typeface="+mn-ea"/>
                        <a:cs typeface="+mn-cs"/>
                      </a:endParaRPr>
                    </a:p>
                  </a:txBody>
                  <a:tcPr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algn="l"/>
                      <a:r>
                        <a:rPr lang="en-GB" sz="700" b="0" i="0" kern="1200" dirty="0" smtClean="0">
                          <a:solidFill>
                            <a:schemeClr val="tx1"/>
                          </a:solidFill>
                          <a:latin typeface="+mn-lt"/>
                          <a:ea typeface="+mn-ea"/>
                          <a:cs typeface="+mn-cs"/>
                        </a:rPr>
                        <a:t>Sustainable Energy</a:t>
                      </a:r>
                      <a:endParaRPr lang="en-GB" sz="700" b="0" i="0" kern="1200" dirty="0">
                        <a:solidFill>
                          <a:schemeClr val="tx1"/>
                        </a:solidFill>
                        <a:latin typeface="+mn-lt"/>
                        <a:ea typeface="+mn-ea"/>
                        <a:cs typeface="+mn-cs"/>
                      </a:endParaRPr>
                    </a:p>
                  </a:txBody>
                  <a:tcPr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algn="l"/>
                      <a:r>
                        <a:rPr lang="en-GB" sz="700" b="0" i="0" kern="1200" dirty="0" smtClean="0">
                          <a:solidFill>
                            <a:schemeClr val="tx1"/>
                          </a:solidFill>
                          <a:latin typeface="+mn-lt"/>
                          <a:ea typeface="+mn-ea"/>
                          <a:cs typeface="+mn-cs"/>
                        </a:rPr>
                        <a:t>Gender</a:t>
                      </a:r>
                      <a:endParaRPr lang="en-GB" sz="700" b="0" i="0" kern="1200" dirty="0">
                        <a:solidFill>
                          <a:schemeClr val="tx1"/>
                        </a:solidFill>
                        <a:latin typeface="+mn-lt"/>
                        <a:ea typeface="+mn-ea"/>
                        <a:cs typeface="+mn-cs"/>
                      </a:endParaRPr>
                    </a:p>
                  </a:txBody>
                  <a:tcPr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algn="l"/>
                      <a:r>
                        <a:rPr lang="en-GB" sz="700" b="0" i="0" kern="1200" dirty="0" smtClean="0">
                          <a:solidFill>
                            <a:schemeClr val="tx1"/>
                          </a:solidFill>
                          <a:latin typeface="+mn-lt"/>
                          <a:ea typeface="+mn-ea"/>
                          <a:cs typeface="+mn-cs"/>
                        </a:rPr>
                        <a:t>Youth</a:t>
                      </a:r>
                      <a:endParaRPr lang="en-GB" sz="700" b="0" i="0" kern="1200" dirty="0">
                        <a:solidFill>
                          <a:schemeClr val="tx1"/>
                        </a:solidFill>
                        <a:latin typeface="+mn-lt"/>
                        <a:ea typeface="+mn-ea"/>
                        <a:cs typeface="+mn-cs"/>
                      </a:endParaRPr>
                    </a:p>
                  </a:txBody>
                  <a:tcPr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c>
                  <a:txBody>
                    <a:bodyPr/>
                    <a:lstStyle/>
                    <a:p>
                      <a:pPr algn="l"/>
                      <a:r>
                        <a:rPr lang="en-GB" sz="700" b="0" i="0" kern="1200" dirty="0" smtClean="0">
                          <a:solidFill>
                            <a:schemeClr val="tx1"/>
                          </a:solidFill>
                          <a:latin typeface="+mn-lt"/>
                          <a:ea typeface="+mn-ea"/>
                          <a:cs typeface="+mn-cs"/>
                        </a:rPr>
                        <a:t>Region</a:t>
                      </a:r>
                      <a:endParaRPr lang="en-GB" sz="700" b="0" i="0" kern="1200" dirty="0">
                        <a:solidFill>
                          <a:schemeClr val="tx1"/>
                        </a:solidFill>
                        <a:latin typeface="+mn-lt"/>
                        <a:ea typeface="+mn-ea"/>
                        <a:cs typeface="+mn-cs"/>
                      </a:endParaRPr>
                    </a:p>
                  </a:txBody>
                  <a:tcPr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20000"/>
                        <a:lumOff val="80000"/>
                      </a:schemeClr>
                    </a:solidFill>
                  </a:tcPr>
                </a:tc>
              </a:tr>
              <a:tr h="31942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b="1" kern="1200" baseline="0" dirty="0" smtClean="0">
                          <a:solidFill>
                            <a:schemeClr val="bg1"/>
                          </a:solidFill>
                          <a:latin typeface="+mn-lt"/>
                          <a:ea typeface="+mn-ea"/>
                          <a:cs typeface="+mn-cs"/>
                        </a:rPr>
                        <a:t>EIB</a:t>
                      </a:r>
                      <a:endParaRPr lang="en-GB" sz="700" b="1" kern="1200" baseline="0" dirty="0">
                        <a:solidFill>
                          <a:schemeClr val="bg1"/>
                        </a:solidFill>
                        <a:latin typeface="+mn-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b="1" kern="0" spc="0" baseline="0" dirty="0" smtClean="0">
                          <a:solidFill>
                            <a:schemeClr val="bg1"/>
                          </a:solidFill>
                          <a:latin typeface="+mn-lt"/>
                          <a:ea typeface="+mn-ea"/>
                          <a:cs typeface="+mn-cs"/>
                        </a:rPr>
                        <a:t>128</a:t>
                      </a:r>
                      <a:endParaRPr lang="en-GB" sz="700" b="1" kern="0" spc="0" baseline="0" dirty="0">
                        <a:solidFill>
                          <a:schemeClr val="bg1"/>
                        </a:solidFill>
                        <a:latin typeface="+mn-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b="1"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r>
              <a:tr h="31942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b="1" kern="1200" baseline="0" dirty="0" smtClean="0">
                          <a:solidFill>
                            <a:schemeClr val="bg1"/>
                          </a:solidFill>
                          <a:latin typeface="+mn-lt"/>
                          <a:ea typeface="+mn-ea"/>
                          <a:cs typeface="+mn-cs"/>
                        </a:rPr>
                        <a:t>World Bank</a:t>
                      </a:r>
                      <a:endParaRPr lang="en-GB" sz="700" b="1" kern="1200" baseline="0" dirty="0">
                        <a:solidFill>
                          <a:schemeClr val="bg1"/>
                        </a:solidFill>
                        <a:latin typeface="+mn-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b="1" kern="0" spc="0" baseline="0" dirty="0" smtClean="0">
                          <a:solidFill>
                            <a:schemeClr val="bg1"/>
                          </a:solidFill>
                          <a:latin typeface="+mn-lt"/>
                          <a:ea typeface="+mn-ea"/>
                          <a:cs typeface="+mn-cs"/>
                        </a:rPr>
                        <a:t>79</a:t>
                      </a:r>
                      <a:endParaRPr lang="en-GB" sz="700" b="1" kern="0" spc="0" baseline="0" dirty="0">
                        <a:solidFill>
                          <a:schemeClr val="bg1"/>
                        </a:solidFill>
                        <a:latin typeface="+mn-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b="1"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r>
              <a:tr h="31942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b="1" kern="1200" baseline="0" dirty="0" err="1" smtClean="0">
                          <a:solidFill>
                            <a:schemeClr val="bg1"/>
                          </a:solidFill>
                          <a:latin typeface="+mn-lt"/>
                          <a:ea typeface="+mn-ea"/>
                          <a:cs typeface="+mn-cs"/>
                        </a:rPr>
                        <a:t>KfW</a:t>
                      </a:r>
                      <a:endParaRPr lang="en-GB" sz="700" b="1" kern="1200" baseline="0" dirty="0" smtClean="0">
                        <a:solidFill>
                          <a:schemeClr val="bg1"/>
                        </a:solidFill>
                        <a:latin typeface="+mn-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b="1" kern="0" spc="0" baseline="0" dirty="0" smtClean="0">
                          <a:solidFill>
                            <a:schemeClr val="bg1"/>
                          </a:solidFill>
                          <a:latin typeface="+mn-lt"/>
                          <a:ea typeface="+mn-ea"/>
                          <a:cs typeface="+mn-cs"/>
                        </a:rPr>
                        <a:t>54</a:t>
                      </a:r>
                      <a:endParaRPr lang="en-GB" sz="700" b="1" kern="0" spc="0" baseline="0" dirty="0">
                        <a:solidFill>
                          <a:schemeClr val="bg1"/>
                        </a:solidFill>
                        <a:latin typeface="+mn-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b="1"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r>
              <a:tr h="31942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b="1" kern="1200" baseline="0" dirty="0" smtClean="0">
                          <a:solidFill>
                            <a:schemeClr val="bg1"/>
                          </a:solidFill>
                          <a:latin typeface="+mn-lt"/>
                          <a:ea typeface="+mn-ea"/>
                          <a:cs typeface="+mn-cs"/>
                        </a:rPr>
                        <a:t>EU</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b="1" kern="0" spc="0" baseline="0" dirty="0" smtClean="0">
                          <a:solidFill>
                            <a:schemeClr val="bg1"/>
                          </a:solidFill>
                          <a:latin typeface="+mn-lt"/>
                          <a:ea typeface="+mn-ea"/>
                          <a:cs typeface="+mn-cs"/>
                        </a:rPr>
                        <a:t>43</a:t>
                      </a:r>
                      <a:endParaRPr lang="en-GB" sz="700" b="1" kern="0" spc="0" baseline="0" dirty="0">
                        <a:solidFill>
                          <a:schemeClr val="bg1"/>
                        </a:solidFill>
                        <a:latin typeface="+mn-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c>
                  <a:txBody>
                    <a:bodyPr/>
                    <a:lstStyle/>
                    <a:p>
                      <a:pPr marL="0" algn="l" defTabSz="914400" rtl="0" eaLnBrk="1" latinLnBrk="0" hangingPunct="1"/>
                      <a:endParaRPr lang="en-GB" sz="700" b="1" kern="1200" dirty="0">
                        <a:ln>
                          <a:solidFill>
                            <a:schemeClr val="bg1"/>
                          </a:solidFill>
                        </a:ln>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c>
                  <a:txBody>
                    <a:bodyPr/>
                    <a:lstStyle/>
                    <a:p>
                      <a:pPr marL="0" algn="l" defTabSz="914400" rtl="0" eaLnBrk="1" latinLnBrk="0" hangingPunct="1"/>
                      <a:endParaRPr lang="en-GB" sz="700" b="1" kern="1200" dirty="0">
                        <a:ln>
                          <a:solidFill>
                            <a:schemeClr val="bg1"/>
                          </a:solidFill>
                        </a:ln>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algn="l" defTabSz="914400" rtl="0" eaLnBrk="1" latinLnBrk="0" hangingPunct="1"/>
                      <a:endParaRPr lang="en-GB" sz="700" b="1" kern="1200" dirty="0">
                        <a:ln>
                          <a:solidFill>
                            <a:schemeClr val="bg1"/>
                          </a:solidFill>
                        </a:ln>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r>
              <a:tr h="31942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b="1" kern="1200" baseline="0" dirty="0" smtClean="0">
                          <a:solidFill>
                            <a:schemeClr val="bg1"/>
                          </a:solidFill>
                          <a:latin typeface="+mn-lt"/>
                          <a:ea typeface="+mn-ea"/>
                          <a:cs typeface="+mn-cs"/>
                        </a:rPr>
                        <a:t>USAID</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b="1" kern="0" spc="0" baseline="0" dirty="0" smtClean="0">
                          <a:solidFill>
                            <a:schemeClr val="bg1"/>
                          </a:solidFill>
                          <a:latin typeface="+mn-lt"/>
                          <a:ea typeface="+mn-ea"/>
                          <a:cs typeface="+mn-cs"/>
                        </a:rPr>
                        <a:t>26</a:t>
                      </a:r>
                      <a:endParaRPr lang="en-GB" sz="700" b="1" kern="0" spc="0" baseline="0" dirty="0">
                        <a:solidFill>
                          <a:schemeClr val="bg1"/>
                        </a:solidFill>
                        <a:latin typeface="+mn-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c>
                  <a:txBody>
                    <a:bodyPr/>
                    <a:lstStyle/>
                    <a:p>
                      <a:pPr marL="0" algn="l" defTabSz="914400" rtl="0" eaLnBrk="1" latinLnBrk="0" hangingPunct="1"/>
                      <a:endParaRPr lang="en-GB" sz="700" b="1" kern="1200" dirty="0">
                        <a:ln>
                          <a:solidFill>
                            <a:schemeClr val="bg1"/>
                          </a:solidFill>
                        </a:ln>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c>
                  <a:txBody>
                    <a:bodyPr/>
                    <a:lstStyle/>
                    <a:p>
                      <a:pPr marL="0" algn="l" defTabSz="914400" rtl="0" eaLnBrk="1" latinLnBrk="0" hangingPunct="1"/>
                      <a:endParaRPr lang="en-GB" sz="700" b="1" kern="1200" dirty="0">
                        <a:ln>
                          <a:solidFill>
                            <a:schemeClr val="bg1"/>
                          </a:solidFill>
                        </a:ln>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algn="l" defTabSz="914400" rtl="0" eaLnBrk="1" latinLnBrk="0" hangingPunct="1"/>
                      <a:endParaRPr lang="en-GB" sz="700" b="1" kern="1200" dirty="0">
                        <a:solidFill>
                          <a:schemeClr val="tx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r>
              <a:tr h="31942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b="1" kern="1200" baseline="0" dirty="0" smtClean="0">
                          <a:solidFill>
                            <a:schemeClr val="bg1"/>
                          </a:solidFill>
                          <a:latin typeface="+mn-lt"/>
                          <a:ea typeface="+mn-ea"/>
                          <a:cs typeface="+mn-cs"/>
                        </a:rPr>
                        <a:t>IFC</a:t>
                      </a:r>
                      <a:endParaRPr lang="en-GB" sz="700" b="1" kern="1200" baseline="0" dirty="0">
                        <a:solidFill>
                          <a:schemeClr val="bg1"/>
                        </a:solidFill>
                        <a:latin typeface="+mn-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b="1" kern="0" spc="0" baseline="0" dirty="0" smtClean="0">
                          <a:solidFill>
                            <a:schemeClr val="bg1"/>
                          </a:solidFill>
                          <a:latin typeface="+mn-lt"/>
                          <a:ea typeface="+mn-ea"/>
                          <a:cs typeface="+mn-cs"/>
                        </a:rPr>
                        <a:t>16</a:t>
                      </a:r>
                      <a:endParaRPr lang="en-GB" sz="700" b="1" kern="0" spc="0" baseline="0" dirty="0">
                        <a:solidFill>
                          <a:schemeClr val="bg1"/>
                        </a:solidFill>
                        <a:latin typeface="+mn-lt"/>
                        <a:ea typeface="+mn-ea"/>
                        <a:cs typeface="+mn-cs"/>
                      </a:endParaRPr>
                    </a:p>
                  </a:txBody>
                  <a:tcPr anchor="ctr">
                    <a:lnL w="12700" cap="flat" cmpd="sng" algn="ctr">
                      <a:solidFill>
                        <a:schemeClr val="bg1"/>
                      </a:solidFill>
                      <a:prstDash val="solid"/>
                      <a:round/>
                      <a:headEnd type="none" w="med" len="med"/>
                      <a:tailEnd type="none" w="med" len="med"/>
                    </a:lnL>
                    <a:lnR w="381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a:txBody>
                    <a:bodyPr/>
                    <a:lstStyle/>
                    <a:p>
                      <a:endParaRPr lang="en-GB" sz="700" dirty="0"/>
                    </a:p>
                  </a:txBody>
                  <a:tcPr>
                    <a:lnL w="381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7A77"/>
                    </a:solidFill>
                  </a:tcPr>
                </a:tc>
              </a:tr>
              <a:tr h="31942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1" u="none" strike="noStrike" kern="1200" cap="none" spc="0" normalizeH="0" baseline="0" noProof="0" dirty="0" smtClean="0">
                          <a:ln>
                            <a:noFill/>
                          </a:ln>
                          <a:solidFill>
                            <a:schemeClr val="bg1"/>
                          </a:solidFill>
                          <a:effectLst/>
                          <a:uLnTx/>
                          <a:uFillTx/>
                          <a:latin typeface="+mn-lt"/>
                          <a:ea typeface="+mn-ea"/>
                          <a:cs typeface="+mn-cs"/>
                        </a:rPr>
                        <a:t>EBRD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1" u="none" strike="noStrike" kern="1200" cap="none" spc="0" normalizeH="0" baseline="0" noProof="0" dirty="0" smtClean="0">
                          <a:ln>
                            <a:noFill/>
                          </a:ln>
                          <a:solidFill>
                            <a:schemeClr val="bg1"/>
                          </a:solidFill>
                          <a:effectLst/>
                          <a:uLnTx/>
                          <a:uFillTx/>
                          <a:latin typeface="+mn-lt"/>
                          <a:ea typeface="+mn-ea"/>
                          <a:cs typeface="+mn-cs"/>
                        </a:rPr>
                        <a:t>future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b="1" kern="0" spc="0" baseline="0" dirty="0" smtClean="0">
                          <a:solidFill>
                            <a:schemeClr val="bg1"/>
                          </a:solidFill>
                          <a:latin typeface="+mn-lt"/>
                          <a:ea typeface="+mn-ea"/>
                          <a:cs typeface="+mn-cs"/>
                        </a:rPr>
                        <a:t>138</a:t>
                      </a:r>
                      <a:endParaRPr lang="en-GB" sz="700" b="1" kern="0" spc="0" baseline="0" dirty="0">
                        <a:solidFill>
                          <a:schemeClr val="bg1"/>
                        </a:solidFill>
                        <a:latin typeface="+mn-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8B5ED"/>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endParaRPr lang="en-GB" sz="7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D7A77"/>
                    </a:solidFill>
                  </a:tcPr>
                </a:tc>
              </a:tr>
            </a:tbl>
          </a:graphicData>
        </a:graphic>
      </p:graphicFrame>
      <p:sp>
        <p:nvSpPr>
          <p:cNvPr id="6" name="Title 1"/>
          <p:cNvSpPr>
            <a:spLocks noGrp="1"/>
          </p:cNvSpPr>
          <p:nvPr>
            <p:ph type="title"/>
          </p:nvPr>
        </p:nvSpPr>
        <p:spPr>
          <a:xfrm>
            <a:off x="320202" y="4"/>
            <a:ext cx="7547317" cy="833377"/>
          </a:xfrm>
        </p:spPr>
        <p:txBody>
          <a:bodyPr>
            <a:normAutofit fontScale="90000"/>
          </a:bodyPr>
          <a:lstStyle/>
          <a:p>
            <a:r>
              <a:rPr lang="en-GB" sz="2700" b="1" dirty="0">
                <a:solidFill>
                  <a:srgbClr val="00539B"/>
                </a:solidFill>
              </a:rPr>
              <a:t>6</a:t>
            </a:r>
            <a:r>
              <a:rPr lang="en-GB" sz="2700" b="1" dirty="0" smtClean="0">
                <a:solidFill>
                  <a:srgbClr val="00539B"/>
                </a:solidFill>
              </a:rPr>
              <a:t>. </a:t>
            </a:r>
            <a:r>
              <a:rPr lang="en-GB" sz="2700" b="1" dirty="0">
                <a:solidFill>
                  <a:srgbClr val="00539B"/>
                </a:solidFill>
              </a:rPr>
              <a:t>Mapping  of International Partners Complementarity </a:t>
            </a:r>
            <a:br>
              <a:rPr lang="en-GB" sz="2700" b="1" dirty="0">
                <a:solidFill>
                  <a:srgbClr val="00539B"/>
                </a:solidFill>
              </a:rPr>
            </a:br>
            <a:r>
              <a:rPr lang="en-GB" sz="2700" b="1" dirty="0">
                <a:solidFill>
                  <a:srgbClr val="00539B"/>
                </a:solidFill>
              </a:rPr>
              <a:t>in EBRD Business Areas </a:t>
            </a:r>
            <a:endParaRPr lang="en-GB" sz="1100" b="1" baseline="30000" dirty="0">
              <a:solidFill>
                <a:srgbClr val="00539B"/>
              </a:solidFill>
              <a:latin typeface="Franklin Gothic Book" panose="020B0503020102020204" pitchFamily="34" charset="0"/>
              <a:ea typeface="+mn-ea"/>
              <a:cs typeface="+mn-cs"/>
            </a:endParaRPr>
          </a:p>
        </p:txBody>
      </p:sp>
      <p:sp>
        <p:nvSpPr>
          <p:cNvPr id="3" name="Slide Number Placeholder 2"/>
          <p:cNvSpPr>
            <a:spLocks noGrp="1"/>
          </p:cNvSpPr>
          <p:nvPr>
            <p:ph type="sldNum" sz="quarter" idx="4"/>
          </p:nvPr>
        </p:nvSpPr>
        <p:spPr/>
        <p:txBody>
          <a:bodyPr/>
          <a:lstStyle/>
          <a:p>
            <a:fld id="{71F9F866-B438-9445-8D9F-1F8FF6608833}" type="slidenum">
              <a:rPr lang="en-GB" smtClean="0">
                <a:solidFill>
                  <a:srgbClr val="00539B"/>
                </a:solidFill>
              </a:rPr>
              <a:pPr/>
              <a:t>16</a:t>
            </a:fld>
            <a:endParaRPr lang="en-GB" dirty="0">
              <a:solidFill>
                <a:srgbClr val="00539B"/>
              </a:solidFill>
            </a:endParaRPr>
          </a:p>
        </p:txBody>
      </p:sp>
      <p:graphicFrame>
        <p:nvGraphicFramePr>
          <p:cNvPr id="12" name="Table 11"/>
          <p:cNvGraphicFramePr>
            <a:graphicFrameLocks noGrp="1"/>
          </p:cNvGraphicFramePr>
          <p:nvPr>
            <p:extLst>
              <p:ext uri="{D42A27DB-BD31-4B8C-83A1-F6EECF244321}">
                <p14:modId xmlns:p14="http://schemas.microsoft.com/office/powerpoint/2010/main" val="2788150090"/>
              </p:ext>
            </p:extLst>
          </p:nvPr>
        </p:nvGraphicFramePr>
        <p:xfrm>
          <a:off x="6457949" y="1205056"/>
          <a:ext cx="2634027" cy="3931920"/>
        </p:xfrm>
        <a:graphic>
          <a:graphicData uri="http://schemas.openxmlformats.org/drawingml/2006/table">
            <a:tbl>
              <a:tblPr firstRow="1" bandRow="1">
                <a:tableStyleId>{8EC20E35-A176-4012-BC5E-935CFFF8708E}</a:tableStyleId>
              </a:tblPr>
              <a:tblGrid>
                <a:gridCol w="2487570"/>
                <a:gridCol w="146457"/>
              </a:tblGrid>
              <a:tr h="3035616">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050" b="1" kern="1200" dirty="0" smtClean="0">
                          <a:solidFill>
                            <a:schemeClr val="accent1"/>
                          </a:solidFill>
                          <a:effectLst/>
                          <a:latin typeface="Franklin Gothic Book" panose="020B0503020102020204" pitchFamily="34" charset="0"/>
                          <a:ea typeface="Cambria"/>
                          <a:cs typeface="Times New Roman"/>
                        </a:rPr>
                        <a:t>  Areas for future cooperation include</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GB" sz="1050" b="0" kern="1200" dirty="0" smtClean="0">
                        <a:solidFill>
                          <a:schemeClr val="accent1"/>
                        </a:solidFill>
                        <a:effectLst/>
                        <a:latin typeface="Franklin Gothic Book" panose="020B0503020102020204" pitchFamily="34" charset="0"/>
                        <a:ea typeface="Cambria"/>
                        <a:cs typeface="Times New Roman"/>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050" b="0" kern="1200" baseline="0" dirty="0" smtClean="0">
                          <a:solidFill>
                            <a:schemeClr val="accent1"/>
                          </a:solidFill>
                          <a:effectLst/>
                          <a:latin typeface="Franklin Gothic Book" panose="020B0503020102020204" pitchFamily="34" charset="0"/>
                          <a:ea typeface="Cambria"/>
                          <a:cs typeface="Times New Roman"/>
                        </a:rPr>
                        <a:t>  Competitiveness</a:t>
                      </a:r>
                      <a:endParaRPr lang="en-GB" sz="1050" b="0" kern="1200" dirty="0" smtClean="0">
                        <a:solidFill>
                          <a:schemeClr val="accent1"/>
                        </a:solidFill>
                        <a:effectLst/>
                        <a:latin typeface="Franklin Gothic Book" panose="020B0503020102020204" pitchFamily="34" charset="0"/>
                        <a:ea typeface="Cambria"/>
                        <a:cs typeface="Times New Roman"/>
                      </a:endParaRPr>
                    </a:p>
                    <a:p>
                      <a:pPr marL="285750" marR="0" lvl="0" indent="-1800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050" b="0" kern="1200" dirty="0" smtClean="0">
                          <a:solidFill>
                            <a:schemeClr val="accent6"/>
                          </a:solidFill>
                          <a:effectLst/>
                          <a:latin typeface="Franklin Gothic Book" panose="020B0503020102020204" pitchFamily="34" charset="0"/>
                          <a:ea typeface="Cambria"/>
                          <a:cs typeface="Times New Roman"/>
                        </a:rPr>
                        <a:t>Liaison</a:t>
                      </a:r>
                      <a:r>
                        <a:rPr lang="en-GB" sz="1050" b="0" kern="1200" baseline="0" dirty="0" smtClean="0">
                          <a:solidFill>
                            <a:schemeClr val="accent6"/>
                          </a:solidFill>
                          <a:effectLst/>
                          <a:latin typeface="Franklin Gothic Book" panose="020B0503020102020204" pitchFamily="34" charset="0"/>
                          <a:ea typeface="Cambria"/>
                          <a:cs typeface="Times New Roman"/>
                        </a:rPr>
                        <a:t> with IMF, EU, USAID to advance privatisation </a:t>
                      </a:r>
                    </a:p>
                    <a:p>
                      <a:pPr marL="285750" marR="0" lvl="0" indent="-1800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050" b="0" kern="1200" baseline="0" dirty="0" smtClean="0">
                          <a:solidFill>
                            <a:schemeClr val="accent6"/>
                          </a:solidFill>
                          <a:effectLst/>
                          <a:latin typeface="Franklin Gothic Book" panose="020B0503020102020204" pitchFamily="34" charset="0"/>
                          <a:ea typeface="Cambria"/>
                          <a:cs typeface="Times New Roman"/>
                        </a:rPr>
                        <a:t>Cooperation with IFC on business climate improvement</a:t>
                      </a:r>
                    </a:p>
                    <a:p>
                      <a:pPr marL="285750" marR="0" lvl="0" indent="-1800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050" b="0" kern="1200" baseline="0" dirty="0" smtClean="0">
                          <a:solidFill>
                            <a:schemeClr val="accent6"/>
                          </a:solidFill>
                          <a:effectLst/>
                          <a:latin typeface="Franklin Gothic Book" panose="020B0503020102020204" pitchFamily="34" charset="0"/>
                          <a:ea typeface="Cambria"/>
                          <a:cs typeface="Times New Roman"/>
                        </a:rPr>
                        <a:t>Work to enhance commercialisation of municipal services with IFC</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GB" sz="1050" b="0" kern="1200" baseline="0" dirty="0" smtClean="0">
                        <a:solidFill>
                          <a:schemeClr val="accent6"/>
                        </a:solidFill>
                        <a:effectLst/>
                        <a:latin typeface="Franklin Gothic Book" panose="020B0503020102020204" pitchFamily="34" charset="0"/>
                        <a:ea typeface="Cambria"/>
                        <a:cs typeface="Times New Roman"/>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050" b="0" kern="1200" dirty="0" smtClean="0">
                          <a:solidFill>
                            <a:schemeClr val="accent1"/>
                          </a:solidFill>
                          <a:effectLst/>
                          <a:latin typeface="Franklin Gothic Book" panose="020B0503020102020204" pitchFamily="34" charset="0"/>
                          <a:ea typeface="Cambria"/>
                          <a:cs typeface="Times New Roman"/>
                        </a:rPr>
                        <a:t>  Integration and Resilience</a:t>
                      </a:r>
                    </a:p>
                    <a:p>
                      <a:pPr marL="285750" marR="0" indent="-1800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050" b="0" kern="1200" dirty="0" smtClean="0">
                          <a:solidFill>
                            <a:schemeClr val="accent6"/>
                          </a:solidFill>
                          <a:effectLst/>
                          <a:latin typeface="Franklin Gothic Book" panose="020B0503020102020204" pitchFamily="34" charset="0"/>
                          <a:ea typeface="Cambria"/>
                          <a:cs typeface="Times New Roman"/>
                        </a:rPr>
                        <a:t>Leveraging</a:t>
                      </a:r>
                      <a:r>
                        <a:rPr lang="en-GB" sz="1050" b="0" kern="1200" baseline="0" dirty="0" smtClean="0">
                          <a:solidFill>
                            <a:schemeClr val="accent6"/>
                          </a:solidFill>
                          <a:effectLst/>
                          <a:latin typeface="Franklin Gothic Book" panose="020B0503020102020204" pitchFamily="34" charset="0"/>
                          <a:ea typeface="Cambria"/>
                          <a:cs typeface="Times New Roman"/>
                        </a:rPr>
                        <a:t> t</a:t>
                      </a:r>
                      <a:r>
                        <a:rPr lang="en-GB" sz="1050" b="0" kern="1200" dirty="0" smtClean="0">
                          <a:solidFill>
                            <a:schemeClr val="accent6"/>
                          </a:solidFill>
                          <a:effectLst/>
                          <a:latin typeface="Franklin Gothic Book" panose="020B0503020102020204" pitchFamily="34" charset="0"/>
                          <a:ea typeface="Cambria"/>
                          <a:cs typeface="Times New Roman"/>
                        </a:rPr>
                        <a:t>he Berlin Process</a:t>
                      </a:r>
                    </a:p>
                    <a:p>
                      <a:pPr marL="285750" marR="0" indent="-1800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050" b="0" kern="1200" dirty="0" smtClean="0">
                          <a:solidFill>
                            <a:schemeClr val="accent6"/>
                          </a:solidFill>
                          <a:effectLst/>
                          <a:latin typeface="Franklin Gothic Book" panose="020B0503020102020204" pitchFamily="34" charset="0"/>
                          <a:ea typeface="Cambria"/>
                          <a:cs typeface="Times New Roman"/>
                        </a:rPr>
                        <a:t>Coordination</a:t>
                      </a:r>
                      <a:r>
                        <a:rPr lang="en-GB" sz="1050" b="0" kern="1200" baseline="0" dirty="0" smtClean="0">
                          <a:solidFill>
                            <a:schemeClr val="accent6"/>
                          </a:solidFill>
                          <a:effectLst/>
                          <a:latin typeface="Franklin Gothic Book" panose="020B0503020102020204" pitchFamily="34" charset="0"/>
                          <a:ea typeface="Cambria"/>
                          <a:cs typeface="Times New Roman"/>
                        </a:rPr>
                        <a:t> and prioritisation under the </a:t>
                      </a:r>
                      <a:r>
                        <a:rPr lang="en-GB" sz="1050" b="0" kern="1200" dirty="0" smtClean="0">
                          <a:solidFill>
                            <a:schemeClr val="accent6"/>
                          </a:solidFill>
                          <a:effectLst/>
                          <a:latin typeface="Franklin Gothic Book" panose="020B0503020102020204" pitchFamily="34" charset="0"/>
                          <a:ea typeface="Cambria"/>
                          <a:cs typeface="Times New Roman"/>
                        </a:rPr>
                        <a:t>WBIF</a:t>
                      </a:r>
                    </a:p>
                    <a:p>
                      <a:pPr marL="285750" marR="0" indent="-1800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050" b="0" kern="1200" dirty="0" smtClean="0">
                          <a:solidFill>
                            <a:schemeClr val="accent6"/>
                          </a:solidFill>
                          <a:effectLst/>
                          <a:latin typeface="Franklin Gothic Book" panose="020B0503020102020204" pitchFamily="34" charset="0"/>
                          <a:ea typeface="Cambria"/>
                          <a:cs typeface="Times New Roman"/>
                        </a:rPr>
                        <a:t>Railway restructuring</a:t>
                      </a:r>
                      <a:r>
                        <a:rPr lang="en-GB" sz="1050" b="0" kern="1200" baseline="0" dirty="0" smtClean="0">
                          <a:solidFill>
                            <a:schemeClr val="accent6"/>
                          </a:solidFill>
                          <a:effectLst/>
                          <a:latin typeface="Franklin Gothic Book" panose="020B0503020102020204" pitchFamily="34" charset="0"/>
                          <a:ea typeface="Cambria"/>
                          <a:cs typeface="Times New Roman"/>
                        </a:rPr>
                        <a:t> with </a:t>
                      </a:r>
                      <a:r>
                        <a:rPr lang="en-GB" sz="1050" b="0" kern="1200" dirty="0" smtClean="0">
                          <a:solidFill>
                            <a:schemeClr val="accent6"/>
                          </a:solidFill>
                          <a:effectLst/>
                          <a:latin typeface="Franklin Gothic Book" panose="020B0503020102020204" pitchFamily="34" charset="0"/>
                          <a:ea typeface="Cambria"/>
                          <a:cs typeface="Times New Roman"/>
                        </a:rPr>
                        <a:t>the World Bank </a:t>
                      </a: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GB" sz="1050" b="0" kern="1200" dirty="0" smtClean="0">
                        <a:solidFill>
                          <a:schemeClr val="accent6"/>
                        </a:solidFill>
                        <a:effectLst/>
                        <a:latin typeface="Franklin Gothic Book" panose="020B0503020102020204" pitchFamily="34" charset="0"/>
                        <a:ea typeface="Cambria"/>
                        <a:cs typeface="Times New Roman"/>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050" b="0" kern="1200" dirty="0" smtClean="0">
                          <a:solidFill>
                            <a:schemeClr val="accent1"/>
                          </a:solidFill>
                          <a:effectLst/>
                          <a:latin typeface="Franklin Gothic Book" panose="020B0503020102020204" pitchFamily="34" charset="0"/>
                          <a:ea typeface="Cambria"/>
                          <a:cs typeface="Times New Roman"/>
                        </a:rPr>
                        <a:t>  Green</a:t>
                      </a:r>
                    </a:p>
                    <a:p>
                      <a:pPr marL="285750" marR="0" indent="-1800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050" b="0" kern="1200" dirty="0" smtClean="0">
                          <a:solidFill>
                            <a:schemeClr val="accent6"/>
                          </a:solidFill>
                          <a:effectLst/>
                          <a:latin typeface="Franklin Gothic Book" panose="020B0503020102020204" pitchFamily="34" charset="0"/>
                          <a:ea typeface="Cambria"/>
                          <a:cs typeface="Times New Roman"/>
                        </a:rPr>
                        <a:t>South</a:t>
                      </a:r>
                      <a:r>
                        <a:rPr lang="en-GB" sz="1050" b="0" kern="1200" baseline="0" dirty="0" smtClean="0">
                          <a:solidFill>
                            <a:schemeClr val="accent6"/>
                          </a:solidFill>
                          <a:effectLst/>
                          <a:latin typeface="Franklin Gothic Book" panose="020B0503020102020204" pitchFamily="34" charset="0"/>
                          <a:ea typeface="Cambria"/>
                          <a:cs typeface="Times New Roman"/>
                        </a:rPr>
                        <a:t> East Europe C</a:t>
                      </a:r>
                      <a:r>
                        <a:rPr lang="en-GB" sz="1050" b="0" kern="1200" dirty="0" smtClean="0">
                          <a:solidFill>
                            <a:schemeClr val="accent6"/>
                          </a:solidFill>
                          <a:effectLst/>
                          <a:latin typeface="Franklin Gothic Book" panose="020B0503020102020204" pitchFamily="34" charset="0"/>
                          <a:ea typeface="Cambria"/>
                          <a:cs typeface="Times New Roman"/>
                        </a:rPr>
                        <a:t>oordination auction office in Podgorica</a:t>
                      </a:r>
                    </a:p>
                    <a:p>
                      <a:pPr marL="285750" indent="-180000">
                        <a:buFont typeface="Wingdings" panose="05000000000000000000" pitchFamily="2" charset="2"/>
                        <a:buChar char="§"/>
                      </a:pPr>
                      <a:r>
                        <a:rPr lang="en-GB" sz="1050" b="0" kern="1200" dirty="0" smtClean="0">
                          <a:solidFill>
                            <a:schemeClr val="accent6"/>
                          </a:solidFill>
                          <a:effectLst/>
                          <a:latin typeface="Franklin Gothic Book" panose="020B0503020102020204" pitchFamily="34" charset="0"/>
                          <a:ea typeface="Cambria"/>
                          <a:cs typeface="Times New Roman"/>
                        </a:rPr>
                        <a:t>Third</a:t>
                      </a:r>
                      <a:r>
                        <a:rPr lang="en-GB" sz="1050" b="0" kern="1200" baseline="0" dirty="0" smtClean="0">
                          <a:solidFill>
                            <a:schemeClr val="accent6"/>
                          </a:solidFill>
                          <a:effectLst/>
                          <a:latin typeface="Franklin Gothic Book" panose="020B0503020102020204" pitchFamily="34" charset="0"/>
                          <a:ea typeface="Cambria"/>
                          <a:cs typeface="Times New Roman"/>
                        </a:rPr>
                        <a:t> Energy package framework </a:t>
                      </a:r>
                    </a:p>
                    <a:p>
                      <a:pPr marL="285750" marR="0" indent="-180000" algn="l" defTabSz="913946"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050" b="0" kern="1200" dirty="0" smtClean="0">
                          <a:solidFill>
                            <a:schemeClr val="accent6"/>
                          </a:solidFill>
                          <a:effectLst/>
                          <a:latin typeface="Franklin Gothic Book" panose="020B0503020102020204" pitchFamily="34" charset="0"/>
                          <a:ea typeface="Cambria"/>
                          <a:cs typeface="Times New Roman"/>
                        </a:rPr>
                        <a:t>EU funding for regional hydro plan </a:t>
                      </a:r>
                    </a:p>
                    <a:p>
                      <a:pPr marL="0" indent="0">
                        <a:buFont typeface="Wingdings" panose="05000000000000000000" pitchFamily="2" charset="2"/>
                        <a:buNone/>
                      </a:pPr>
                      <a:endParaRPr lang="en-GB" sz="1050" b="0" kern="1200" dirty="0" smtClean="0">
                        <a:solidFill>
                          <a:schemeClr val="accent6"/>
                        </a:solidFill>
                        <a:effectLst/>
                        <a:latin typeface="Franklin Gothic Book" panose="020B0503020102020204" pitchFamily="34" charset="0"/>
                        <a:ea typeface="Cambria"/>
                        <a:cs typeface="Times New Roman"/>
                      </a:endParaRP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GB" sz="1050" b="0" kern="1200" dirty="0" smtClean="0">
                        <a:solidFill>
                          <a:schemeClr val="accent1"/>
                        </a:solidFill>
                        <a:effectLst/>
                        <a:latin typeface="Franklin Gothic Book" panose="020B0503020102020204" pitchFamily="34" charset="0"/>
                        <a:ea typeface="Cambria"/>
                        <a:cs typeface="Times New Roman"/>
                      </a:endParaRPr>
                    </a:p>
                  </a:txBody>
                  <a:tcPr marL="18000" marR="18000" anchor="ctr">
                    <a:lnL>
                      <a:noFill/>
                    </a:lnL>
                    <a:lnR>
                      <a:noFill/>
                    </a:lnR>
                    <a:lnT w="25400" cmpd="sng">
                      <a:noFill/>
                    </a:lnT>
                    <a:lnB w="25400" cmpd="sng">
                      <a:noFill/>
                    </a:lnB>
                    <a:lnTlToBr w="12700" cmpd="sng">
                      <a:noFill/>
                      <a:prstDash val="solid"/>
                    </a:lnTlToBr>
                    <a:lnBlToTr w="12700" cmpd="sng">
                      <a:noFill/>
                      <a:prstDash val="solid"/>
                    </a:lnBlToTr>
                    <a:solidFill>
                      <a:schemeClr val="bg1"/>
                    </a:solidFill>
                  </a:tcPr>
                </a:tc>
                <a:tc>
                  <a:txBody>
                    <a:bodyPr/>
                    <a:lstStyle/>
                    <a:p>
                      <a:pPr marL="171450" indent="-171450">
                        <a:spcAft>
                          <a:spcPts val="600"/>
                        </a:spcAft>
                        <a:buFont typeface="Arial" panose="020B0604020202020204" pitchFamily="34" charset="0"/>
                        <a:buChar char="•"/>
                      </a:pPr>
                      <a:endParaRPr lang="en-GB" sz="1200" b="0" dirty="0">
                        <a:solidFill>
                          <a:schemeClr val="accent6"/>
                        </a:solidFill>
                        <a:latin typeface="Franklin Gothic Book" panose="020B0503020102020204" pitchFamily="34" charset="0"/>
                      </a:endParaRPr>
                    </a:p>
                  </a:txBody>
                  <a:tcPr marL="18000" marR="18000">
                    <a:lnL>
                      <a:noFill/>
                    </a:lnL>
                    <a:lnR>
                      <a:noFill/>
                    </a:lnR>
                    <a:lnT w="25400" cmpd="sng">
                      <a:noFill/>
                    </a:lnT>
                    <a:lnB w="25400" cmpd="sng">
                      <a:noFill/>
                    </a:lnB>
                    <a:lnTlToBr w="12700" cmpd="sng">
                      <a:noFill/>
                      <a:prstDash val="solid"/>
                    </a:lnTlToBr>
                    <a:lnBlToTr w="12700" cmpd="sng">
                      <a:noFill/>
                      <a:prstDash val="solid"/>
                    </a:lnBlToTr>
                    <a:solidFill>
                      <a:schemeClr val="bg1"/>
                    </a:solidFill>
                  </a:tcPr>
                </a:tc>
              </a:tr>
            </a:tbl>
          </a:graphicData>
        </a:graphic>
      </p:graphicFrame>
      <p:grpSp>
        <p:nvGrpSpPr>
          <p:cNvPr id="4" name="Group 3"/>
          <p:cNvGrpSpPr/>
          <p:nvPr/>
        </p:nvGrpSpPr>
        <p:grpSpPr>
          <a:xfrm>
            <a:off x="148996" y="5449624"/>
            <a:ext cx="6280381" cy="880605"/>
            <a:chOff x="148996" y="4884053"/>
            <a:chExt cx="6280381" cy="880605"/>
          </a:xfrm>
        </p:grpSpPr>
        <p:grpSp>
          <p:nvGrpSpPr>
            <p:cNvPr id="2" name="Group 1"/>
            <p:cNvGrpSpPr/>
            <p:nvPr/>
          </p:nvGrpSpPr>
          <p:grpSpPr>
            <a:xfrm>
              <a:off x="148996" y="4943154"/>
              <a:ext cx="2835689" cy="702359"/>
              <a:chOff x="444271" y="5171754"/>
              <a:chExt cx="2835689" cy="702359"/>
            </a:xfrm>
          </p:grpSpPr>
          <p:sp>
            <p:nvSpPr>
              <p:cNvPr id="266" name="Rectangle 265"/>
              <p:cNvSpPr/>
              <p:nvPr/>
            </p:nvSpPr>
            <p:spPr bwMode="auto">
              <a:xfrm>
                <a:off x="2044872" y="5322447"/>
                <a:ext cx="1235088" cy="54000"/>
              </a:xfrm>
              <a:prstGeom prst="rect">
                <a:avLst/>
              </a:prstGeom>
              <a:noFill/>
              <a:ln w="9525" cap="flat" cmpd="sng" algn="ctr">
                <a:noFill/>
                <a:prstDash val="solid"/>
                <a:round/>
                <a:headEnd type="none" w="med" len="med"/>
                <a:tailEnd type="none" w="med" len="med"/>
              </a:ln>
              <a:effectLst/>
            </p:spPr>
            <p:txBody>
              <a:bodyPr vert="horz" wrap="square" lIns="89956" tIns="46777" rIns="89956" bIns="46777" numCol="1" rtlCol="0" anchor="ctr" anchorCtr="0" compatLnSpc="1">
                <a:prstTxWarp prst="textNoShape">
                  <a:avLst/>
                </a:prstTxWarp>
              </a:bodyPr>
              <a:lstStyle>
                <a:defPPr>
                  <a:defRPr lang="en-GB"/>
                </a:defPPr>
                <a:lvl1pPr algn="l" rtl="0" fontAlgn="base">
                  <a:spcBef>
                    <a:spcPct val="0"/>
                  </a:spcBef>
                  <a:spcAft>
                    <a:spcPct val="0"/>
                  </a:spcAft>
                  <a:defRPr sz="1200" kern="1200">
                    <a:solidFill>
                      <a:schemeClr val="bg1"/>
                    </a:solidFill>
                    <a:latin typeface="Arial" charset="0"/>
                    <a:ea typeface="ＭＳ Ｐゴシック" charset="0"/>
                    <a:cs typeface="Arial" charset="0"/>
                  </a:defRPr>
                </a:lvl1pPr>
                <a:lvl2pPr marL="457200" algn="l" rtl="0" fontAlgn="base">
                  <a:spcBef>
                    <a:spcPct val="0"/>
                  </a:spcBef>
                  <a:spcAft>
                    <a:spcPct val="0"/>
                  </a:spcAft>
                  <a:defRPr sz="1200" kern="1200">
                    <a:solidFill>
                      <a:schemeClr val="bg1"/>
                    </a:solidFill>
                    <a:latin typeface="Arial" charset="0"/>
                    <a:ea typeface="ＭＳ Ｐゴシック" charset="0"/>
                    <a:cs typeface="Arial" charset="0"/>
                  </a:defRPr>
                </a:lvl2pPr>
                <a:lvl3pPr marL="914400" algn="l" rtl="0" fontAlgn="base">
                  <a:spcBef>
                    <a:spcPct val="0"/>
                  </a:spcBef>
                  <a:spcAft>
                    <a:spcPct val="0"/>
                  </a:spcAft>
                  <a:defRPr sz="1200" kern="1200">
                    <a:solidFill>
                      <a:schemeClr val="bg1"/>
                    </a:solidFill>
                    <a:latin typeface="Arial" charset="0"/>
                    <a:ea typeface="ＭＳ Ｐゴシック" charset="0"/>
                    <a:cs typeface="Arial" charset="0"/>
                  </a:defRPr>
                </a:lvl3pPr>
                <a:lvl4pPr marL="1371600" algn="l" rtl="0" fontAlgn="base">
                  <a:spcBef>
                    <a:spcPct val="0"/>
                  </a:spcBef>
                  <a:spcAft>
                    <a:spcPct val="0"/>
                  </a:spcAft>
                  <a:defRPr sz="1200" kern="1200">
                    <a:solidFill>
                      <a:schemeClr val="bg1"/>
                    </a:solidFill>
                    <a:latin typeface="Arial" charset="0"/>
                    <a:ea typeface="ＭＳ Ｐゴシック" charset="0"/>
                    <a:cs typeface="Arial" charset="0"/>
                  </a:defRPr>
                </a:lvl4pPr>
                <a:lvl5pPr marL="1828800" algn="l" rtl="0" fontAlgn="base">
                  <a:spcBef>
                    <a:spcPct val="0"/>
                  </a:spcBef>
                  <a:spcAft>
                    <a:spcPct val="0"/>
                  </a:spcAft>
                  <a:defRPr sz="1200" kern="1200">
                    <a:solidFill>
                      <a:schemeClr val="bg1"/>
                    </a:solidFill>
                    <a:latin typeface="Arial" charset="0"/>
                    <a:ea typeface="ＭＳ Ｐゴシック" charset="0"/>
                    <a:cs typeface="Arial" charset="0"/>
                  </a:defRPr>
                </a:lvl5pPr>
                <a:lvl6pPr marL="2286000" algn="l" defTabSz="457200" rtl="0" eaLnBrk="1" latinLnBrk="0" hangingPunct="1">
                  <a:defRPr sz="1200" kern="1200">
                    <a:solidFill>
                      <a:schemeClr val="bg1"/>
                    </a:solidFill>
                    <a:latin typeface="Arial" charset="0"/>
                    <a:ea typeface="ＭＳ Ｐゴシック" charset="0"/>
                    <a:cs typeface="Arial" charset="0"/>
                  </a:defRPr>
                </a:lvl6pPr>
                <a:lvl7pPr marL="2743200" algn="l" defTabSz="457200" rtl="0" eaLnBrk="1" latinLnBrk="0" hangingPunct="1">
                  <a:defRPr sz="1200" kern="1200">
                    <a:solidFill>
                      <a:schemeClr val="bg1"/>
                    </a:solidFill>
                    <a:latin typeface="Arial" charset="0"/>
                    <a:ea typeface="ＭＳ Ｐゴシック" charset="0"/>
                    <a:cs typeface="Arial" charset="0"/>
                  </a:defRPr>
                </a:lvl7pPr>
                <a:lvl8pPr marL="3200400" algn="l" defTabSz="457200" rtl="0" eaLnBrk="1" latinLnBrk="0" hangingPunct="1">
                  <a:defRPr sz="1200" kern="1200">
                    <a:solidFill>
                      <a:schemeClr val="bg1"/>
                    </a:solidFill>
                    <a:latin typeface="Arial" charset="0"/>
                    <a:ea typeface="ＭＳ Ｐゴシック" charset="0"/>
                    <a:cs typeface="Arial" charset="0"/>
                  </a:defRPr>
                </a:lvl8pPr>
                <a:lvl9pPr marL="3657600" algn="l" defTabSz="457200" rtl="0" eaLnBrk="1" latinLnBrk="0" hangingPunct="1">
                  <a:defRPr sz="1200" kern="1200">
                    <a:solidFill>
                      <a:schemeClr val="bg1"/>
                    </a:solidFill>
                    <a:latin typeface="Arial" charset="0"/>
                    <a:ea typeface="ＭＳ Ｐゴシック" charset="0"/>
                    <a:cs typeface="Arial" charset="0"/>
                  </a:defRPr>
                </a:lvl9pPr>
              </a:lstStyle>
              <a:p>
                <a:pPr marL="342729" indent="-342729"/>
                <a:r>
                  <a:rPr lang="en-GB" sz="900" dirty="0">
                    <a:solidFill>
                      <a:srgbClr val="000000"/>
                    </a:solidFill>
                  </a:rPr>
                  <a:t>Focus mostly </a:t>
                </a:r>
              </a:p>
              <a:p>
                <a:pPr marL="342729" indent="-342729"/>
                <a:r>
                  <a:rPr lang="en-GB" sz="900" dirty="0">
                    <a:solidFill>
                      <a:srgbClr val="000000"/>
                    </a:solidFill>
                  </a:rPr>
                  <a:t>on private sector</a:t>
                </a:r>
              </a:p>
            </p:txBody>
          </p:sp>
          <p:sp>
            <p:nvSpPr>
              <p:cNvPr id="186" name="Oval 185"/>
              <p:cNvSpPr/>
              <p:nvPr/>
            </p:nvSpPr>
            <p:spPr bwMode="auto">
              <a:xfrm>
                <a:off x="444271" y="5171754"/>
                <a:ext cx="364012" cy="342612"/>
              </a:xfrm>
              <a:prstGeom prst="ellipse">
                <a:avLst/>
              </a:prstGeom>
              <a:noFill/>
              <a:ln w="9525" cap="flat" cmpd="sng" algn="ctr">
                <a:noFill/>
                <a:prstDash val="solid"/>
                <a:round/>
                <a:headEnd type="none" w="med" len="med"/>
                <a:tailEnd type="none" w="med" len="med"/>
              </a:ln>
              <a:effectLst/>
            </p:spPr>
            <p:txBody>
              <a:bodyPr vert="horz" wrap="square" lIns="89956" tIns="46777" rIns="89956" bIns="46777" numCol="1" rtlCol="0" anchor="ctr" anchorCtr="0" compatLnSpc="1">
                <a:prstTxWarp prst="textNoShape">
                  <a:avLst/>
                </a:prstTxWarp>
              </a:bodyPr>
              <a:lstStyle>
                <a:defPPr>
                  <a:defRPr lang="en-GB"/>
                </a:defPPr>
                <a:lvl1pPr algn="l" rtl="0" fontAlgn="base">
                  <a:spcBef>
                    <a:spcPct val="0"/>
                  </a:spcBef>
                  <a:spcAft>
                    <a:spcPct val="0"/>
                  </a:spcAft>
                  <a:defRPr sz="1200" kern="1200">
                    <a:solidFill>
                      <a:schemeClr val="bg1"/>
                    </a:solidFill>
                    <a:latin typeface="Arial" charset="0"/>
                    <a:ea typeface="ＭＳ Ｐゴシック" charset="0"/>
                    <a:cs typeface="Arial" charset="0"/>
                  </a:defRPr>
                </a:lvl1pPr>
                <a:lvl2pPr marL="457200" algn="l" rtl="0" fontAlgn="base">
                  <a:spcBef>
                    <a:spcPct val="0"/>
                  </a:spcBef>
                  <a:spcAft>
                    <a:spcPct val="0"/>
                  </a:spcAft>
                  <a:defRPr sz="1200" kern="1200">
                    <a:solidFill>
                      <a:schemeClr val="bg1"/>
                    </a:solidFill>
                    <a:latin typeface="Arial" charset="0"/>
                    <a:ea typeface="ＭＳ Ｐゴシック" charset="0"/>
                    <a:cs typeface="Arial" charset="0"/>
                  </a:defRPr>
                </a:lvl2pPr>
                <a:lvl3pPr marL="914400" algn="l" rtl="0" fontAlgn="base">
                  <a:spcBef>
                    <a:spcPct val="0"/>
                  </a:spcBef>
                  <a:spcAft>
                    <a:spcPct val="0"/>
                  </a:spcAft>
                  <a:defRPr sz="1200" kern="1200">
                    <a:solidFill>
                      <a:schemeClr val="bg1"/>
                    </a:solidFill>
                    <a:latin typeface="Arial" charset="0"/>
                    <a:ea typeface="ＭＳ Ｐゴシック" charset="0"/>
                    <a:cs typeface="Arial" charset="0"/>
                  </a:defRPr>
                </a:lvl3pPr>
                <a:lvl4pPr marL="1371600" algn="l" rtl="0" fontAlgn="base">
                  <a:spcBef>
                    <a:spcPct val="0"/>
                  </a:spcBef>
                  <a:spcAft>
                    <a:spcPct val="0"/>
                  </a:spcAft>
                  <a:defRPr sz="1200" kern="1200">
                    <a:solidFill>
                      <a:schemeClr val="bg1"/>
                    </a:solidFill>
                    <a:latin typeface="Arial" charset="0"/>
                    <a:ea typeface="ＭＳ Ｐゴシック" charset="0"/>
                    <a:cs typeface="Arial" charset="0"/>
                  </a:defRPr>
                </a:lvl4pPr>
                <a:lvl5pPr marL="1828800" algn="l" rtl="0" fontAlgn="base">
                  <a:spcBef>
                    <a:spcPct val="0"/>
                  </a:spcBef>
                  <a:spcAft>
                    <a:spcPct val="0"/>
                  </a:spcAft>
                  <a:defRPr sz="1200" kern="1200">
                    <a:solidFill>
                      <a:schemeClr val="bg1"/>
                    </a:solidFill>
                    <a:latin typeface="Arial" charset="0"/>
                    <a:ea typeface="ＭＳ Ｐゴシック" charset="0"/>
                    <a:cs typeface="Arial" charset="0"/>
                  </a:defRPr>
                </a:lvl5pPr>
                <a:lvl6pPr marL="2286000" algn="l" defTabSz="457200" rtl="0" eaLnBrk="1" latinLnBrk="0" hangingPunct="1">
                  <a:defRPr sz="1200" kern="1200">
                    <a:solidFill>
                      <a:schemeClr val="bg1"/>
                    </a:solidFill>
                    <a:latin typeface="Arial" charset="0"/>
                    <a:ea typeface="ＭＳ Ｐゴシック" charset="0"/>
                    <a:cs typeface="Arial" charset="0"/>
                  </a:defRPr>
                </a:lvl6pPr>
                <a:lvl7pPr marL="2743200" algn="l" defTabSz="457200" rtl="0" eaLnBrk="1" latinLnBrk="0" hangingPunct="1">
                  <a:defRPr sz="1200" kern="1200">
                    <a:solidFill>
                      <a:schemeClr val="bg1"/>
                    </a:solidFill>
                    <a:latin typeface="Arial" charset="0"/>
                    <a:ea typeface="ＭＳ Ｐゴシック" charset="0"/>
                    <a:cs typeface="Arial" charset="0"/>
                  </a:defRPr>
                </a:lvl7pPr>
                <a:lvl8pPr marL="3200400" algn="l" defTabSz="457200" rtl="0" eaLnBrk="1" latinLnBrk="0" hangingPunct="1">
                  <a:defRPr sz="1200" kern="1200">
                    <a:solidFill>
                      <a:schemeClr val="bg1"/>
                    </a:solidFill>
                    <a:latin typeface="Arial" charset="0"/>
                    <a:ea typeface="ＭＳ Ｐゴシック" charset="0"/>
                    <a:cs typeface="Arial" charset="0"/>
                  </a:defRPr>
                </a:lvl8pPr>
                <a:lvl9pPr marL="3657600" algn="l" defTabSz="457200" rtl="0" eaLnBrk="1" latinLnBrk="0" hangingPunct="1">
                  <a:defRPr sz="1200" kern="1200">
                    <a:solidFill>
                      <a:schemeClr val="bg1"/>
                    </a:solidFill>
                    <a:latin typeface="Arial" charset="0"/>
                    <a:ea typeface="ＭＳ Ｐゴシック" charset="0"/>
                    <a:cs typeface="Arial" charset="0"/>
                  </a:defRPr>
                </a:lvl9pPr>
              </a:lstStyle>
              <a:p>
                <a:pPr marL="342729" indent="-342729" algn="ctr">
                  <a:spcAft>
                    <a:spcPct val="50000"/>
                  </a:spcAft>
                </a:pPr>
                <a:r>
                  <a:rPr lang="en-GB" b="1" dirty="0">
                    <a:solidFill>
                      <a:srgbClr val="000000"/>
                    </a:solidFill>
                  </a:rPr>
                  <a:t>€</a:t>
                </a:r>
              </a:p>
            </p:txBody>
          </p:sp>
          <p:sp>
            <p:nvSpPr>
              <p:cNvPr id="187" name="Oval 186"/>
              <p:cNvSpPr/>
              <p:nvPr/>
            </p:nvSpPr>
            <p:spPr bwMode="auto">
              <a:xfrm>
                <a:off x="1830071" y="5280060"/>
                <a:ext cx="126000" cy="126000"/>
              </a:xfrm>
              <a:prstGeom prst="ellipse">
                <a:avLst/>
              </a:prstGeom>
              <a:solidFill>
                <a:srgbClr val="0070C0"/>
              </a:solidFill>
              <a:ln w="9525" cap="flat" cmpd="sng" algn="ctr">
                <a:noFill/>
                <a:prstDash val="solid"/>
                <a:round/>
                <a:headEnd type="none" w="med" len="med"/>
                <a:tailEnd type="none" w="med" len="med"/>
              </a:ln>
              <a:effectLst/>
            </p:spPr>
            <p:txBody>
              <a:bodyPr vert="horz" wrap="square" lIns="89956" tIns="46777" rIns="89956" bIns="46777" numCol="1" rtlCol="0" anchor="ctr" anchorCtr="0" compatLnSpc="1">
                <a:prstTxWarp prst="textNoShape">
                  <a:avLst/>
                </a:prstTxWarp>
              </a:bodyPr>
              <a:lstStyle>
                <a:defPPr>
                  <a:defRPr lang="en-GB"/>
                </a:defPPr>
                <a:lvl1pPr algn="l" rtl="0" fontAlgn="base">
                  <a:spcBef>
                    <a:spcPct val="0"/>
                  </a:spcBef>
                  <a:spcAft>
                    <a:spcPct val="0"/>
                  </a:spcAft>
                  <a:defRPr sz="1200" kern="1200">
                    <a:solidFill>
                      <a:schemeClr val="bg1"/>
                    </a:solidFill>
                    <a:latin typeface="Arial" charset="0"/>
                    <a:ea typeface="ＭＳ Ｐゴシック" charset="0"/>
                    <a:cs typeface="Arial" charset="0"/>
                  </a:defRPr>
                </a:lvl1pPr>
                <a:lvl2pPr marL="457200" algn="l" rtl="0" fontAlgn="base">
                  <a:spcBef>
                    <a:spcPct val="0"/>
                  </a:spcBef>
                  <a:spcAft>
                    <a:spcPct val="0"/>
                  </a:spcAft>
                  <a:defRPr sz="1200" kern="1200">
                    <a:solidFill>
                      <a:schemeClr val="bg1"/>
                    </a:solidFill>
                    <a:latin typeface="Arial" charset="0"/>
                    <a:ea typeface="ＭＳ Ｐゴシック" charset="0"/>
                    <a:cs typeface="Arial" charset="0"/>
                  </a:defRPr>
                </a:lvl2pPr>
                <a:lvl3pPr marL="914400" algn="l" rtl="0" fontAlgn="base">
                  <a:spcBef>
                    <a:spcPct val="0"/>
                  </a:spcBef>
                  <a:spcAft>
                    <a:spcPct val="0"/>
                  </a:spcAft>
                  <a:defRPr sz="1200" kern="1200">
                    <a:solidFill>
                      <a:schemeClr val="bg1"/>
                    </a:solidFill>
                    <a:latin typeface="Arial" charset="0"/>
                    <a:ea typeface="ＭＳ Ｐゴシック" charset="0"/>
                    <a:cs typeface="Arial" charset="0"/>
                  </a:defRPr>
                </a:lvl3pPr>
                <a:lvl4pPr marL="1371600" algn="l" rtl="0" fontAlgn="base">
                  <a:spcBef>
                    <a:spcPct val="0"/>
                  </a:spcBef>
                  <a:spcAft>
                    <a:spcPct val="0"/>
                  </a:spcAft>
                  <a:defRPr sz="1200" kern="1200">
                    <a:solidFill>
                      <a:schemeClr val="bg1"/>
                    </a:solidFill>
                    <a:latin typeface="Arial" charset="0"/>
                    <a:ea typeface="ＭＳ Ｐゴシック" charset="0"/>
                    <a:cs typeface="Arial" charset="0"/>
                  </a:defRPr>
                </a:lvl4pPr>
                <a:lvl5pPr marL="1828800" algn="l" rtl="0" fontAlgn="base">
                  <a:spcBef>
                    <a:spcPct val="0"/>
                  </a:spcBef>
                  <a:spcAft>
                    <a:spcPct val="0"/>
                  </a:spcAft>
                  <a:defRPr sz="1200" kern="1200">
                    <a:solidFill>
                      <a:schemeClr val="bg1"/>
                    </a:solidFill>
                    <a:latin typeface="Arial" charset="0"/>
                    <a:ea typeface="ＭＳ Ｐゴシック" charset="0"/>
                    <a:cs typeface="Arial" charset="0"/>
                  </a:defRPr>
                </a:lvl5pPr>
                <a:lvl6pPr marL="2286000" algn="l" defTabSz="457200" rtl="0" eaLnBrk="1" latinLnBrk="0" hangingPunct="1">
                  <a:defRPr sz="1200" kern="1200">
                    <a:solidFill>
                      <a:schemeClr val="bg1"/>
                    </a:solidFill>
                    <a:latin typeface="Arial" charset="0"/>
                    <a:ea typeface="ＭＳ Ｐゴシック" charset="0"/>
                    <a:cs typeface="Arial" charset="0"/>
                  </a:defRPr>
                </a:lvl6pPr>
                <a:lvl7pPr marL="2743200" algn="l" defTabSz="457200" rtl="0" eaLnBrk="1" latinLnBrk="0" hangingPunct="1">
                  <a:defRPr sz="1200" kern="1200">
                    <a:solidFill>
                      <a:schemeClr val="bg1"/>
                    </a:solidFill>
                    <a:latin typeface="Arial" charset="0"/>
                    <a:ea typeface="ＭＳ Ｐゴシック" charset="0"/>
                    <a:cs typeface="Arial" charset="0"/>
                  </a:defRPr>
                </a:lvl7pPr>
                <a:lvl8pPr marL="3200400" algn="l" defTabSz="457200" rtl="0" eaLnBrk="1" latinLnBrk="0" hangingPunct="1">
                  <a:defRPr sz="1200" kern="1200">
                    <a:solidFill>
                      <a:schemeClr val="bg1"/>
                    </a:solidFill>
                    <a:latin typeface="Arial" charset="0"/>
                    <a:ea typeface="ＭＳ Ｐゴシック" charset="0"/>
                    <a:cs typeface="Arial" charset="0"/>
                  </a:defRPr>
                </a:lvl8pPr>
                <a:lvl9pPr marL="3657600" algn="l" defTabSz="457200" rtl="0" eaLnBrk="1" latinLnBrk="0" hangingPunct="1">
                  <a:defRPr sz="1200" kern="1200">
                    <a:solidFill>
                      <a:schemeClr val="bg1"/>
                    </a:solidFill>
                    <a:latin typeface="Arial" charset="0"/>
                    <a:ea typeface="ＭＳ Ｐゴシック" charset="0"/>
                    <a:cs typeface="Arial" charset="0"/>
                  </a:defRPr>
                </a:lvl9pPr>
              </a:lstStyle>
              <a:p>
                <a:pPr marL="342729" indent="-342729">
                  <a:spcAft>
                    <a:spcPct val="50000"/>
                  </a:spcAft>
                </a:pPr>
                <a:endParaRPr lang="en-GB">
                  <a:solidFill>
                    <a:srgbClr val="FFFFFF"/>
                  </a:solidFill>
                </a:endParaRPr>
              </a:p>
            </p:txBody>
          </p:sp>
          <p:sp>
            <p:nvSpPr>
              <p:cNvPr id="188" name="Oval 187"/>
              <p:cNvSpPr/>
              <p:nvPr/>
            </p:nvSpPr>
            <p:spPr bwMode="auto">
              <a:xfrm>
                <a:off x="1830071" y="5726165"/>
                <a:ext cx="126000" cy="126000"/>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89956" tIns="46777" rIns="89956" bIns="46777" numCol="1" rtlCol="0" anchor="ctr" anchorCtr="0" compatLnSpc="1">
                <a:prstTxWarp prst="textNoShape">
                  <a:avLst/>
                </a:prstTxWarp>
              </a:bodyPr>
              <a:lstStyle>
                <a:defPPr>
                  <a:defRPr lang="en-GB"/>
                </a:defPPr>
                <a:lvl1pPr algn="l" rtl="0" fontAlgn="base">
                  <a:spcBef>
                    <a:spcPct val="0"/>
                  </a:spcBef>
                  <a:spcAft>
                    <a:spcPct val="0"/>
                  </a:spcAft>
                  <a:defRPr sz="1200" kern="1200">
                    <a:solidFill>
                      <a:schemeClr val="bg1"/>
                    </a:solidFill>
                    <a:latin typeface="Arial" charset="0"/>
                    <a:ea typeface="ＭＳ Ｐゴシック" charset="0"/>
                    <a:cs typeface="Arial" charset="0"/>
                  </a:defRPr>
                </a:lvl1pPr>
                <a:lvl2pPr marL="457200" algn="l" rtl="0" fontAlgn="base">
                  <a:spcBef>
                    <a:spcPct val="0"/>
                  </a:spcBef>
                  <a:spcAft>
                    <a:spcPct val="0"/>
                  </a:spcAft>
                  <a:defRPr sz="1200" kern="1200">
                    <a:solidFill>
                      <a:schemeClr val="bg1"/>
                    </a:solidFill>
                    <a:latin typeface="Arial" charset="0"/>
                    <a:ea typeface="ＭＳ Ｐゴシック" charset="0"/>
                    <a:cs typeface="Arial" charset="0"/>
                  </a:defRPr>
                </a:lvl2pPr>
                <a:lvl3pPr marL="914400" algn="l" rtl="0" fontAlgn="base">
                  <a:spcBef>
                    <a:spcPct val="0"/>
                  </a:spcBef>
                  <a:spcAft>
                    <a:spcPct val="0"/>
                  </a:spcAft>
                  <a:defRPr sz="1200" kern="1200">
                    <a:solidFill>
                      <a:schemeClr val="bg1"/>
                    </a:solidFill>
                    <a:latin typeface="Arial" charset="0"/>
                    <a:ea typeface="ＭＳ Ｐゴシック" charset="0"/>
                    <a:cs typeface="Arial" charset="0"/>
                  </a:defRPr>
                </a:lvl3pPr>
                <a:lvl4pPr marL="1371600" algn="l" rtl="0" fontAlgn="base">
                  <a:spcBef>
                    <a:spcPct val="0"/>
                  </a:spcBef>
                  <a:spcAft>
                    <a:spcPct val="0"/>
                  </a:spcAft>
                  <a:defRPr sz="1200" kern="1200">
                    <a:solidFill>
                      <a:schemeClr val="bg1"/>
                    </a:solidFill>
                    <a:latin typeface="Arial" charset="0"/>
                    <a:ea typeface="ＭＳ Ｐゴシック" charset="0"/>
                    <a:cs typeface="Arial" charset="0"/>
                  </a:defRPr>
                </a:lvl4pPr>
                <a:lvl5pPr marL="1828800" algn="l" rtl="0" fontAlgn="base">
                  <a:spcBef>
                    <a:spcPct val="0"/>
                  </a:spcBef>
                  <a:spcAft>
                    <a:spcPct val="0"/>
                  </a:spcAft>
                  <a:defRPr sz="1200" kern="1200">
                    <a:solidFill>
                      <a:schemeClr val="bg1"/>
                    </a:solidFill>
                    <a:latin typeface="Arial" charset="0"/>
                    <a:ea typeface="ＭＳ Ｐゴシック" charset="0"/>
                    <a:cs typeface="Arial" charset="0"/>
                  </a:defRPr>
                </a:lvl5pPr>
                <a:lvl6pPr marL="2286000" algn="l" defTabSz="457200" rtl="0" eaLnBrk="1" latinLnBrk="0" hangingPunct="1">
                  <a:defRPr sz="1200" kern="1200">
                    <a:solidFill>
                      <a:schemeClr val="bg1"/>
                    </a:solidFill>
                    <a:latin typeface="Arial" charset="0"/>
                    <a:ea typeface="ＭＳ Ｐゴシック" charset="0"/>
                    <a:cs typeface="Arial" charset="0"/>
                  </a:defRPr>
                </a:lvl6pPr>
                <a:lvl7pPr marL="2743200" algn="l" defTabSz="457200" rtl="0" eaLnBrk="1" latinLnBrk="0" hangingPunct="1">
                  <a:defRPr sz="1200" kern="1200">
                    <a:solidFill>
                      <a:schemeClr val="bg1"/>
                    </a:solidFill>
                    <a:latin typeface="Arial" charset="0"/>
                    <a:ea typeface="ＭＳ Ｐゴシック" charset="0"/>
                    <a:cs typeface="Arial" charset="0"/>
                  </a:defRPr>
                </a:lvl7pPr>
                <a:lvl8pPr marL="3200400" algn="l" defTabSz="457200" rtl="0" eaLnBrk="1" latinLnBrk="0" hangingPunct="1">
                  <a:defRPr sz="1200" kern="1200">
                    <a:solidFill>
                      <a:schemeClr val="bg1"/>
                    </a:solidFill>
                    <a:latin typeface="Arial" charset="0"/>
                    <a:ea typeface="ＭＳ Ｐゴシック" charset="0"/>
                    <a:cs typeface="Arial" charset="0"/>
                  </a:defRPr>
                </a:lvl8pPr>
                <a:lvl9pPr marL="3657600" algn="l" defTabSz="457200" rtl="0" eaLnBrk="1" latinLnBrk="0" hangingPunct="1">
                  <a:defRPr sz="1200" kern="1200">
                    <a:solidFill>
                      <a:schemeClr val="bg1"/>
                    </a:solidFill>
                    <a:latin typeface="Arial" charset="0"/>
                    <a:ea typeface="ＭＳ Ｐゴシック" charset="0"/>
                    <a:cs typeface="Arial" charset="0"/>
                  </a:defRPr>
                </a:lvl9pPr>
              </a:lstStyle>
              <a:p>
                <a:pPr marL="342729" indent="-342729">
                  <a:spcAft>
                    <a:spcPct val="50000"/>
                  </a:spcAft>
                </a:pPr>
                <a:endParaRPr lang="en-GB">
                  <a:solidFill>
                    <a:srgbClr val="FFFFFF"/>
                  </a:solidFill>
                </a:endParaRPr>
              </a:p>
            </p:txBody>
          </p:sp>
          <p:sp>
            <p:nvSpPr>
              <p:cNvPr id="189" name="Oval 188"/>
              <p:cNvSpPr/>
              <p:nvPr/>
            </p:nvSpPr>
            <p:spPr bwMode="auto">
              <a:xfrm>
                <a:off x="563277" y="5745215"/>
                <a:ext cx="126000" cy="126000"/>
              </a:xfrm>
              <a:prstGeom prst="ellipse">
                <a:avLst/>
              </a:prstGeom>
              <a:noFill/>
              <a:ln w="9525" cap="flat" cmpd="sng" algn="ctr">
                <a:noFill/>
                <a:prstDash val="solid"/>
                <a:round/>
                <a:headEnd type="none" w="med" len="med"/>
                <a:tailEnd type="none" w="med" len="med"/>
              </a:ln>
              <a:effectLst/>
            </p:spPr>
            <p:txBody>
              <a:bodyPr vert="horz" wrap="square" lIns="89956" tIns="46777" rIns="89956" bIns="46777" numCol="1" rtlCol="0" anchor="ctr" anchorCtr="0" compatLnSpc="1">
                <a:prstTxWarp prst="textNoShape">
                  <a:avLst/>
                </a:prstTxWarp>
              </a:bodyPr>
              <a:lstStyle>
                <a:defPPr>
                  <a:defRPr lang="en-GB"/>
                </a:defPPr>
                <a:lvl1pPr algn="l" rtl="0" fontAlgn="base">
                  <a:spcBef>
                    <a:spcPct val="0"/>
                  </a:spcBef>
                  <a:spcAft>
                    <a:spcPct val="0"/>
                  </a:spcAft>
                  <a:defRPr sz="1200" kern="1200">
                    <a:solidFill>
                      <a:schemeClr val="bg1"/>
                    </a:solidFill>
                    <a:latin typeface="Arial" charset="0"/>
                    <a:ea typeface="ＭＳ Ｐゴシック" charset="0"/>
                    <a:cs typeface="Arial" charset="0"/>
                  </a:defRPr>
                </a:lvl1pPr>
                <a:lvl2pPr marL="457200" algn="l" rtl="0" fontAlgn="base">
                  <a:spcBef>
                    <a:spcPct val="0"/>
                  </a:spcBef>
                  <a:spcAft>
                    <a:spcPct val="0"/>
                  </a:spcAft>
                  <a:defRPr sz="1200" kern="1200">
                    <a:solidFill>
                      <a:schemeClr val="bg1"/>
                    </a:solidFill>
                    <a:latin typeface="Arial" charset="0"/>
                    <a:ea typeface="ＭＳ Ｐゴシック" charset="0"/>
                    <a:cs typeface="Arial" charset="0"/>
                  </a:defRPr>
                </a:lvl2pPr>
                <a:lvl3pPr marL="914400" algn="l" rtl="0" fontAlgn="base">
                  <a:spcBef>
                    <a:spcPct val="0"/>
                  </a:spcBef>
                  <a:spcAft>
                    <a:spcPct val="0"/>
                  </a:spcAft>
                  <a:defRPr sz="1200" kern="1200">
                    <a:solidFill>
                      <a:schemeClr val="bg1"/>
                    </a:solidFill>
                    <a:latin typeface="Arial" charset="0"/>
                    <a:ea typeface="ＭＳ Ｐゴシック" charset="0"/>
                    <a:cs typeface="Arial" charset="0"/>
                  </a:defRPr>
                </a:lvl3pPr>
                <a:lvl4pPr marL="1371600" algn="l" rtl="0" fontAlgn="base">
                  <a:spcBef>
                    <a:spcPct val="0"/>
                  </a:spcBef>
                  <a:spcAft>
                    <a:spcPct val="0"/>
                  </a:spcAft>
                  <a:defRPr sz="1200" kern="1200">
                    <a:solidFill>
                      <a:schemeClr val="bg1"/>
                    </a:solidFill>
                    <a:latin typeface="Arial" charset="0"/>
                    <a:ea typeface="ＭＳ Ｐゴシック" charset="0"/>
                    <a:cs typeface="Arial" charset="0"/>
                  </a:defRPr>
                </a:lvl4pPr>
                <a:lvl5pPr marL="1828800" algn="l" rtl="0" fontAlgn="base">
                  <a:spcBef>
                    <a:spcPct val="0"/>
                  </a:spcBef>
                  <a:spcAft>
                    <a:spcPct val="0"/>
                  </a:spcAft>
                  <a:defRPr sz="1200" kern="1200">
                    <a:solidFill>
                      <a:schemeClr val="bg1"/>
                    </a:solidFill>
                    <a:latin typeface="Arial" charset="0"/>
                    <a:ea typeface="ＭＳ Ｐゴシック" charset="0"/>
                    <a:cs typeface="Arial" charset="0"/>
                  </a:defRPr>
                </a:lvl5pPr>
                <a:lvl6pPr marL="2286000" algn="l" defTabSz="457200" rtl="0" eaLnBrk="1" latinLnBrk="0" hangingPunct="1">
                  <a:defRPr sz="1200" kern="1200">
                    <a:solidFill>
                      <a:schemeClr val="bg1"/>
                    </a:solidFill>
                    <a:latin typeface="Arial" charset="0"/>
                    <a:ea typeface="ＭＳ Ｐゴシック" charset="0"/>
                    <a:cs typeface="Arial" charset="0"/>
                  </a:defRPr>
                </a:lvl6pPr>
                <a:lvl7pPr marL="2743200" algn="l" defTabSz="457200" rtl="0" eaLnBrk="1" latinLnBrk="0" hangingPunct="1">
                  <a:defRPr sz="1200" kern="1200">
                    <a:solidFill>
                      <a:schemeClr val="bg1"/>
                    </a:solidFill>
                    <a:latin typeface="Arial" charset="0"/>
                    <a:ea typeface="ＭＳ Ｐゴシック" charset="0"/>
                    <a:cs typeface="Arial" charset="0"/>
                  </a:defRPr>
                </a:lvl7pPr>
                <a:lvl8pPr marL="3200400" algn="l" defTabSz="457200" rtl="0" eaLnBrk="1" latinLnBrk="0" hangingPunct="1">
                  <a:defRPr sz="1200" kern="1200">
                    <a:solidFill>
                      <a:schemeClr val="bg1"/>
                    </a:solidFill>
                    <a:latin typeface="Arial" charset="0"/>
                    <a:ea typeface="ＭＳ Ｐゴシック" charset="0"/>
                    <a:cs typeface="Arial" charset="0"/>
                  </a:defRPr>
                </a:lvl8pPr>
                <a:lvl9pPr marL="3657600" algn="l" defTabSz="457200" rtl="0" eaLnBrk="1" latinLnBrk="0" hangingPunct="1">
                  <a:defRPr sz="1200" kern="1200">
                    <a:solidFill>
                      <a:schemeClr val="bg1"/>
                    </a:solidFill>
                    <a:latin typeface="Arial" charset="0"/>
                    <a:ea typeface="ＭＳ Ｐゴシック" charset="0"/>
                    <a:cs typeface="Arial" charset="0"/>
                  </a:defRPr>
                </a:lvl9pPr>
              </a:lstStyle>
              <a:p>
                <a:pPr marL="342729" indent="-342729" algn="ctr">
                  <a:spcAft>
                    <a:spcPct val="50000"/>
                  </a:spcAft>
                </a:pPr>
                <a:r>
                  <a:rPr lang="en-GB" b="1" dirty="0">
                    <a:solidFill>
                      <a:srgbClr val="000000"/>
                    </a:solidFill>
                  </a:rPr>
                  <a:t>P</a:t>
                </a:r>
              </a:p>
            </p:txBody>
          </p:sp>
          <p:sp>
            <p:nvSpPr>
              <p:cNvPr id="198" name="Rectangle 197"/>
              <p:cNvSpPr/>
              <p:nvPr/>
            </p:nvSpPr>
            <p:spPr bwMode="auto">
              <a:xfrm>
                <a:off x="667225" y="5709665"/>
                <a:ext cx="1202427" cy="164448"/>
              </a:xfrm>
              <a:prstGeom prst="rect">
                <a:avLst/>
              </a:prstGeom>
              <a:noFill/>
              <a:ln w="9525" cap="flat" cmpd="sng" algn="ctr">
                <a:noFill/>
                <a:prstDash val="solid"/>
                <a:round/>
                <a:headEnd type="none" w="med" len="med"/>
                <a:tailEnd type="none" w="med" len="med"/>
              </a:ln>
              <a:effectLst/>
            </p:spPr>
            <p:txBody>
              <a:bodyPr vert="horz" wrap="square" lIns="89956" tIns="46777" rIns="89956" bIns="46777" numCol="1" rtlCol="0" anchor="ctr" anchorCtr="0" compatLnSpc="1">
                <a:prstTxWarp prst="textNoShape">
                  <a:avLst/>
                </a:prstTxWarp>
              </a:bodyPr>
              <a:lstStyle>
                <a:defPPr>
                  <a:defRPr lang="en-GB"/>
                </a:defPPr>
                <a:lvl1pPr algn="l" rtl="0" fontAlgn="base">
                  <a:spcBef>
                    <a:spcPct val="0"/>
                  </a:spcBef>
                  <a:spcAft>
                    <a:spcPct val="0"/>
                  </a:spcAft>
                  <a:defRPr sz="1200" kern="1200">
                    <a:solidFill>
                      <a:schemeClr val="bg1"/>
                    </a:solidFill>
                    <a:latin typeface="Arial" charset="0"/>
                    <a:ea typeface="ＭＳ Ｐゴシック" charset="0"/>
                    <a:cs typeface="Arial" charset="0"/>
                  </a:defRPr>
                </a:lvl1pPr>
                <a:lvl2pPr marL="457200" algn="l" rtl="0" fontAlgn="base">
                  <a:spcBef>
                    <a:spcPct val="0"/>
                  </a:spcBef>
                  <a:spcAft>
                    <a:spcPct val="0"/>
                  </a:spcAft>
                  <a:defRPr sz="1200" kern="1200">
                    <a:solidFill>
                      <a:schemeClr val="bg1"/>
                    </a:solidFill>
                    <a:latin typeface="Arial" charset="0"/>
                    <a:ea typeface="ＭＳ Ｐゴシック" charset="0"/>
                    <a:cs typeface="Arial" charset="0"/>
                  </a:defRPr>
                </a:lvl2pPr>
                <a:lvl3pPr marL="914400" algn="l" rtl="0" fontAlgn="base">
                  <a:spcBef>
                    <a:spcPct val="0"/>
                  </a:spcBef>
                  <a:spcAft>
                    <a:spcPct val="0"/>
                  </a:spcAft>
                  <a:defRPr sz="1200" kern="1200">
                    <a:solidFill>
                      <a:schemeClr val="bg1"/>
                    </a:solidFill>
                    <a:latin typeface="Arial" charset="0"/>
                    <a:ea typeface="ＭＳ Ｐゴシック" charset="0"/>
                    <a:cs typeface="Arial" charset="0"/>
                  </a:defRPr>
                </a:lvl3pPr>
                <a:lvl4pPr marL="1371600" algn="l" rtl="0" fontAlgn="base">
                  <a:spcBef>
                    <a:spcPct val="0"/>
                  </a:spcBef>
                  <a:spcAft>
                    <a:spcPct val="0"/>
                  </a:spcAft>
                  <a:defRPr sz="1200" kern="1200">
                    <a:solidFill>
                      <a:schemeClr val="bg1"/>
                    </a:solidFill>
                    <a:latin typeface="Arial" charset="0"/>
                    <a:ea typeface="ＭＳ Ｐゴシック" charset="0"/>
                    <a:cs typeface="Arial" charset="0"/>
                  </a:defRPr>
                </a:lvl4pPr>
                <a:lvl5pPr marL="1828800" algn="l" rtl="0" fontAlgn="base">
                  <a:spcBef>
                    <a:spcPct val="0"/>
                  </a:spcBef>
                  <a:spcAft>
                    <a:spcPct val="0"/>
                  </a:spcAft>
                  <a:defRPr sz="1200" kern="1200">
                    <a:solidFill>
                      <a:schemeClr val="bg1"/>
                    </a:solidFill>
                    <a:latin typeface="Arial" charset="0"/>
                    <a:ea typeface="ＭＳ Ｐゴシック" charset="0"/>
                    <a:cs typeface="Arial" charset="0"/>
                  </a:defRPr>
                </a:lvl5pPr>
                <a:lvl6pPr marL="2286000" algn="l" defTabSz="457200" rtl="0" eaLnBrk="1" latinLnBrk="0" hangingPunct="1">
                  <a:defRPr sz="1200" kern="1200">
                    <a:solidFill>
                      <a:schemeClr val="bg1"/>
                    </a:solidFill>
                    <a:latin typeface="Arial" charset="0"/>
                    <a:ea typeface="ＭＳ Ｐゴシック" charset="0"/>
                    <a:cs typeface="Arial" charset="0"/>
                  </a:defRPr>
                </a:lvl6pPr>
                <a:lvl7pPr marL="2743200" algn="l" defTabSz="457200" rtl="0" eaLnBrk="1" latinLnBrk="0" hangingPunct="1">
                  <a:defRPr sz="1200" kern="1200">
                    <a:solidFill>
                      <a:schemeClr val="bg1"/>
                    </a:solidFill>
                    <a:latin typeface="Arial" charset="0"/>
                    <a:ea typeface="ＭＳ Ｐゴシック" charset="0"/>
                    <a:cs typeface="Arial" charset="0"/>
                  </a:defRPr>
                </a:lvl7pPr>
                <a:lvl8pPr marL="3200400" algn="l" defTabSz="457200" rtl="0" eaLnBrk="1" latinLnBrk="0" hangingPunct="1">
                  <a:defRPr sz="1200" kern="1200">
                    <a:solidFill>
                      <a:schemeClr val="bg1"/>
                    </a:solidFill>
                    <a:latin typeface="Arial" charset="0"/>
                    <a:ea typeface="ＭＳ Ｐゴシック" charset="0"/>
                    <a:cs typeface="Arial" charset="0"/>
                  </a:defRPr>
                </a:lvl8pPr>
                <a:lvl9pPr marL="3657600" algn="l" defTabSz="457200" rtl="0" eaLnBrk="1" latinLnBrk="0" hangingPunct="1">
                  <a:defRPr sz="1200" kern="1200">
                    <a:solidFill>
                      <a:schemeClr val="bg1"/>
                    </a:solidFill>
                    <a:latin typeface="Arial" charset="0"/>
                    <a:ea typeface="ＭＳ Ｐゴシック" charset="0"/>
                    <a:cs typeface="Arial" charset="0"/>
                  </a:defRPr>
                </a:lvl9pPr>
              </a:lstStyle>
              <a:p>
                <a:pPr marL="342729" indent="-342729"/>
                <a:r>
                  <a:rPr lang="en-GB" sz="900" dirty="0">
                    <a:solidFill>
                      <a:srgbClr val="000000"/>
                    </a:solidFill>
                  </a:rPr>
                  <a:t>Area of significant </a:t>
                </a:r>
              </a:p>
              <a:p>
                <a:pPr marL="342729" indent="-342729"/>
                <a:r>
                  <a:rPr lang="en-GB" sz="900" dirty="0">
                    <a:solidFill>
                      <a:srgbClr val="000000"/>
                    </a:solidFill>
                  </a:rPr>
                  <a:t>policy dialogue</a:t>
                </a:r>
              </a:p>
            </p:txBody>
          </p:sp>
          <p:sp>
            <p:nvSpPr>
              <p:cNvPr id="199" name="Rectangle 198"/>
              <p:cNvSpPr/>
              <p:nvPr/>
            </p:nvSpPr>
            <p:spPr bwMode="auto">
              <a:xfrm>
                <a:off x="653238" y="5295798"/>
                <a:ext cx="1396397" cy="164448"/>
              </a:xfrm>
              <a:prstGeom prst="rect">
                <a:avLst/>
              </a:prstGeom>
              <a:noFill/>
              <a:ln w="9525" cap="flat" cmpd="sng" algn="ctr">
                <a:noFill/>
                <a:prstDash val="solid"/>
                <a:round/>
                <a:headEnd type="none" w="med" len="med"/>
                <a:tailEnd type="none" w="med" len="med"/>
              </a:ln>
              <a:effectLst/>
            </p:spPr>
            <p:txBody>
              <a:bodyPr vert="horz" wrap="square" lIns="89956" tIns="46777" rIns="89956" bIns="46777" numCol="1" rtlCol="0" anchor="ctr" anchorCtr="0" compatLnSpc="1">
                <a:prstTxWarp prst="textNoShape">
                  <a:avLst/>
                </a:prstTxWarp>
              </a:bodyPr>
              <a:lstStyle>
                <a:defPPr>
                  <a:defRPr lang="en-GB"/>
                </a:defPPr>
                <a:lvl1pPr algn="l" rtl="0" fontAlgn="base">
                  <a:spcBef>
                    <a:spcPct val="0"/>
                  </a:spcBef>
                  <a:spcAft>
                    <a:spcPct val="0"/>
                  </a:spcAft>
                  <a:defRPr sz="1200" kern="1200">
                    <a:solidFill>
                      <a:schemeClr val="bg1"/>
                    </a:solidFill>
                    <a:latin typeface="Arial" charset="0"/>
                    <a:ea typeface="ＭＳ Ｐゴシック" charset="0"/>
                    <a:cs typeface="Arial" charset="0"/>
                  </a:defRPr>
                </a:lvl1pPr>
                <a:lvl2pPr marL="457200" algn="l" rtl="0" fontAlgn="base">
                  <a:spcBef>
                    <a:spcPct val="0"/>
                  </a:spcBef>
                  <a:spcAft>
                    <a:spcPct val="0"/>
                  </a:spcAft>
                  <a:defRPr sz="1200" kern="1200">
                    <a:solidFill>
                      <a:schemeClr val="bg1"/>
                    </a:solidFill>
                    <a:latin typeface="Arial" charset="0"/>
                    <a:ea typeface="ＭＳ Ｐゴシック" charset="0"/>
                    <a:cs typeface="Arial" charset="0"/>
                  </a:defRPr>
                </a:lvl2pPr>
                <a:lvl3pPr marL="914400" algn="l" rtl="0" fontAlgn="base">
                  <a:spcBef>
                    <a:spcPct val="0"/>
                  </a:spcBef>
                  <a:spcAft>
                    <a:spcPct val="0"/>
                  </a:spcAft>
                  <a:defRPr sz="1200" kern="1200">
                    <a:solidFill>
                      <a:schemeClr val="bg1"/>
                    </a:solidFill>
                    <a:latin typeface="Arial" charset="0"/>
                    <a:ea typeface="ＭＳ Ｐゴシック" charset="0"/>
                    <a:cs typeface="Arial" charset="0"/>
                  </a:defRPr>
                </a:lvl3pPr>
                <a:lvl4pPr marL="1371600" algn="l" rtl="0" fontAlgn="base">
                  <a:spcBef>
                    <a:spcPct val="0"/>
                  </a:spcBef>
                  <a:spcAft>
                    <a:spcPct val="0"/>
                  </a:spcAft>
                  <a:defRPr sz="1200" kern="1200">
                    <a:solidFill>
                      <a:schemeClr val="bg1"/>
                    </a:solidFill>
                    <a:latin typeface="Arial" charset="0"/>
                    <a:ea typeface="ＭＳ Ｐゴシック" charset="0"/>
                    <a:cs typeface="Arial" charset="0"/>
                  </a:defRPr>
                </a:lvl4pPr>
                <a:lvl5pPr marL="1828800" algn="l" rtl="0" fontAlgn="base">
                  <a:spcBef>
                    <a:spcPct val="0"/>
                  </a:spcBef>
                  <a:spcAft>
                    <a:spcPct val="0"/>
                  </a:spcAft>
                  <a:defRPr sz="1200" kern="1200">
                    <a:solidFill>
                      <a:schemeClr val="bg1"/>
                    </a:solidFill>
                    <a:latin typeface="Arial" charset="0"/>
                    <a:ea typeface="ＭＳ Ｐゴシック" charset="0"/>
                    <a:cs typeface="Arial" charset="0"/>
                  </a:defRPr>
                </a:lvl5pPr>
                <a:lvl6pPr marL="2286000" algn="l" defTabSz="457200" rtl="0" eaLnBrk="1" latinLnBrk="0" hangingPunct="1">
                  <a:defRPr sz="1200" kern="1200">
                    <a:solidFill>
                      <a:schemeClr val="bg1"/>
                    </a:solidFill>
                    <a:latin typeface="Arial" charset="0"/>
                    <a:ea typeface="ＭＳ Ｐゴシック" charset="0"/>
                    <a:cs typeface="Arial" charset="0"/>
                  </a:defRPr>
                </a:lvl6pPr>
                <a:lvl7pPr marL="2743200" algn="l" defTabSz="457200" rtl="0" eaLnBrk="1" latinLnBrk="0" hangingPunct="1">
                  <a:defRPr sz="1200" kern="1200">
                    <a:solidFill>
                      <a:schemeClr val="bg1"/>
                    </a:solidFill>
                    <a:latin typeface="Arial" charset="0"/>
                    <a:ea typeface="ＭＳ Ｐゴシック" charset="0"/>
                    <a:cs typeface="Arial" charset="0"/>
                  </a:defRPr>
                </a:lvl7pPr>
                <a:lvl8pPr marL="3200400" algn="l" defTabSz="457200" rtl="0" eaLnBrk="1" latinLnBrk="0" hangingPunct="1">
                  <a:defRPr sz="1200" kern="1200">
                    <a:solidFill>
                      <a:schemeClr val="bg1"/>
                    </a:solidFill>
                    <a:latin typeface="Arial" charset="0"/>
                    <a:ea typeface="ＭＳ Ｐゴシック" charset="0"/>
                    <a:cs typeface="Arial" charset="0"/>
                  </a:defRPr>
                </a:lvl8pPr>
                <a:lvl9pPr marL="3657600" algn="l" defTabSz="457200" rtl="0" eaLnBrk="1" latinLnBrk="0" hangingPunct="1">
                  <a:defRPr sz="1200" kern="1200">
                    <a:solidFill>
                      <a:schemeClr val="bg1"/>
                    </a:solidFill>
                    <a:latin typeface="Arial" charset="0"/>
                    <a:ea typeface="ＭＳ Ｐゴシック" charset="0"/>
                    <a:cs typeface="Arial" charset="0"/>
                  </a:defRPr>
                </a:lvl9pPr>
              </a:lstStyle>
              <a:p>
                <a:pPr marL="342729" indent="-342729"/>
                <a:r>
                  <a:rPr lang="en-GB" sz="900" dirty="0">
                    <a:solidFill>
                      <a:srgbClr val="000000"/>
                    </a:solidFill>
                  </a:rPr>
                  <a:t>Area of significant </a:t>
                </a:r>
              </a:p>
              <a:p>
                <a:pPr marL="342729" indent="-342729"/>
                <a:r>
                  <a:rPr lang="en-GB" sz="900" dirty="0">
                    <a:solidFill>
                      <a:srgbClr val="000000"/>
                    </a:solidFill>
                  </a:rPr>
                  <a:t>investments</a:t>
                </a:r>
              </a:p>
            </p:txBody>
          </p:sp>
          <p:sp>
            <p:nvSpPr>
              <p:cNvPr id="267" name="Rectangle 266"/>
              <p:cNvSpPr/>
              <p:nvPr/>
            </p:nvSpPr>
            <p:spPr bwMode="auto">
              <a:xfrm>
                <a:off x="2044872" y="5776434"/>
                <a:ext cx="1235088" cy="54000"/>
              </a:xfrm>
              <a:prstGeom prst="rect">
                <a:avLst/>
              </a:prstGeom>
              <a:noFill/>
              <a:ln w="9525" cap="flat" cmpd="sng" algn="ctr">
                <a:noFill/>
                <a:prstDash val="solid"/>
                <a:round/>
                <a:headEnd type="none" w="med" len="med"/>
                <a:tailEnd type="none" w="med" len="med"/>
              </a:ln>
              <a:effectLst/>
            </p:spPr>
            <p:txBody>
              <a:bodyPr vert="horz" wrap="square" lIns="89956" tIns="46777" rIns="89956" bIns="46777" numCol="1" rtlCol="0" anchor="ctr" anchorCtr="0" compatLnSpc="1">
                <a:prstTxWarp prst="textNoShape">
                  <a:avLst/>
                </a:prstTxWarp>
              </a:bodyPr>
              <a:lstStyle>
                <a:defPPr>
                  <a:defRPr lang="en-GB"/>
                </a:defPPr>
                <a:lvl1pPr algn="l" rtl="0" fontAlgn="base">
                  <a:spcBef>
                    <a:spcPct val="0"/>
                  </a:spcBef>
                  <a:spcAft>
                    <a:spcPct val="0"/>
                  </a:spcAft>
                  <a:defRPr sz="1200" kern="1200">
                    <a:solidFill>
                      <a:schemeClr val="bg1"/>
                    </a:solidFill>
                    <a:latin typeface="Arial" charset="0"/>
                    <a:ea typeface="ＭＳ Ｐゴシック" charset="0"/>
                    <a:cs typeface="Arial" charset="0"/>
                  </a:defRPr>
                </a:lvl1pPr>
                <a:lvl2pPr marL="457200" algn="l" rtl="0" fontAlgn="base">
                  <a:spcBef>
                    <a:spcPct val="0"/>
                  </a:spcBef>
                  <a:spcAft>
                    <a:spcPct val="0"/>
                  </a:spcAft>
                  <a:defRPr sz="1200" kern="1200">
                    <a:solidFill>
                      <a:schemeClr val="bg1"/>
                    </a:solidFill>
                    <a:latin typeface="Arial" charset="0"/>
                    <a:ea typeface="ＭＳ Ｐゴシック" charset="0"/>
                    <a:cs typeface="Arial" charset="0"/>
                  </a:defRPr>
                </a:lvl2pPr>
                <a:lvl3pPr marL="914400" algn="l" rtl="0" fontAlgn="base">
                  <a:spcBef>
                    <a:spcPct val="0"/>
                  </a:spcBef>
                  <a:spcAft>
                    <a:spcPct val="0"/>
                  </a:spcAft>
                  <a:defRPr sz="1200" kern="1200">
                    <a:solidFill>
                      <a:schemeClr val="bg1"/>
                    </a:solidFill>
                    <a:latin typeface="Arial" charset="0"/>
                    <a:ea typeface="ＭＳ Ｐゴシック" charset="0"/>
                    <a:cs typeface="Arial" charset="0"/>
                  </a:defRPr>
                </a:lvl3pPr>
                <a:lvl4pPr marL="1371600" algn="l" rtl="0" fontAlgn="base">
                  <a:spcBef>
                    <a:spcPct val="0"/>
                  </a:spcBef>
                  <a:spcAft>
                    <a:spcPct val="0"/>
                  </a:spcAft>
                  <a:defRPr sz="1200" kern="1200">
                    <a:solidFill>
                      <a:schemeClr val="bg1"/>
                    </a:solidFill>
                    <a:latin typeface="Arial" charset="0"/>
                    <a:ea typeface="ＭＳ Ｐゴシック" charset="0"/>
                    <a:cs typeface="Arial" charset="0"/>
                  </a:defRPr>
                </a:lvl4pPr>
                <a:lvl5pPr marL="1828800" algn="l" rtl="0" fontAlgn="base">
                  <a:spcBef>
                    <a:spcPct val="0"/>
                  </a:spcBef>
                  <a:spcAft>
                    <a:spcPct val="0"/>
                  </a:spcAft>
                  <a:defRPr sz="1200" kern="1200">
                    <a:solidFill>
                      <a:schemeClr val="bg1"/>
                    </a:solidFill>
                    <a:latin typeface="Arial" charset="0"/>
                    <a:ea typeface="ＭＳ Ｐゴシック" charset="0"/>
                    <a:cs typeface="Arial" charset="0"/>
                  </a:defRPr>
                </a:lvl5pPr>
                <a:lvl6pPr marL="2286000" algn="l" defTabSz="457200" rtl="0" eaLnBrk="1" latinLnBrk="0" hangingPunct="1">
                  <a:defRPr sz="1200" kern="1200">
                    <a:solidFill>
                      <a:schemeClr val="bg1"/>
                    </a:solidFill>
                    <a:latin typeface="Arial" charset="0"/>
                    <a:ea typeface="ＭＳ Ｐゴシック" charset="0"/>
                    <a:cs typeface="Arial" charset="0"/>
                  </a:defRPr>
                </a:lvl6pPr>
                <a:lvl7pPr marL="2743200" algn="l" defTabSz="457200" rtl="0" eaLnBrk="1" latinLnBrk="0" hangingPunct="1">
                  <a:defRPr sz="1200" kern="1200">
                    <a:solidFill>
                      <a:schemeClr val="bg1"/>
                    </a:solidFill>
                    <a:latin typeface="Arial" charset="0"/>
                    <a:ea typeface="ＭＳ Ｐゴシック" charset="0"/>
                    <a:cs typeface="Arial" charset="0"/>
                  </a:defRPr>
                </a:lvl7pPr>
                <a:lvl8pPr marL="3200400" algn="l" defTabSz="457200" rtl="0" eaLnBrk="1" latinLnBrk="0" hangingPunct="1">
                  <a:defRPr sz="1200" kern="1200">
                    <a:solidFill>
                      <a:schemeClr val="bg1"/>
                    </a:solidFill>
                    <a:latin typeface="Arial" charset="0"/>
                    <a:ea typeface="ＭＳ Ｐゴシック" charset="0"/>
                    <a:cs typeface="Arial" charset="0"/>
                  </a:defRPr>
                </a:lvl8pPr>
                <a:lvl9pPr marL="3657600" algn="l" defTabSz="457200" rtl="0" eaLnBrk="1" latinLnBrk="0" hangingPunct="1">
                  <a:defRPr sz="1200" kern="1200">
                    <a:solidFill>
                      <a:schemeClr val="bg1"/>
                    </a:solidFill>
                    <a:latin typeface="Arial" charset="0"/>
                    <a:ea typeface="ＭＳ Ｐゴシック" charset="0"/>
                    <a:cs typeface="Arial" charset="0"/>
                  </a:defRPr>
                </a:lvl9pPr>
              </a:lstStyle>
              <a:p>
                <a:pPr marL="342729" indent="-342729"/>
                <a:r>
                  <a:rPr lang="en-GB" sz="900" dirty="0">
                    <a:solidFill>
                      <a:srgbClr val="000000"/>
                    </a:solidFill>
                  </a:rPr>
                  <a:t>Focus mostly on </a:t>
                </a:r>
              </a:p>
              <a:p>
                <a:pPr marL="342729" indent="-342729"/>
                <a:r>
                  <a:rPr lang="en-GB" sz="900" dirty="0">
                    <a:solidFill>
                      <a:srgbClr val="000000"/>
                    </a:solidFill>
                  </a:rPr>
                  <a:t>public sector</a:t>
                </a:r>
              </a:p>
            </p:txBody>
          </p:sp>
        </p:grpSp>
        <p:sp>
          <p:nvSpPr>
            <p:cNvPr id="185" name="Rectangle 184"/>
            <p:cNvSpPr/>
            <p:nvPr/>
          </p:nvSpPr>
          <p:spPr>
            <a:xfrm>
              <a:off x="243226" y="4884053"/>
              <a:ext cx="6186151" cy="880605"/>
            </a:xfrm>
            <a:prstGeom prst="rect">
              <a:avLst/>
            </a:prstGeom>
            <a:noFill/>
            <a:ln w="12700">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lIns="91396" tIns="45697" rIns="91396" bIns="45697" rtlCol="0" anchor="t"/>
            <a:lstStyle>
              <a:defPPr>
                <a:defRPr lang="en-GB"/>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457200" rtl="0" eaLnBrk="1" latinLnBrk="0" hangingPunct="1">
                <a:defRPr sz="1200" kern="1200">
                  <a:solidFill>
                    <a:schemeClr val="lt1"/>
                  </a:solidFill>
                  <a:latin typeface="+mn-lt"/>
                  <a:ea typeface="+mn-ea"/>
                  <a:cs typeface="+mn-cs"/>
                </a:defRPr>
              </a:lvl6pPr>
              <a:lvl7pPr marL="2743200" algn="l" defTabSz="457200" rtl="0" eaLnBrk="1" latinLnBrk="0" hangingPunct="1">
                <a:defRPr sz="1200" kern="1200">
                  <a:solidFill>
                    <a:schemeClr val="lt1"/>
                  </a:solidFill>
                  <a:latin typeface="+mn-lt"/>
                  <a:ea typeface="+mn-ea"/>
                  <a:cs typeface="+mn-cs"/>
                </a:defRPr>
              </a:lvl7pPr>
              <a:lvl8pPr marL="3200400" algn="l" defTabSz="457200" rtl="0" eaLnBrk="1" latinLnBrk="0" hangingPunct="1">
                <a:defRPr sz="1200" kern="1200">
                  <a:solidFill>
                    <a:schemeClr val="lt1"/>
                  </a:solidFill>
                  <a:latin typeface="+mn-lt"/>
                  <a:ea typeface="+mn-ea"/>
                  <a:cs typeface="+mn-cs"/>
                </a:defRPr>
              </a:lvl8pPr>
              <a:lvl9pPr marL="3657600" algn="l" defTabSz="457200" rtl="0" eaLnBrk="1" latinLnBrk="0" hangingPunct="1">
                <a:defRPr sz="1200" kern="1200">
                  <a:solidFill>
                    <a:schemeClr val="lt1"/>
                  </a:solidFill>
                  <a:latin typeface="+mn-lt"/>
                  <a:ea typeface="+mn-ea"/>
                  <a:cs typeface="+mn-cs"/>
                </a:defRPr>
              </a:lvl9pPr>
            </a:lstStyle>
            <a:p>
              <a:pPr algn="ctr">
                <a:spcAft>
                  <a:spcPts val="600"/>
                </a:spcAft>
              </a:pPr>
              <a:endParaRPr lang="en-GB" dirty="0">
                <a:solidFill>
                  <a:srgbClr val="FFFFFF"/>
                </a:solidFill>
              </a:endParaRPr>
            </a:p>
          </p:txBody>
        </p:sp>
        <p:sp>
          <p:nvSpPr>
            <p:cNvPr id="86" name="TextBox 85"/>
            <p:cNvSpPr txBox="1"/>
            <p:nvPr/>
          </p:nvSpPr>
          <p:spPr>
            <a:xfrm>
              <a:off x="2701564" y="4932369"/>
              <a:ext cx="1269151" cy="230832"/>
            </a:xfrm>
            <a:prstGeom prst="rect">
              <a:avLst/>
            </a:prstGeom>
            <a:noFill/>
          </p:spPr>
          <p:txBody>
            <a:bodyPr wrap="square" rtlCol="0">
              <a:spAutoFit/>
            </a:bodyPr>
            <a:lstStyle/>
            <a:p>
              <a:pPr fontAlgn="base">
                <a:spcBef>
                  <a:spcPct val="0"/>
                </a:spcBef>
                <a:spcAft>
                  <a:spcPct val="0"/>
                </a:spcAft>
              </a:pPr>
              <a:r>
                <a:rPr lang="en-GB" sz="900" dirty="0">
                  <a:solidFill>
                    <a:srgbClr val="000000"/>
                  </a:solidFill>
                  <a:ea typeface="ＭＳ Ｐゴシック" charset="0"/>
                  <a:cs typeface="Arial" charset="0"/>
                </a:rPr>
                <a:t>Transition challenges</a:t>
              </a:r>
            </a:p>
          </p:txBody>
        </p:sp>
        <p:sp>
          <p:nvSpPr>
            <p:cNvPr id="100" name="Rectangle 99"/>
            <p:cNvSpPr/>
            <p:nvPr/>
          </p:nvSpPr>
          <p:spPr bwMode="auto">
            <a:xfrm>
              <a:off x="2817302" y="5349051"/>
              <a:ext cx="213454" cy="108000"/>
            </a:xfrm>
            <a:prstGeom prst="rect">
              <a:avLst/>
            </a:prstGeom>
            <a:solidFill>
              <a:srgbClr val="F6BB00"/>
            </a:solidFill>
            <a:ln w="9525" cap="flat" cmpd="sng" algn="ctr">
              <a:no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342900" indent="-342900" fontAlgn="base">
                <a:spcBef>
                  <a:spcPct val="0"/>
                </a:spcBef>
                <a:spcAft>
                  <a:spcPct val="50000"/>
                </a:spcAft>
              </a:pPr>
              <a:endParaRPr lang="en-GB" sz="1200">
                <a:solidFill>
                  <a:srgbClr val="FFFFFF"/>
                </a:solidFill>
                <a:ea typeface="ＭＳ Ｐゴシック" charset="0"/>
                <a:cs typeface="Arial" charset="0"/>
              </a:endParaRPr>
            </a:p>
          </p:txBody>
        </p:sp>
        <p:sp>
          <p:nvSpPr>
            <p:cNvPr id="101" name="Rectangle 100"/>
            <p:cNvSpPr/>
            <p:nvPr/>
          </p:nvSpPr>
          <p:spPr bwMode="auto">
            <a:xfrm>
              <a:off x="2817302" y="5490867"/>
              <a:ext cx="213454" cy="108000"/>
            </a:xfrm>
            <a:prstGeom prst="rect">
              <a:avLst/>
            </a:prstGeom>
            <a:solidFill>
              <a:srgbClr val="92D050"/>
            </a:solidFill>
            <a:ln w="9525" cap="flat" cmpd="sng" algn="ctr">
              <a:no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342900" indent="-342900" fontAlgn="base">
                <a:spcBef>
                  <a:spcPct val="0"/>
                </a:spcBef>
                <a:spcAft>
                  <a:spcPct val="50000"/>
                </a:spcAft>
              </a:pPr>
              <a:endParaRPr lang="en-GB" sz="1200">
                <a:solidFill>
                  <a:srgbClr val="FFFFFF"/>
                </a:solidFill>
                <a:ea typeface="ＭＳ Ｐゴシック" charset="0"/>
                <a:cs typeface="Arial" charset="0"/>
              </a:endParaRPr>
            </a:p>
          </p:txBody>
        </p:sp>
        <p:sp>
          <p:nvSpPr>
            <p:cNvPr id="102" name="Rectangle 101"/>
            <p:cNvSpPr/>
            <p:nvPr/>
          </p:nvSpPr>
          <p:spPr bwMode="auto">
            <a:xfrm>
              <a:off x="3033720" y="5349051"/>
              <a:ext cx="711513" cy="108000"/>
            </a:xfrm>
            <a:prstGeom prst="rect">
              <a:avLst/>
            </a:prstGeom>
            <a:solidFill>
              <a:schemeClr val="bg1"/>
            </a:solidFill>
            <a:ln w="9525" cap="flat" cmpd="sng" algn="ctr">
              <a:no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342900" indent="-342900" fontAlgn="base">
                <a:spcBef>
                  <a:spcPct val="0"/>
                </a:spcBef>
                <a:spcAft>
                  <a:spcPct val="50000"/>
                </a:spcAft>
              </a:pPr>
              <a:r>
                <a:rPr lang="en-GB" sz="900" dirty="0">
                  <a:solidFill>
                    <a:srgbClr val="000000"/>
                  </a:solidFill>
                  <a:ea typeface="ＭＳ Ｐゴシック" charset="0"/>
                  <a:cs typeface="Arial" charset="0"/>
                </a:rPr>
                <a:t>Medium</a:t>
              </a:r>
            </a:p>
          </p:txBody>
        </p:sp>
        <p:sp>
          <p:nvSpPr>
            <p:cNvPr id="103" name="Rectangle 102"/>
            <p:cNvSpPr/>
            <p:nvPr/>
          </p:nvSpPr>
          <p:spPr bwMode="auto">
            <a:xfrm>
              <a:off x="3033720" y="5490867"/>
              <a:ext cx="711513" cy="108000"/>
            </a:xfrm>
            <a:prstGeom prst="rect">
              <a:avLst/>
            </a:prstGeom>
            <a:solidFill>
              <a:schemeClr val="bg1"/>
            </a:solidFill>
            <a:ln w="9525" cap="flat" cmpd="sng" algn="ctr">
              <a:no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342900" indent="-342900" fontAlgn="base">
                <a:spcBef>
                  <a:spcPct val="0"/>
                </a:spcBef>
                <a:spcAft>
                  <a:spcPct val="50000"/>
                </a:spcAft>
              </a:pPr>
              <a:r>
                <a:rPr lang="en-GB" sz="900" dirty="0">
                  <a:solidFill>
                    <a:srgbClr val="000000"/>
                  </a:solidFill>
                  <a:ea typeface="ＭＳ Ｐゴシック" charset="0"/>
                  <a:cs typeface="Arial" charset="0"/>
                </a:rPr>
                <a:t>Small</a:t>
              </a:r>
            </a:p>
          </p:txBody>
        </p:sp>
        <p:sp>
          <p:nvSpPr>
            <p:cNvPr id="104" name="Rectangle 103"/>
            <p:cNvSpPr/>
            <p:nvPr/>
          </p:nvSpPr>
          <p:spPr bwMode="auto">
            <a:xfrm>
              <a:off x="2817302" y="5207308"/>
              <a:ext cx="213454" cy="108000"/>
            </a:xfrm>
            <a:prstGeom prst="rect">
              <a:avLst/>
            </a:prstGeom>
            <a:solidFill>
              <a:srgbClr val="FF8181"/>
            </a:solidFill>
            <a:ln w="9525" cap="flat" cmpd="sng" algn="ctr">
              <a:no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342900" indent="-342900" fontAlgn="base">
                <a:spcBef>
                  <a:spcPct val="0"/>
                </a:spcBef>
                <a:spcAft>
                  <a:spcPct val="50000"/>
                </a:spcAft>
              </a:pPr>
              <a:endParaRPr lang="en-GB" sz="1200" dirty="0">
                <a:solidFill>
                  <a:srgbClr val="FFFFFF"/>
                </a:solidFill>
                <a:ea typeface="ＭＳ Ｐゴシック" charset="0"/>
                <a:cs typeface="Arial" charset="0"/>
              </a:endParaRPr>
            </a:p>
          </p:txBody>
        </p:sp>
        <p:sp>
          <p:nvSpPr>
            <p:cNvPr id="105" name="Rectangle 104"/>
            <p:cNvSpPr/>
            <p:nvPr/>
          </p:nvSpPr>
          <p:spPr bwMode="auto">
            <a:xfrm>
              <a:off x="3033720" y="5207308"/>
              <a:ext cx="711513" cy="108000"/>
            </a:xfrm>
            <a:prstGeom prst="rect">
              <a:avLst/>
            </a:prstGeom>
            <a:solidFill>
              <a:schemeClr val="bg1"/>
            </a:solidFill>
            <a:ln w="9525" cap="flat" cmpd="sng" algn="ctr">
              <a:no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342900" indent="-342900" fontAlgn="base">
                <a:spcBef>
                  <a:spcPct val="0"/>
                </a:spcBef>
                <a:spcAft>
                  <a:spcPct val="50000"/>
                </a:spcAft>
              </a:pPr>
              <a:r>
                <a:rPr lang="en-GB" sz="900" dirty="0">
                  <a:solidFill>
                    <a:srgbClr val="000000"/>
                  </a:solidFill>
                  <a:ea typeface="ＭＳ Ｐゴシック" charset="0"/>
                  <a:cs typeface="Arial" charset="0"/>
                </a:rPr>
                <a:t>Large</a:t>
              </a:r>
            </a:p>
          </p:txBody>
        </p:sp>
      </p:grpSp>
      <p:sp>
        <p:nvSpPr>
          <p:cNvPr id="109" name="TextBox 108"/>
          <p:cNvSpPr txBox="1"/>
          <p:nvPr/>
        </p:nvSpPr>
        <p:spPr>
          <a:xfrm>
            <a:off x="147965" y="6473873"/>
            <a:ext cx="8121350" cy="492443"/>
          </a:xfrm>
          <a:prstGeom prst="rect">
            <a:avLst/>
          </a:prstGeom>
          <a:noFill/>
        </p:spPr>
        <p:txBody>
          <a:bodyPr wrap="square" rtlCol="0">
            <a:spAutoFit/>
          </a:bodyPr>
          <a:lstStyle/>
          <a:p>
            <a:r>
              <a:rPr lang="en-GB" sz="650" i="1" dirty="0" smtClean="0">
                <a:solidFill>
                  <a:srgbClr val="000000"/>
                </a:solidFill>
              </a:rPr>
              <a:t>Note: </a:t>
            </a:r>
            <a:r>
              <a:rPr lang="en-GB" sz="650" dirty="0" smtClean="0">
                <a:solidFill>
                  <a:srgbClr val="000000"/>
                </a:solidFill>
              </a:rPr>
              <a:t>2015 Transition challenges assessed following EBRD methodology. Inclusion transition challenges are reported as arithmetic averages of sub-component scores. IFI activity mapping based on publicly available information. Significant IFI investment defined as projects exceeding 5% of annual investment </a:t>
            </a:r>
            <a:r>
              <a:rPr lang="en-GB" sz="650" dirty="0" smtClean="0">
                <a:solidFill>
                  <a:schemeClr val="accent6"/>
                </a:solidFill>
              </a:rPr>
              <a:t>and signed from 2013. (1) EU: In </a:t>
            </a:r>
            <a:r>
              <a:rPr lang="en-GB" sz="650" dirty="0">
                <a:solidFill>
                  <a:schemeClr val="accent6"/>
                </a:solidFill>
              </a:rPr>
              <a:t>2014, indicatively EUR 15 million </a:t>
            </a:r>
            <a:r>
              <a:rPr lang="en-GB" sz="650" dirty="0" smtClean="0">
                <a:solidFill>
                  <a:schemeClr val="accent6"/>
                </a:solidFill>
              </a:rPr>
              <a:t>were dedicated </a:t>
            </a:r>
            <a:r>
              <a:rPr lang="en-GB" sz="650" dirty="0">
                <a:solidFill>
                  <a:schemeClr val="accent6"/>
                </a:solidFill>
              </a:rPr>
              <a:t>to floods recovery and </a:t>
            </a:r>
            <a:r>
              <a:rPr lang="en-GB" sz="650" dirty="0" smtClean="0">
                <a:solidFill>
                  <a:schemeClr val="accent6"/>
                </a:solidFill>
              </a:rPr>
              <a:t>reconstruction. EUR </a:t>
            </a:r>
            <a:r>
              <a:rPr lang="en-GB" sz="650" dirty="0">
                <a:solidFill>
                  <a:schemeClr val="accent6"/>
                </a:solidFill>
              </a:rPr>
              <a:t>18 </a:t>
            </a:r>
            <a:r>
              <a:rPr lang="en-GB" sz="650" dirty="0" smtClean="0">
                <a:solidFill>
                  <a:schemeClr val="accent6"/>
                </a:solidFill>
              </a:rPr>
              <a:t>million for </a:t>
            </a:r>
            <a:r>
              <a:rPr lang="en-GB" sz="650" dirty="0">
                <a:solidFill>
                  <a:schemeClr val="accent6"/>
                </a:solidFill>
              </a:rPr>
              <a:t>both 2015 and 2016, and EUR 12 million for 2017 are indicatively allocated to the Regional Housing Programme, which is </a:t>
            </a:r>
            <a:r>
              <a:rPr lang="en-GB" sz="650" dirty="0" smtClean="0">
                <a:solidFill>
                  <a:schemeClr val="accent6"/>
                </a:solidFill>
              </a:rPr>
              <a:t>implemented within </a:t>
            </a:r>
            <a:r>
              <a:rPr lang="en-GB" sz="650" dirty="0">
                <a:solidFill>
                  <a:schemeClr val="accent6"/>
                </a:solidFill>
              </a:rPr>
              <a:t>the framework of the IPA multi-country </a:t>
            </a:r>
            <a:r>
              <a:rPr lang="en-GB" sz="650" dirty="0" smtClean="0">
                <a:solidFill>
                  <a:schemeClr val="accent6"/>
                </a:solidFill>
              </a:rPr>
              <a:t>programme.</a:t>
            </a:r>
            <a:endParaRPr lang="en-GB" sz="650" dirty="0">
              <a:solidFill>
                <a:schemeClr val="accent6"/>
              </a:solidFill>
            </a:endParaRPr>
          </a:p>
          <a:p>
            <a:endParaRPr lang="en-GB" sz="650" dirty="0">
              <a:solidFill>
                <a:schemeClr val="accent6"/>
              </a:solidFill>
            </a:endParaRPr>
          </a:p>
        </p:txBody>
      </p:sp>
      <p:sp>
        <p:nvSpPr>
          <p:cNvPr id="36" name="Oval 35"/>
          <p:cNvSpPr/>
          <p:nvPr/>
        </p:nvSpPr>
        <p:spPr bwMode="auto">
          <a:xfrm>
            <a:off x="4174772" y="3029556"/>
            <a:ext cx="180000" cy="180000"/>
          </a:xfrm>
          <a:prstGeom prst="ellipse">
            <a:avLst/>
          </a:prstGeom>
          <a:solidFill>
            <a:srgbClr val="0070C0"/>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FFFFFF"/>
                </a:solidFill>
              </a:rPr>
              <a:t>€</a:t>
            </a:r>
            <a:endParaRPr lang="en-GB" sz="700" b="1" dirty="0">
              <a:solidFill>
                <a:srgbClr val="FFFFFF"/>
              </a:solidFill>
            </a:endParaRPr>
          </a:p>
        </p:txBody>
      </p:sp>
      <p:sp>
        <p:nvSpPr>
          <p:cNvPr id="37" name="Oval 36"/>
          <p:cNvSpPr/>
          <p:nvPr/>
        </p:nvSpPr>
        <p:spPr bwMode="auto">
          <a:xfrm>
            <a:off x="3655233" y="3029556"/>
            <a:ext cx="180000" cy="180000"/>
          </a:xfrm>
          <a:prstGeom prst="ellipse">
            <a:avLst/>
          </a:prstGeom>
          <a:solidFill>
            <a:srgbClr val="0070C0"/>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FFFFFF"/>
                </a:solidFill>
              </a:rPr>
              <a:t>€</a:t>
            </a:r>
            <a:endParaRPr lang="en-GB" sz="700" b="1" dirty="0">
              <a:solidFill>
                <a:srgbClr val="FFFFFF"/>
              </a:solidFill>
            </a:endParaRPr>
          </a:p>
        </p:txBody>
      </p:sp>
      <p:sp>
        <p:nvSpPr>
          <p:cNvPr id="38" name="Oval 37"/>
          <p:cNvSpPr/>
          <p:nvPr/>
        </p:nvSpPr>
        <p:spPr bwMode="auto">
          <a:xfrm>
            <a:off x="3156301" y="3019579"/>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€P</a:t>
            </a:r>
          </a:p>
        </p:txBody>
      </p:sp>
      <p:sp>
        <p:nvSpPr>
          <p:cNvPr id="39" name="Oval 38"/>
          <p:cNvSpPr/>
          <p:nvPr/>
        </p:nvSpPr>
        <p:spPr bwMode="auto">
          <a:xfrm>
            <a:off x="2388577" y="3029556"/>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a:t>
            </a:r>
          </a:p>
        </p:txBody>
      </p:sp>
      <p:sp>
        <p:nvSpPr>
          <p:cNvPr id="40" name="Oval 39"/>
          <p:cNvSpPr/>
          <p:nvPr/>
        </p:nvSpPr>
        <p:spPr bwMode="auto">
          <a:xfrm>
            <a:off x="5447206" y="3020268"/>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a:t>
            </a:r>
          </a:p>
        </p:txBody>
      </p:sp>
      <p:sp>
        <p:nvSpPr>
          <p:cNvPr id="41" name="Oval 40"/>
          <p:cNvSpPr/>
          <p:nvPr/>
        </p:nvSpPr>
        <p:spPr bwMode="auto">
          <a:xfrm>
            <a:off x="1622162" y="3361198"/>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€P</a:t>
            </a:r>
          </a:p>
        </p:txBody>
      </p:sp>
      <p:sp>
        <p:nvSpPr>
          <p:cNvPr id="44" name="Oval 43"/>
          <p:cNvSpPr/>
          <p:nvPr/>
        </p:nvSpPr>
        <p:spPr bwMode="auto">
          <a:xfrm>
            <a:off x="5447206" y="3361198"/>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€P</a:t>
            </a:r>
          </a:p>
        </p:txBody>
      </p:sp>
      <p:sp>
        <p:nvSpPr>
          <p:cNvPr id="45" name="Oval 44"/>
          <p:cNvSpPr/>
          <p:nvPr/>
        </p:nvSpPr>
        <p:spPr bwMode="auto">
          <a:xfrm>
            <a:off x="2645769" y="3361198"/>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a:t>
            </a:r>
          </a:p>
        </p:txBody>
      </p:sp>
      <p:sp>
        <p:nvSpPr>
          <p:cNvPr id="47" name="Oval 46"/>
          <p:cNvSpPr/>
          <p:nvPr/>
        </p:nvSpPr>
        <p:spPr bwMode="auto">
          <a:xfrm>
            <a:off x="1134469" y="3361198"/>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58595B"/>
                </a:solidFill>
              </a:rPr>
              <a:t>€</a:t>
            </a:r>
            <a:endParaRPr lang="en-GB" sz="700" b="1" dirty="0">
              <a:solidFill>
                <a:srgbClr val="58595B"/>
              </a:solidFill>
            </a:endParaRPr>
          </a:p>
        </p:txBody>
      </p:sp>
      <p:sp>
        <p:nvSpPr>
          <p:cNvPr id="48" name="Oval 47"/>
          <p:cNvSpPr/>
          <p:nvPr/>
        </p:nvSpPr>
        <p:spPr bwMode="auto">
          <a:xfrm>
            <a:off x="3156301" y="3361198"/>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a:t>
            </a:r>
          </a:p>
        </p:txBody>
      </p:sp>
      <p:sp>
        <p:nvSpPr>
          <p:cNvPr id="49" name="Oval 48"/>
          <p:cNvSpPr/>
          <p:nvPr/>
        </p:nvSpPr>
        <p:spPr bwMode="auto">
          <a:xfrm>
            <a:off x="3411166" y="3361198"/>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a:t>
            </a:r>
          </a:p>
        </p:txBody>
      </p:sp>
      <p:sp>
        <p:nvSpPr>
          <p:cNvPr id="50" name="Oval 49"/>
          <p:cNvSpPr/>
          <p:nvPr/>
        </p:nvSpPr>
        <p:spPr bwMode="auto">
          <a:xfrm>
            <a:off x="2645769" y="3693598"/>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a:t>
            </a:r>
          </a:p>
        </p:txBody>
      </p:sp>
      <p:sp>
        <p:nvSpPr>
          <p:cNvPr id="51" name="Oval 50"/>
          <p:cNvSpPr/>
          <p:nvPr/>
        </p:nvSpPr>
        <p:spPr bwMode="auto">
          <a:xfrm>
            <a:off x="5447206" y="3691496"/>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a:t>
            </a:r>
          </a:p>
        </p:txBody>
      </p:sp>
      <p:sp>
        <p:nvSpPr>
          <p:cNvPr id="52" name="Oval 51"/>
          <p:cNvSpPr/>
          <p:nvPr/>
        </p:nvSpPr>
        <p:spPr bwMode="auto">
          <a:xfrm>
            <a:off x="2388577" y="3691496"/>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a:t>
            </a:r>
          </a:p>
        </p:txBody>
      </p:sp>
      <p:sp>
        <p:nvSpPr>
          <p:cNvPr id="53" name="Oval 52"/>
          <p:cNvSpPr/>
          <p:nvPr/>
        </p:nvSpPr>
        <p:spPr bwMode="auto">
          <a:xfrm>
            <a:off x="3655233" y="3691496"/>
            <a:ext cx="180000" cy="180000"/>
          </a:xfrm>
          <a:prstGeom prst="ellipse">
            <a:avLst/>
          </a:prstGeom>
          <a:solidFill>
            <a:srgbClr val="0070C0"/>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FFFFFF"/>
                </a:solidFill>
              </a:rPr>
              <a:t>€</a:t>
            </a:r>
            <a:endParaRPr lang="en-GB" sz="700" b="1" dirty="0">
              <a:solidFill>
                <a:srgbClr val="FFFFFF"/>
              </a:solidFill>
            </a:endParaRPr>
          </a:p>
        </p:txBody>
      </p:sp>
      <p:sp>
        <p:nvSpPr>
          <p:cNvPr id="54" name="Oval 53"/>
          <p:cNvSpPr/>
          <p:nvPr/>
        </p:nvSpPr>
        <p:spPr bwMode="auto">
          <a:xfrm>
            <a:off x="4174772" y="3679672"/>
            <a:ext cx="180000" cy="180000"/>
          </a:xfrm>
          <a:prstGeom prst="ellipse">
            <a:avLst/>
          </a:prstGeom>
          <a:solidFill>
            <a:srgbClr val="0070C0"/>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FFFFFF"/>
                </a:solidFill>
              </a:rPr>
              <a:t>€</a:t>
            </a:r>
            <a:endParaRPr lang="en-GB" sz="700" b="1" dirty="0">
              <a:solidFill>
                <a:srgbClr val="FFFFFF"/>
              </a:solidFill>
            </a:endParaRPr>
          </a:p>
        </p:txBody>
      </p:sp>
      <p:sp>
        <p:nvSpPr>
          <p:cNvPr id="55" name="Oval 54"/>
          <p:cNvSpPr/>
          <p:nvPr/>
        </p:nvSpPr>
        <p:spPr bwMode="auto">
          <a:xfrm>
            <a:off x="4936608" y="3682712"/>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a:t>
            </a:r>
          </a:p>
        </p:txBody>
      </p:sp>
      <p:sp>
        <p:nvSpPr>
          <p:cNvPr id="65" name="Oval 64"/>
          <p:cNvSpPr/>
          <p:nvPr/>
        </p:nvSpPr>
        <p:spPr bwMode="auto">
          <a:xfrm>
            <a:off x="5698608" y="3992252"/>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58595B"/>
                </a:solidFill>
              </a:rPr>
              <a:t>€P</a:t>
            </a:r>
            <a:endParaRPr lang="en-GB" sz="700" b="1" dirty="0">
              <a:solidFill>
                <a:srgbClr val="58595B"/>
              </a:solidFill>
            </a:endParaRPr>
          </a:p>
        </p:txBody>
      </p:sp>
      <p:sp>
        <p:nvSpPr>
          <p:cNvPr id="66" name="Oval 65"/>
          <p:cNvSpPr/>
          <p:nvPr/>
        </p:nvSpPr>
        <p:spPr bwMode="auto">
          <a:xfrm>
            <a:off x="5957718" y="3992252"/>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58595B"/>
                </a:solidFill>
              </a:rPr>
              <a:t>€P</a:t>
            </a:r>
            <a:endParaRPr lang="en-GB" sz="700" b="1" dirty="0">
              <a:solidFill>
                <a:srgbClr val="58595B"/>
              </a:solidFill>
            </a:endParaRPr>
          </a:p>
        </p:txBody>
      </p:sp>
      <p:sp>
        <p:nvSpPr>
          <p:cNvPr id="67" name="Oval 66"/>
          <p:cNvSpPr/>
          <p:nvPr/>
        </p:nvSpPr>
        <p:spPr bwMode="auto">
          <a:xfrm>
            <a:off x="6211296" y="3994504"/>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58595B"/>
                </a:solidFill>
              </a:rPr>
              <a:t>€P</a:t>
            </a:r>
            <a:endParaRPr lang="en-GB" sz="700" b="1" dirty="0">
              <a:solidFill>
                <a:srgbClr val="58595B"/>
              </a:solidFill>
            </a:endParaRPr>
          </a:p>
        </p:txBody>
      </p:sp>
      <p:sp>
        <p:nvSpPr>
          <p:cNvPr id="69" name="Oval 68"/>
          <p:cNvSpPr/>
          <p:nvPr/>
        </p:nvSpPr>
        <p:spPr bwMode="auto">
          <a:xfrm>
            <a:off x="4174772" y="3992252"/>
            <a:ext cx="180000" cy="180000"/>
          </a:xfrm>
          <a:prstGeom prst="ellipse">
            <a:avLst/>
          </a:prstGeom>
          <a:solidFill>
            <a:srgbClr val="0070C0"/>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FFFFFF"/>
                </a:solidFill>
              </a:rPr>
              <a:t>€P</a:t>
            </a:r>
            <a:endParaRPr lang="en-GB" sz="700" b="1" dirty="0">
              <a:solidFill>
                <a:srgbClr val="FFFFFF"/>
              </a:solidFill>
            </a:endParaRPr>
          </a:p>
        </p:txBody>
      </p:sp>
      <p:sp>
        <p:nvSpPr>
          <p:cNvPr id="70" name="Oval 69"/>
          <p:cNvSpPr/>
          <p:nvPr/>
        </p:nvSpPr>
        <p:spPr bwMode="auto">
          <a:xfrm>
            <a:off x="5447206" y="3998616"/>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58595B"/>
                </a:solidFill>
              </a:rPr>
              <a:t>€P</a:t>
            </a:r>
            <a:endParaRPr lang="en-GB" sz="700" b="1" dirty="0">
              <a:solidFill>
                <a:srgbClr val="58595B"/>
              </a:solidFill>
            </a:endParaRPr>
          </a:p>
        </p:txBody>
      </p:sp>
      <p:sp>
        <p:nvSpPr>
          <p:cNvPr id="71" name="Oval 70"/>
          <p:cNvSpPr/>
          <p:nvPr/>
        </p:nvSpPr>
        <p:spPr bwMode="auto">
          <a:xfrm>
            <a:off x="1134469" y="4312292"/>
            <a:ext cx="180000" cy="180000"/>
          </a:xfrm>
          <a:prstGeom prst="ellipse">
            <a:avLst/>
          </a:prstGeom>
          <a:solidFill>
            <a:srgbClr val="0070C0"/>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FFFFFF"/>
                </a:solidFill>
              </a:rPr>
              <a:t>€</a:t>
            </a:r>
            <a:endParaRPr lang="en-GB" sz="700" b="1" dirty="0">
              <a:solidFill>
                <a:srgbClr val="FFFFFF"/>
              </a:solidFill>
            </a:endParaRPr>
          </a:p>
        </p:txBody>
      </p:sp>
      <p:sp>
        <p:nvSpPr>
          <p:cNvPr id="72" name="Oval 71"/>
          <p:cNvSpPr/>
          <p:nvPr/>
        </p:nvSpPr>
        <p:spPr bwMode="auto">
          <a:xfrm>
            <a:off x="3655233" y="4312292"/>
            <a:ext cx="180000" cy="180000"/>
          </a:xfrm>
          <a:prstGeom prst="ellipse">
            <a:avLst/>
          </a:prstGeom>
          <a:solidFill>
            <a:srgbClr val="0070C0"/>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FFFFFF"/>
                </a:solidFill>
              </a:rPr>
              <a:t>€</a:t>
            </a:r>
            <a:endParaRPr lang="en-GB" sz="700" b="1" dirty="0">
              <a:solidFill>
                <a:srgbClr val="FFFFFF"/>
              </a:solidFill>
            </a:endParaRPr>
          </a:p>
        </p:txBody>
      </p:sp>
      <p:sp>
        <p:nvSpPr>
          <p:cNvPr id="74" name="Oval 73"/>
          <p:cNvSpPr/>
          <p:nvPr/>
        </p:nvSpPr>
        <p:spPr bwMode="auto">
          <a:xfrm>
            <a:off x="5957718" y="4304044"/>
            <a:ext cx="180000" cy="180000"/>
          </a:xfrm>
          <a:prstGeom prst="ellipse">
            <a:avLst/>
          </a:prstGeom>
          <a:solidFill>
            <a:srgbClr val="0070C0"/>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FFFFFF"/>
                </a:solidFill>
              </a:rPr>
              <a:t>€P</a:t>
            </a:r>
            <a:endParaRPr lang="en-GB" sz="700" b="1" dirty="0">
              <a:solidFill>
                <a:srgbClr val="FFFFFF"/>
              </a:solidFill>
            </a:endParaRPr>
          </a:p>
        </p:txBody>
      </p:sp>
      <p:sp>
        <p:nvSpPr>
          <p:cNvPr id="75" name="Oval 74"/>
          <p:cNvSpPr/>
          <p:nvPr/>
        </p:nvSpPr>
        <p:spPr bwMode="auto">
          <a:xfrm>
            <a:off x="6211296" y="4304044"/>
            <a:ext cx="180000" cy="180000"/>
          </a:xfrm>
          <a:prstGeom prst="ellipse">
            <a:avLst/>
          </a:prstGeom>
          <a:solidFill>
            <a:srgbClr val="0070C0"/>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FFFFFF"/>
                </a:solidFill>
              </a:rPr>
              <a:t>€P</a:t>
            </a:r>
            <a:endParaRPr lang="en-GB" sz="700" b="1" dirty="0">
              <a:solidFill>
                <a:srgbClr val="FFFFFF"/>
              </a:solidFill>
            </a:endParaRPr>
          </a:p>
        </p:txBody>
      </p:sp>
      <p:sp>
        <p:nvSpPr>
          <p:cNvPr id="76" name="Oval 75"/>
          <p:cNvSpPr/>
          <p:nvPr/>
        </p:nvSpPr>
        <p:spPr bwMode="auto">
          <a:xfrm>
            <a:off x="2388577" y="4312292"/>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58595B"/>
                </a:solidFill>
              </a:rPr>
              <a:t>P</a:t>
            </a:r>
            <a:endParaRPr lang="en-GB" sz="700" b="1" dirty="0">
              <a:solidFill>
                <a:srgbClr val="58595B"/>
              </a:solidFill>
            </a:endParaRPr>
          </a:p>
        </p:txBody>
      </p:sp>
      <p:sp>
        <p:nvSpPr>
          <p:cNvPr id="77" name="Oval 76"/>
          <p:cNvSpPr/>
          <p:nvPr/>
        </p:nvSpPr>
        <p:spPr bwMode="auto">
          <a:xfrm>
            <a:off x="5447206" y="4312292"/>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58595B"/>
                </a:solidFill>
              </a:rPr>
              <a:t>P</a:t>
            </a:r>
            <a:endParaRPr lang="en-GB" sz="700" b="1" dirty="0">
              <a:solidFill>
                <a:srgbClr val="58595B"/>
              </a:solidFill>
            </a:endParaRPr>
          </a:p>
        </p:txBody>
      </p:sp>
      <p:sp>
        <p:nvSpPr>
          <p:cNvPr id="78" name="Oval 77"/>
          <p:cNvSpPr/>
          <p:nvPr/>
        </p:nvSpPr>
        <p:spPr bwMode="auto">
          <a:xfrm>
            <a:off x="1622162" y="4312292"/>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€P</a:t>
            </a:r>
          </a:p>
        </p:txBody>
      </p:sp>
      <p:sp>
        <p:nvSpPr>
          <p:cNvPr id="81" name="Oval 80"/>
          <p:cNvSpPr/>
          <p:nvPr/>
        </p:nvSpPr>
        <p:spPr bwMode="auto">
          <a:xfrm>
            <a:off x="3655233" y="4624467"/>
            <a:ext cx="180000" cy="180000"/>
          </a:xfrm>
          <a:prstGeom prst="ellipse">
            <a:avLst/>
          </a:prstGeom>
          <a:solidFill>
            <a:srgbClr val="0070C0"/>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FFFFFF"/>
                </a:solidFill>
              </a:rPr>
              <a:t>€</a:t>
            </a:r>
            <a:endParaRPr lang="en-GB" sz="700" b="1" dirty="0">
              <a:solidFill>
                <a:srgbClr val="FFFFFF"/>
              </a:solidFill>
            </a:endParaRPr>
          </a:p>
        </p:txBody>
      </p:sp>
      <p:sp>
        <p:nvSpPr>
          <p:cNvPr id="82" name="Oval 81"/>
          <p:cNvSpPr/>
          <p:nvPr/>
        </p:nvSpPr>
        <p:spPr bwMode="auto">
          <a:xfrm>
            <a:off x="4174772" y="4609227"/>
            <a:ext cx="180000" cy="180000"/>
          </a:xfrm>
          <a:prstGeom prst="ellipse">
            <a:avLst/>
          </a:prstGeom>
          <a:solidFill>
            <a:srgbClr val="0070C0"/>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FFFFFF"/>
                </a:solidFill>
              </a:rPr>
              <a:t>€</a:t>
            </a:r>
            <a:endParaRPr lang="en-GB" sz="700" b="1" dirty="0">
              <a:solidFill>
                <a:srgbClr val="FFFFFF"/>
              </a:solidFill>
            </a:endParaRPr>
          </a:p>
        </p:txBody>
      </p:sp>
      <p:sp>
        <p:nvSpPr>
          <p:cNvPr id="83" name="Oval 82"/>
          <p:cNvSpPr/>
          <p:nvPr/>
        </p:nvSpPr>
        <p:spPr bwMode="auto">
          <a:xfrm>
            <a:off x="5447206" y="4624467"/>
            <a:ext cx="180000" cy="180000"/>
          </a:xfrm>
          <a:prstGeom prst="ellipse">
            <a:avLst/>
          </a:prstGeom>
          <a:solidFill>
            <a:srgbClr val="0070C0"/>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FFFFFF"/>
                </a:solidFill>
              </a:rPr>
              <a:t>€</a:t>
            </a:r>
            <a:endParaRPr lang="en-GB" sz="700" b="1" dirty="0">
              <a:solidFill>
                <a:srgbClr val="FFFFFF"/>
              </a:solidFill>
            </a:endParaRPr>
          </a:p>
        </p:txBody>
      </p:sp>
      <p:sp>
        <p:nvSpPr>
          <p:cNvPr id="84" name="Oval 83"/>
          <p:cNvSpPr/>
          <p:nvPr/>
        </p:nvSpPr>
        <p:spPr bwMode="auto">
          <a:xfrm>
            <a:off x="1622162" y="4624467"/>
            <a:ext cx="180000" cy="180000"/>
          </a:xfrm>
          <a:prstGeom prst="ellipse">
            <a:avLst/>
          </a:prstGeom>
          <a:solidFill>
            <a:srgbClr val="0070C0"/>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FFFFFF"/>
                </a:solidFill>
              </a:rPr>
              <a:t>€</a:t>
            </a:r>
            <a:endParaRPr lang="en-GB" sz="700" b="1" dirty="0">
              <a:solidFill>
                <a:srgbClr val="FFFFFF"/>
              </a:solidFill>
            </a:endParaRPr>
          </a:p>
        </p:txBody>
      </p:sp>
      <p:sp>
        <p:nvSpPr>
          <p:cNvPr id="87" name="Oval 86"/>
          <p:cNvSpPr/>
          <p:nvPr/>
        </p:nvSpPr>
        <p:spPr bwMode="auto">
          <a:xfrm>
            <a:off x="1385276" y="4623839"/>
            <a:ext cx="180000" cy="180000"/>
          </a:xfrm>
          <a:prstGeom prst="ellipse">
            <a:avLst/>
          </a:prstGeom>
          <a:solidFill>
            <a:srgbClr val="0070C0"/>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FFFFFF"/>
                </a:solidFill>
              </a:rPr>
              <a:t>€P</a:t>
            </a:r>
            <a:endParaRPr lang="en-GB" sz="700" b="1" dirty="0">
              <a:solidFill>
                <a:srgbClr val="FFFFFF"/>
              </a:solidFill>
            </a:endParaRPr>
          </a:p>
        </p:txBody>
      </p:sp>
      <p:sp>
        <p:nvSpPr>
          <p:cNvPr id="89" name="Oval 88"/>
          <p:cNvSpPr/>
          <p:nvPr/>
        </p:nvSpPr>
        <p:spPr bwMode="auto">
          <a:xfrm>
            <a:off x="1883612" y="4940942"/>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€P</a:t>
            </a:r>
          </a:p>
        </p:txBody>
      </p:sp>
      <p:sp>
        <p:nvSpPr>
          <p:cNvPr id="90" name="Oval 89"/>
          <p:cNvSpPr/>
          <p:nvPr/>
        </p:nvSpPr>
        <p:spPr bwMode="auto">
          <a:xfrm>
            <a:off x="2645769" y="4940942"/>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€P</a:t>
            </a:r>
          </a:p>
        </p:txBody>
      </p:sp>
      <p:sp>
        <p:nvSpPr>
          <p:cNvPr id="91" name="Oval 90"/>
          <p:cNvSpPr/>
          <p:nvPr/>
        </p:nvSpPr>
        <p:spPr bwMode="auto">
          <a:xfrm>
            <a:off x="2901666" y="4946959"/>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€P</a:t>
            </a:r>
          </a:p>
        </p:txBody>
      </p:sp>
      <p:sp>
        <p:nvSpPr>
          <p:cNvPr id="92" name="Oval 91"/>
          <p:cNvSpPr/>
          <p:nvPr/>
        </p:nvSpPr>
        <p:spPr bwMode="auto">
          <a:xfrm>
            <a:off x="4174772" y="4946959"/>
            <a:ext cx="180000" cy="180000"/>
          </a:xfrm>
          <a:prstGeom prst="ellipse">
            <a:avLst/>
          </a:prstGeom>
          <a:solidFill>
            <a:srgbClr val="0070C0"/>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FFFFFF"/>
                </a:solidFill>
              </a:rPr>
              <a:t>€</a:t>
            </a:r>
            <a:endParaRPr lang="en-GB" sz="700" b="1" dirty="0">
              <a:solidFill>
                <a:srgbClr val="FFFFFF"/>
              </a:solidFill>
            </a:endParaRPr>
          </a:p>
        </p:txBody>
      </p:sp>
      <p:sp>
        <p:nvSpPr>
          <p:cNvPr id="93" name="Oval 92"/>
          <p:cNvSpPr/>
          <p:nvPr/>
        </p:nvSpPr>
        <p:spPr bwMode="auto">
          <a:xfrm>
            <a:off x="3655233" y="4946959"/>
            <a:ext cx="180000" cy="180000"/>
          </a:xfrm>
          <a:prstGeom prst="ellipse">
            <a:avLst/>
          </a:prstGeom>
          <a:solidFill>
            <a:srgbClr val="0070C0"/>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FFFFFF"/>
                </a:solidFill>
              </a:rPr>
              <a:t>€</a:t>
            </a:r>
            <a:endParaRPr lang="en-GB" sz="700" b="1" dirty="0">
              <a:solidFill>
                <a:srgbClr val="FFFFFF"/>
              </a:solidFill>
            </a:endParaRPr>
          </a:p>
        </p:txBody>
      </p:sp>
      <p:sp>
        <p:nvSpPr>
          <p:cNvPr id="94" name="Oval 93"/>
          <p:cNvSpPr/>
          <p:nvPr/>
        </p:nvSpPr>
        <p:spPr bwMode="auto">
          <a:xfrm>
            <a:off x="5447206" y="4946959"/>
            <a:ext cx="180000" cy="180000"/>
          </a:xfrm>
          <a:prstGeom prst="ellipse">
            <a:avLst/>
          </a:prstGeom>
          <a:solidFill>
            <a:srgbClr val="0070C0"/>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FFFFFF"/>
                </a:solidFill>
              </a:rPr>
              <a:t>€P</a:t>
            </a:r>
            <a:endParaRPr lang="en-GB" sz="700" b="1" dirty="0">
              <a:solidFill>
                <a:srgbClr val="FFFFFF"/>
              </a:solidFill>
            </a:endParaRPr>
          </a:p>
        </p:txBody>
      </p:sp>
      <p:sp>
        <p:nvSpPr>
          <p:cNvPr id="95" name="Oval 94"/>
          <p:cNvSpPr/>
          <p:nvPr/>
        </p:nvSpPr>
        <p:spPr bwMode="auto">
          <a:xfrm>
            <a:off x="5698608" y="4946959"/>
            <a:ext cx="180000" cy="180000"/>
          </a:xfrm>
          <a:prstGeom prst="ellipse">
            <a:avLst/>
          </a:prstGeom>
          <a:solidFill>
            <a:srgbClr val="0070C0"/>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FFFFFF"/>
                </a:solidFill>
              </a:rPr>
              <a:t>€</a:t>
            </a:r>
            <a:endParaRPr lang="en-GB" sz="700" b="1" dirty="0">
              <a:solidFill>
                <a:srgbClr val="FFFFFF"/>
              </a:solidFill>
            </a:endParaRPr>
          </a:p>
        </p:txBody>
      </p:sp>
      <p:sp>
        <p:nvSpPr>
          <p:cNvPr id="96" name="Oval 95"/>
          <p:cNvSpPr/>
          <p:nvPr/>
        </p:nvSpPr>
        <p:spPr bwMode="auto">
          <a:xfrm>
            <a:off x="3156301" y="4946959"/>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€P</a:t>
            </a:r>
          </a:p>
        </p:txBody>
      </p:sp>
      <p:sp>
        <p:nvSpPr>
          <p:cNvPr id="97" name="Oval 96"/>
          <p:cNvSpPr/>
          <p:nvPr/>
        </p:nvSpPr>
        <p:spPr bwMode="auto">
          <a:xfrm>
            <a:off x="3411166" y="4952976"/>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€P</a:t>
            </a:r>
          </a:p>
        </p:txBody>
      </p:sp>
      <p:sp>
        <p:nvSpPr>
          <p:cNvPr id="98" name="Oval 97"/>
          <p:cNvSpPr/>
          <p:nvPr/>
        </p:nvSpPr>
        <p:spPr bwMode="auto">
          <a:xfrm>
            <a:off x="2388577" y="4956484"/>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€P</a:t>
            </a:r>
          </a:p>
        </p:txBody>
      </p:sp>
      <p:sp>
        <p:nvSpPr>
          <p:cNvPr id="99" name="Oval 98"/>
          <p:cNvSpPr/>
          <p:nvPr/>
        </p:nvSpPr>
        <p:spPr bwMode="auto">
          <a:xfrm>
            <a:off x="4936608" y="4946959"/>
            <a:ext cx="180000" cy="180000"/>
          </a:xfrm>
          <a:prstGeom prst="ellips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a:solidFill>
                  <a:srgbClr val="58595B"/>
                </a:solidFill>
              </a:rPr>
              <a:t>€P</a:t>
            </a:r>
          </a:p>
        </p:txBody>
      </p:sp>
      <p:sp>
        <p:nvSpPr>
          <p:cNvPr id="112" name="Oval 111"/>
          <p:cNvSpPr/>
          <p:nvPr/>
        </p:nvSpPr>
        <p:spPr bwMode="auto">
          <a:xfrm>
            <a:off x="5957718" y="4958171"/>
            <a:ext cx="180000" cy="180000"/>
          </a:xfrm>
          <a:prstGeom prst="ellipse">
            <a:avLst/>
          </a:prstGeom>
          <a:solidFill>
            <a:srgbClr val="0070C0"/>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342729" indent="-342729" algn="ctr">
              <a:spcAft>
                <a:spcPct val="50000"/>
              </a:spcAft>
            </a:pPr>
            <a:r>
              <a:rPr lang="en-GB" sz="700" b="1" dirty="0" smtClean="0">
                <a:solidFill>
                  <a:srgbClr val="FFFFFF"/>
                </a:solidFill>
              </a:rPr>
              <a:t>€P</a:t>
            </a:r>
            <a:endParaRPr lang="en-GB" sz="700" b="1" dirty="0">
              <a:solidFill>
                <a:srgbClr val="FFFFFF"/>
              </a:solidFill>
            </a:endParaRPr>
          </a:p>
        </p:txBody>
      </p:sp>
    </p:spTree>
    <p:extLst>
      <p:ext uri="{BB962C8B-B14F-4D97-AF65-F5344CB8AC3E}">
        <p14:creationId xmlns:p14="http://schemas.microsoft.com/office/powerpoint/2010/main" val="28800011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8"/>
          <p:cNvSpPr>
            <a:spLocks noChangeAspect="1"/>
          </p:cNvSpPr>
          <p:nvPr/>
        </p:nvSpPr>
        <p:spPr>
          <a:xfrm>
            <a:off x="4399523" y="2533591"/>
            <a:ext cx="342481" cy="360000"/>
          </a:xfrm>
          <a:prstGeom prst="ellips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lIns="91429" tIns="45715" rIns="91429" bIns="45715" rtlCol="0" anchor="t"/>
          <a:lstStyle/>
          <a:p>
            <a:pPr algn="ctr">
              <a:spcAft>
                <a:spcPts val="600"/>
              </a:spcAft>
            </a:pPr>
            <a:endParaRPr lang="en-GB" dirty="0" smtClean="0">
              <a:solidFill>
                <a:srgbClr val="FF0000"/>
              </a:solidFill>
            </a:endParaRPr>
          </a:p>
        </p:txBody>
      </p:sp>
      <p:sp>
        <p:nvSpPr>
          <p:cNvPr id="2" name="Rectangle 1"/>
          <p:cNvSpPr/>
          <p:nvPr/>
        </p:nvSpPr>
        <p:spPr>
          <a:xfrm>
            <a:off x="238280" y="1033182"/>
            <a:ext cx="5590623" cy="5446818"/>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smtClean="0"/>
          </a:p>
        </p:txBody>
      </p:sp>
      <p:sp>
        <p:nvSpPr>
          <p:cNvPr id="21" name="TextBox 20"/>
          <p:cNvSpPr txBox="1"/>
          <p:nvPr/>
        </p:nvSpPr>
        <p:spPr>
          <a:xfrm>
            <a:off x="5934075" y="1033183"/>
            <a:ext cx="2958405" cy="5446817"/>
          </a:xfrm>
          <a:prstGeom prst="rect">
            <a:avLst/>
          </a:prstGeom>
          <a:solidFill>
            <a:schemeClr val="bg1">
              <a:lumMod val="95000"/>
            </a:schemeClr>
          </a:solidFill>
        </p:spPr>
        <p:txBody>
          <a:bodyPr wrap="square" rtlCol="0">
            <a:spAutoFit/>
          </a:bodyPr>
          <a:lstStyle/>
          <a:p>
            <a:endParaRPr lang="en-GB" sz="1400" dirty="0" smtClean="0">
              <a:solidFill>
                <a:schemeClr val="bg1">
                  <a:lumMod val="50000"/>
                </a:schemeClr>
              </a:solidFill>
            </a:endParaRPr>
          </a:p>
          <a:p>
            <a:endParaRPr lang="en-GB" sz="1400" dirty="0">
              <a:solidFill>
                <a:schemeClr val="bg1">
                  <a:lumMod val="50000"/>
                </a:schemeClr>
              </a:solidFill>
            </a:endParaRPr>
          </a:p>
          <a:p>
            <a:endParaRPr lang="en-GB" sz="1400" dirty="0" smtClean="0">
              <a:solidFill>
                <a:schemeClr val="bg1">
                  <a:lumMod val="50000"/>
                </a:schemeClr>
              </a:solidFill>
            </a:endParaRPr>
          </a:p>
          <a:p>
            <a:endParaRPr lang="en-GB" sz="1400" dirty="0">
              <a:solidFill>
                <a:schemeClr val="bg1">
                  <a:lumMod val="50000"/>
                </a:schemeClr>
              </a:solidFill>
            </a:endParaRPr>
          </a:p>
          <a:p>
            <a:endParaRPr lang="en-GB" sz="1400" dirty="0" smtClean="0">
              <a:solidFill>
                <a:schemeClr val="bg1">
                  <a:lumMod val="50000"/>
                </a:schemeClr>
              </a:solidFill>
            </a:endParaRPr>
          </a:p>
          <a:p>
            <a:endParaRPr lang="en-GB" sz="1400" dirty="0">
              <a:solidFill>
                <a:schemeClr val="bg1">
                  <a:lumMod val="50000"/>
                </a:schemeClr>
              </a:solidFill>
            </a:endParaRPr>
          </a:p>
          <a:p>
            <a:endParaRPr lang="en-GB" sz="1400" dirty="0" smtClean="0">
              <a:solidFill>
                <a:schemeClr val="bg1">
                  <a:lumMod val="50000"/>
                </a:schemeClr>
              </a:solidFill>
            </a:endParaRPr>
          </a:p>
          <a:p>
            <a:endParaRPr lang="en-GB" sz="1400" dirty="0">
              <a:solidFill>
                <a:schemeClr val="bg1">
                  <a:lumMod val="50000"/>
                </a:schemeClr>
              </a:solidFill>
            </a:endParaRPr>
          </a:p>
          <a:p>
            <a:endParaRPr lang="en-GB" sz="1400" dirty="0" smtClean="0">
              <a:solidFill>
                <a:schemeClr val="bg1">
                  <a:lumMod val="50000"/>
                </a:schemeClr>
              </a:solidFill>
            </a:endParaRPr>
          </a:p>
          <a:p>
            <a:endParaRPr lang="en-GB" sz="1400" dirty="0">
              <a:solidFill>
                <a:schemeClr val="bg1">
                  <a:lumMod val="50000"/>
                </a:schemeClr>
              </a:solidFill>
            </a:endParaRPr>
          </a:p>
          <a:p>
            <a:endParaRPr lang="en-GB" sz="1400" dirty="0" smtClean="0">
              <a:solidFill>
                <a:schemeClr val="bg1">
                  <a:lumMod val="50000"/>
                </a:schemeClr>
              </a:solidFill>
            </a:endParaRPr>
          </a:p>
          <a:p>
            <a:endParaRPr lang="en-GB" sz="1400" dirty="0">
              <a:solidFill>
                <a:schemeClr val="bg1">
                  <a:lumMod val="50000"/>
                </a:schemeClr>
              </a:solidFill>
            </a:endParaRPr>
          </a:p>
          <a:p>
            <a:endParaRPr lang="en-GB" sz="1400" dirty="0" smtClean="0">
              <a:solidFill>
                <a:schemeClr val="bg1">
                  <a:lumMod val="50000"/>
                </a:schemeClr>
              </a:solidFill>
            </a:endParaRPr>
          </a:p>
          <a:p>
            <a:endParaRPr lang="en-GB" sz="1400" dirty="0">
              <a:solidFill>
                <a:schemeClr val="bg1">
                  <a:lumMod val="50000"/>
                </a:schemeClr>
              </a:solidFill>
            </a:endParaRPr>
          </a:p>
          <a:p>
            <a:endParaRPr lang="en-GB" sz="1400" dirty="0" smtClean="0">
              <a:solidFill>
                <a:schemeClr val="bg1">
                  <a:lumMod val="50000"/>
                </a:schemeClr>
              </a:solidFill>
            </a:endParaRPr>
          </a:p>
          <a:p>
            <a:endParaRPr lang="en-GB" sz="1400" dirty="0">
              <a:solidFill>
                <a:schemeClr val="bg1">
                  <a:lumMod val="50000"/>
                </a:schemeClr>
              </a:solidFill>
            </a:endParaRPr>
          </a:p>
          <a:p>
            <a:endParaRPr lang="en-GB" sz="1400" dirty="0" smtClean="0">
              <a:solidFill>
                <a:schemeClr val="bg1">
                  <a:lumMod val="50000"/>
                </a:schemeClr>
              </a:solidFill>
            </a:endParaRPr>
          </a:p>
          <a:p>
            <a:endParaRPr lang="en-GB" sz="1400" dirty="0">
              <a:solidFill>
                <a:schemeClr val="bg1">
                  <a:lumMod val="50000"/>
                </a:schemeClr>
              </a:solidFill>
            </a:endParaRPr>
          </a:p>
          <a:p>
            <a:endParaRPr lang="en-GB" sz="1400" dirty="0" smtClean="0">
              <a:solidFill>
                <a:schemeClr val="bg1">
                  <a:lumMod val="50000"/>
                </a:schemeClr>
              </a:solidFill>
            </a:endParaRPr>
          </a:p>
          <a:p>
            <a:endParaRPr lang="en-GB" sz="1400" dirty="0">
              <a:solidFill>
                <a:schemeClr val="bg1">
                  <a:lumMod val="50000"/>
                </a:schemeClr>
              </a:solidFill>
            </a:endParaRPr>
          </a:p>
          <a:p>
            <a:endParaRPr lang="en-GB" sz="1400" dirty="0" smtClean="0">
              <a:solidFill>
                <a:schemeClr val="bg1">
                  <a:lumMod val="50000"/>
                </a:schemeClr>
              </a:solidFill>
            </a:endParaRPr>
          </a:p>
          <a:p>
            <a:endParaRPr lang="en-GB" sz="1400" dirty="0">
              <a:solidFill>
                <a:schemeClr val="bg1">
                  <a:lumMod val="50000"/>
                </a:schemeClr>
              </a:solidFill>
            </a:endParaRPr>
          </a:p>
          <a:p>
            <a:endParaRPr lang="en-GB" sz="1400" dirty="0" smtClean="0">
              <a:solidFill>
                <a:schemeClr val="bg1">
                  <a:lumMod val="50000"/>
                </a:schemeClr>
              </a:solidFill>
            </a:endParaRPr>
          </a:p>
          <a:p>
            <a:endParaRPr lang="en-GB" sz="1400" dirty="0">
              <a:solidFill>
                <a:schemeClr val="bg1">
                  <a:lumMod val="50000"/>
                </a:schemeClr>
              </a:solidFill>
            </a:endParaRPr>
          </a:p>
          <a:p>
            <a:endParaRPr lang="en-GB" sz="1400" dirty="0" smtClean="0">
              <a:solidFill>
                <a:schemeClr val="bg1">
                  <a:lumMod val="50000"/>
                </a:schemeClr>
              </a:solidFill>
            </a:endParaRPr>
          </a:p>
        </p:txBody>
      </p:sp>
      <p:graphicFrame>
        <p:nvGraphicFramePr>
          <p:cNvPr id="43" name="Table 42"/>
          <p:cNvGraphicFramePr>
            <a:graphicFrameLocks noGrp="1"/>
          </p:cNvGraphicFramePr>
          <p:nvPr>
            <p:extLst>
              <p:ext uri="{D42A27DB-BD31-4B8C-83A1-F6EECF244321}">
                <p14:modId xmlns:p14="http://schemas.microsoft.com/office/powerpoint/2010/main" val="4279666582"/>
              </p:ext>
            </p:extLst>
          </p:nvPr>
        </p:nvGraphicFramePr>
        <p:xfrm>
          <a:off x="308902" y="1323956"/>
          <a:ext cx="5328592" cy="4666903"/>
        </p:xfrm>
        <a:graphic>
          <a:graphicData uri="http://schemas.openxmlformats.org/drawingml/2006/table">
            <a:tbl>
              <a:tblPr firstRow="1" bandRow="1">
                <a:tableStyleId>{5940675A-B579-460E-94D1-54222C63F5DA}</a:tableStyleId>
              </a:tblPr>
              <a:tblGrid>
                <a:gridCol w="4176464"/>
                <a:gridCol w="576064"/>
                <a:gridCol w="576064"/>
              </a:tblGrid>
              <a:tr h="891148">
                <a:tc>
                  <a:txBody>
                    <a:bodyPr/>
                    <a:lstStyle/>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000" b="1" kern="1200" baseline="0" dirty="0" smtClean="0">
                          <a:solidFill>
                            <a:schemeClr val="accent1"/>
                          </a:solidFill>
                          <a:latin typeface="Franklin Gothic Book" panose="020B0503020102020204" pitchFamily="34" charset="0"/>
                          <a:ea typeface="+mn-ea"/>
                          <a:cs typeface="+mn-cs"/>
                        </a:rPr>
                        <a:t>Vulnerability to political developments</a:t>
                      </a:r>
                      <a:r>
                        <a:rPr lang="en-GB" sz="1000" kern="1200" baseline="0" dirty="0" smtClean="0">
                          <a:solidFill>
                            <a:schemeClr val="accent1"/>
                          </a:solidFill>
                          <a:latin typeface="Franklin Gothic Book" panose="020B0503020102020204" pitchFamily="34" charset="0"/>
                          <a:ea typeface="+mn-ea"/>
                          <a:cs typeface="+mn-cs"/>
                        </a:rPr>
                        <a:t>: political factors, inherent in B&amp;H’s complex constitutional structure, may interfere with the Reform Agenda to the detriment of the Country Strategy implementation.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16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16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0449">
                <a:tc>
                  <a:txBody>
                    <a:bodyPr/>
                    <a:lstStyle/>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000" b="1" kern="1200" baseline="0" dirty="0" smtClean="0">
                          <a:solidFill>
                            <a:schemeClr val="accent1"/>
                          </a:solidFill>
                          <a:latin typeface="Franklin Gothic Book" panose="020B0503020102020204" pitchFamily="34" charset="0"/>
                          <a:ea typeface="+mn-ea"/>
                          <a:cs typeface="+mn-cs"/>
                        </a:rPr>
                        <a:t>Continuous stalemate in privatisation: </a:t>
                      </a:r>
                      <a:r>
                        <a:rPr lang="en-GB" sz="1000" b="1" kern="1200" baseline="0" dirty="0" smtClean="0">
                          <a:solidFill>
                            <a:srgbClr val="FF0000"/>
                          </a:solidFill>
                          <a:latin typeface="Franklin Gothic Book" panose="020B0503020102020204" pitchFamily="34" charset="0"/>
                          <a:ea typeface="+mn-ea"/>
                          <a:cs typeface="+mn-cs"/>
                        </a:rPr>
                        <a:t> </a:t>
                      </a:r>
                      <a:r>
                        <a:rPr lang="en-GB" sz="1000" kern="1200" baseline="0" dirty="0" smtClean="0">
                          <a:solidFill>
                            <a:schemeClr val="accent1"/>
                          </a:solidFill>
                          <a:latin typeface="Franklin Gothic Book" panose="020B0503020102020204" pitchFamily="34" charset="0"/>
                          <a:ea typeface="+mn-ea"/>
                          <a:cs typeface="+mn-cs"/>
                        </a:rPr>
                        <a:t>salient systemic changes in the areas of competitiveness and governance not possible without privatisation of remaining SOEs. In that respect, lack of political will to proceed with privatisation would affect the scale and impact of the Bank’s engagement.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16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16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0449">
                <a:tc>
                  <a:txBody>
                    <a:bodyPr/>
                    <a:lstStyle/>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000" b="1" kern="1200" baseline="0" dirty="0" smtClean="0">
                          <a:solidFill>
                            <a:schemeClr val="accent1"/>
                          </a:solidFill>
                          <a:latin typeface="Franklin Gothic Book" panose="020B0503020102020204" pitchFamily="34" charset="0"/>
                          <a:ea typeface="+mn-ea"/>
                          <a:cs typeface="+mn-cs"/>
                        </a:rPr>
                        <a:t>Investment climate remains largely inimical to private business: </a:t>
                      </a:r>
                      <a:r>
                        <a:rPr lang="en-GB" sz="1000" kern="1200" baseline="0" dirty="0" smtClean="0">
                          <a:solidFill>
                            <a:schemeClr val="accent1"/>
                          </a:solidFill>
                          <a:latin typeface="Franklin Gothic Book" panose="020B0503020102020204" pitchFamily="34" charset="0"/>
                          <a:ea typeface="+mn-ea"/>
                          <a:cs typeface="+mn-cs"/>
                        </a:rPr>
                        <a:t>informality, weak regulatory framework, poor governance and perception of corruption deter FDI and inhibit local SMEs, possibly impeding the Bank’s engagement with the private sector.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16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16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0449">
                <a:tc>
                  <a:txBody>
                    <a:bodyPr/>
                    <a:lstStyle/>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000" b="1" kern="1200" baseline="0" dirty="0" smtClean="0">
                          <a:solidFill>
                            <a:schemeClr val="accent1"/>
                          </a:solidFill>
                          <a:latin typeface="Franklin Gothic Book" panose="020B0503020102020204" pitchFamily="34" charset="0"/>
                          <a:ea typeface="+mn-ea"/>
                          <a:cs typeface="+mn-cs"/>
                        </a:rPr>
                        <a:t>Vulnerability to external shocks</a:t>
                      </a:r>
                      <a:r>
                        <a:rPr lang="en-GB" sz="1000" kern="1200" baseline="0" dirty="0" smtClean="0">
                          <a:solidFill>
                            <a:schemeClr val="accent1"/>
                          </a:solidFill>
                          <a:latin typeface="Franklin Gothic Book" panose="020B0503020102020204" pitchFamily="34" charset="0"/>
                          <a:ea typeface="+mn-ea"/>
                          <a:cs typeface="+mn-cs"/>
                        </a:rPr>
                        <a:t>: economy exposed to the risks of the Eurozone and neighbouring countries, which may affect demand for the Bank’s products.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16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16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570269">
                <a:tc>
                  <a:txBody>
                    <a:bodyPr/>
                    <a:lstStyle/>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000" b="1" kern="1200" baseline="0" dirty="0" smtClean="0">
                          <a:solidFill>
                            <a:schemeClr val="accent1"/>
                          </a:solidFill>
                          <a:latin typeface="Franklin Gothic Book" panose="020B0503020102020204" pitchFamily="34" charset="0"/>
                          <a:ea typeface="+mn-ea"/>
                          <a:cs typeface="+mn-cs"/>
                        </a:rPr>
                        <a:t>Vulnerability to climate change factors</a:t>
                      </a:r>
                      <a:r>
                        <a:rPr lang="en-GB" sz="1000" kern="1200" baseline="0" dirty="0" smtClean="0">
                          <a:solidFill>
                            <a:schemeClr val="accent1"/>
                          </a:solidFill>
                          <a:latin typeface="Franklin Gothic Book" panose="020B0503020102020204" pitchFamily="34" charset="0"/>
                          <a:ea typeface="+mn-ea"/>
                          <a:cs typeface="+mn-cs"/>
                        </a:rPr>
                        <a:t>: on a par with other WB countries, economy exposed to climate change factors, especially floods, which may disrupt orderly implementation of the Strategy.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16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16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891148">
                <a:tc>
                  <a:txBody>
                    <a:bodyPr/>
                    <a:lstStyle/>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000" b="1" kern="1200" baseline="0" dirty="0" smtClean="0">
                          <a:solidFill>
                            <a:schemeClr val="accent1"/>
                          </a:solidFill>
                          <a:latin typeface="Franklin Gothic Book" panose="020B0503020102020204" pitchFamily="34" charset="0"/>
                          <a:ea typeface="+mn-ea"/>
                          <a:cs typeface="+mn-cs"/>
                        </a:rPr>
                        <a:t>Dependence on regional initiatives: </a:t>
                      </a:r>
                      <a:r>
                        <a:rPr lang="en-GB" sz="1000" kern="1200" baseline="0" dirty="0" smtClean="0">
                          <a:solidFill>
                            <a:schemeClr val="accent1"/>
                          </a:solidFill>
                          <a:latin typeface="Franklin Gothic Book" panose="020B0503020102020204" pitchFamily="34" charset="0"/>
                          <a:ea typeface="+mn-ea"/>
                          <a:cs typeface="+mn-cs"/>
                        </a:rPr>
                        <a:t>particularly with respect to integration and green economy, the strategy leverages important WB regional activities, rightly seen as important enabling factors. Conversely, slippages in the progress of these initiatives would adversely affect implementation.</a:t>
                      </a:r>
                      <a:endParaRPr lang="en-GB" sz="1000" kern="1200" baseline="0" dirty="0">
                        <a:solidFill>
                          <a:schemeClr val="accent1"/>
                        </a:solidFill>
                        <a:latin typeface="Franklin Gothic Book" panose="020B0503020102020204" pitchFamily="34" charset="0"/>
                        <a:ea typeface="+mn-ea"/>
                        <a:cs typeface="+mn-cs"/>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16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16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5" name="Title 1"/>
          <p:cNvSpPr>
            <a:spLocks noGrp="1"/>
          </p:cNvSpPr>
          <p:nvPr>
            <p:ph type="title"/>
          </p:nvPr>
        </p:nvSpPr>
        <p:spPr>
          <a:xfrm>
            <a:off x="271463" y="95249"/>
            <a:ext cx="6296025" cy="831851"/>
          </a:xfrm>
        </p:spPr>
        <p:txBody>
          <a:bodyPr>
            <a:noAutofit/>
          </a:bodyPr>
          <a:lstStyle/>
          <a:p>
            <a:r>
              <a:rPr lang="en-GB" sz="2400" b="1" dirty="0"/>
              <a:t>7</a:t>
            </a:r>
            <a:r>
              <a:rPr lang="en-GB" sz="2400" b="1" dirty="0" smtClean="0"/>
              <a:t>. Implementation Risks and Environmental and Social Implications</a:t>
            </a:r>
            <a:endParaRPr lang="en-GB" sz="2400" dirty="0"/>
          </a:p>
        </p:txBody>
      </p:sp>
      <p:sp>
        <p:nvSpPr>
          <p:cNvPr id="3" name="Slide Number Placeholder 2"/>
          <p:cNvSpPr>
            <a:spLocks noGrp="1"/>
          </p:cNvSpPr>
          <p:nvPr>
            <p:ph type="sldNum" sz="quarter" idx="4"/>
          </p:nvPr>
        </p:nvSpPr>
        <p:spPr/>
        <p:txBody>
          <a:bodyPr/>
          <a:lstStyle/>
          <a:p>
            <a:fld id="{71F9F866-B438-9445-8D9F-1F8FF6608833}" type="slidenum">
              <a:rPr lang="en-GB" smtClean="0">
                <a:solidFill>
                  <a:srgbClr val="00539B"/>
                </a:solidFill>
              </a:rPr>
              <a:pPr/>
              <a:t>17</a:t>
            </a:fld>
            <a:endParaRPr lang="en-GB" dirty="0">
              <a:solidFill>
                <a:srgbClr val="00539B"/>
              </a:solidFill>
            </a:endParaRPr>
          </a:p>
        </p:txBody>
      </p:sp>
      <p:sp>
        <p:nvSpPr>
          <p:cNvPr id="6" name="TextBox 5"/>
          <p:cNvSpPr txBox="1"/>
          <p:nvPr/>
        </p:nvSpPr>
        <p:spPr>
          <a:xfrm>
            <a:off x="251520" y="1033182"/>
            <a:ext cx="3613639" cy="292388"/>
          </a:xfrm>
          <a:prstGeom prst="rect">
            <a:avLst/>
          </a:prstGeom>
          <a:noFill/>
        </p:spPr>
        <p:txBody>
          <a:bodyPr wrap="square" lIns="0" rtlCol="0">
            <a:spAutoFit/>
          </a:bodyPr>
          <a:lstStyle>
            <a:defPPr>
              <a:defRPr lang="en-GB"/>
            </a:defPPr>
            <a:lvl1pPr>
              <a:defRPr b="1">
                <a:solidFill>
                  <a:srgbClr val="00539B"/>
                </a:solidFill>
                <a:latin typeface="Franklin Gothic Book" panose="020B0503020102020204" pitchFamily="34" charset="0"/>
              </a:defRPr>
            </a:lvl1pPr>
          </a:lstStyle>
          <a:p>
            <a:pPr fontAlgn="base">
              <a:spcBef>
                <a:spcPct val="0"/>
              </a:spcBef>
              <a:spcAft>
                <a:spcPct val="0"/>
              </a:spcAft>
            </a:pPr>
            <a:r>
              <a:rPr lang="en-GB" sz="1300" dirty="0" smtClean="0">
                <a:ea typeface="ＭＳ Ｐゴシック" charset="0"/>
                <a:cs typeface="Arial" charset="0"/>
              </a:rPr>
              <a:t>Risks </a:t>
            </a:r>
            <a:r>
              <a:rPr lang="en-GB" sz="1300" dirty="0">
                <a:ea typeface="ＭＳ Ｐゴシック" charset="0"/>
                <a:cs typeface="Arial" charset="0"/>
              </a:rPr>
              <a:t>to the Strategy I</a:t>
            </a:r>
            <a:r>
              <a:rPr lang="en-GB" sz="1300" dirty="0" smtClean="0">
                <a:ea typeface="ＭＳ Ｐゴシック" charset="0"/>
                <a:cs typeface="Arial" charset="0"/>
              </a:rPr>
              <a:t>mplementation</a:t>
            </a:r>
            <a:endParaRPr lang="en-GB" sz="1300" dirty="0">
              <a:ea typeface="ＭＳ Ｐゴシック" charset="0"/>
              <a:cs typeface="Arial" charset="0"/>
            </a:endParaRPr>
          </a:p>
        </p:txBody>
      </p:sp>
      <p:sp>
        <p:nvSpPr>
          <p:cNvPr id="7" name="TextBox 6"/>
          <p:cNvSpPr txBox="1"/>
          <p:nvPr/>
        </p:nvSpPr>
        <p:spPr>
          <a:xfrm>
            <a:off x="5086704" y="1033182"/>
            <a:ext cx="637424" cy="292388"/>
          </a:xfrm>
          <a:prstGeom prst="rect">
            <a:avLst/>
          </a:prstGeom>
          <a:noFill/>
        </p:spPr>
        <p:txBody>
          <a:bodyPr wrap="square" lIns="0" rtlCol="0">
            <a:spAutoFit/>
          </a:bodyPr>
          <a:lstStyle>
            <a:defPPr>
              <a:defRPr lang="en-GB"/>
            </a:defPPr>
            <a:lvl1pPr>
              <a:defRPr b="1">
                <a:solidFill>
                  <a:srgbClr val="00539B"/>
                </a:solidFill>
                <a:latin typeface="Franklin Gothic Book" panose="020B0503020102020204" pitchFamily="34" charset="0"/>
              </a:defRPr>
            </a:lvl1pPr>
          </a:lstStyle>
          <a:p>
            <a:pPr algn="ctr" fontAlgn="base">
              <a:spcBef>
                <a:spcPct val="0"/>
              </a:spcBef>
              <a:spcAft>
                <a:spcPct val="0"/>
              </a:spcAft>
            </a:pPr>
            <a:r>
              <a:rPr lang="en-GB" sz="1300" dirty="0" smtClean="0">
                <a:ea typeface="ＭＳ Ｐゴシック" charset="0"/>
                <a:cs typeface="Arial" charset="0"/>
              </a:rPr>
              <a:t>Effect</a:t>
            </a:r>
            <a:endParaRPr lang="en-GB" sz="1300" dirty="0">
              <a:ea typeface="ＭＳ Ｐゴシック" charset="0"/>
              <a:cs typeface="Arial" charset="0"/>
            </a:endParaRPr>
          </a:p>
        </p:txBody>
      </p:sp>
      <p:sp>
        <p:nvSpPr>
          <p:cNvPr id="8" name="TextBox 7"/>
          <p:cNvSpPr txBox="1"/>
          <p:nvPr/>
        </p:nvSpPr>
        <p:spPr>
          <a:xfrm>
            <a:off x="4154874" y="1033182"/>
            <a:ext cx="849174" cy="292388"/>
          </a:xfrm>
          <a:prstGeom prst="rect">
            <a:avLst/>
          </a:prstGeom>
          <a:noFill/>
        </p:spPr>
        <p:txBody>
          <a:bodyPr wrap="square" lIns="0" rtlCol="0">
            <a:spAutoFit/>
          </a:bodyPr>
          <a:lstStyle>
            <a:defPPr>
              <a:defRPr lang="en-GB"/>
            </a:defPPr>
            <a:lvl1pPr>
              <a:defRPr b="1">
                <a:solidFill>
                  <a:srgbClr val="00539B"/>
                </a:solidFill>
                <a:latin typeface="Franklin Gothic Book" panose="020B0503020102020204" pitchFamily="34" charset="0"/>
              </a:defRPr>
            </a:lvl1pPr>
          </a:lstStyle>
          <a:p>
            <a:pPr fontAlgn="base">
              <a:spcBef>
                <a:spcPct val="0"/>
              </a:spcBef>
              <a:spcAft>
                <a:spcPct val="0"/>
              </a:spcAft>
            </a:pPr>
            <a:r>
              <a:rPr lang="en-GB" sz="1300" dirty="0" smtClean="0">
                <a:ea typeface="ＭＳ Ｐゴシック" charset="0"/>
                <a:cs typeface="Arial" charset="0"/>
              </a:rPr>
              <a:t>Probability</a:t>
            </a:r>
            <a:endParaRPr lang="en-GB" sz="1300" dirty="0">
              <a:ea typeface="ＭＳ Ｐゴシック" charset="0"/>
              <a:cs typeface="Arial" charset="0"/>
            </a:endParaRPr>
          </a:p>
        </p:txBody>
      </p:sp>
      <p:cxnSp>
        <p:nvCxnSpPr>
          <p:cNvPr id="12" name="Straight Connector 11"/>
          <p:cNvCxnSpPr/>
          <p:nvPr/>
        </p:nvCxnSpPr>
        <p:spPr bwMode="auto">
          <a:xfrm flipV="1">
            <a:off x="238280" y="1321215"/>
            <a:ext cx="3613640" cy="4354"/>
          </a:xfrm>
          <a:prstGeom prst="line">
            <a:avLst/>
          </a:prstGeom>
          <a:solidFill>
            <a:srgbClr val="005BAB"/>
          </a:solidFill>
          <a:ln w="9525" cap="flat" cmpd="sng" algn="ctr">
            <a:solidFill>
              <a:schemeClr val="tx2"/>
            </a:solidFill>
            <a:prstDash val="solid"/>
            <a:round/>
            <a:headEnd type="none" w="med" len="med"/>
            <a:tailEnd type="none" w="med" len="med"/>
          </a:ln>
          <a:effectLst/>
        </p:spPr>
      </p:cxnSp>
      <p:grpSp>
        <p:nvGrpSpPr>
          <p:cNvPr id="25" name="Group 24"/>
          <p:cNvGrpSpPr/>
          <p:nvPr/>
        </p:nvGrpSpPr>
        <p:grpSpPr>
          <a:xfrm>
            <a:off x="203895" y="6504916"/>
            <a:ext cx="1325813" cy="284208"/>
            <a:chOff x="4753616" y="6533816"/>
            <a:chExt cx="2057400" cy="252632"/>
          </a:xfrm>
        </p:grpSpPr>
        <p:sp>
          <p:nvSpPr>
            <p:cNvPr id="26" name="Rectangle 25"/>
            <p:cNvSpPr/>
            <p:nvPr/>
          </p:nvSpPr>
          <p:spPr>
            <a:xfrm rot="10800000" flipH="1" flipV="1">
              <a:off x="4826696" y="6588122"/>
              <a:ext cx="597479" cy="172562"/>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ts val="600"/>
                </a:spcAft>
              </a:pPr>
              <a:r>
                <a:rPr lang="en-GB" sz="700" i="1" dirty="0">
                  <a:solidFill>
                    <a:srgbClr val="FFFFFF"/>
                  </a:solidFill>
                </a:rPr>
                <a:t>High</a:t>
              </a:r>
            </a:p>
          </p:txBody>
        </p:sp>
        <p:sp>
          <p:nvSpPr>
            <p:cNvPr id="27" name="Rectangle 26"/>
            <p:cNvSpPr/>
            <p:nvPr/>
          </p:nvSpPr>
          <p:spPr>
            <a:xfrm rot="10800000" flipH="1" flipV="1">
              <a:off x="5476936" y="6588122"/>
              <a:ext cx="597479" cy="172562"/>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lIns="18000" rIns="18000" rtlCol="0" anchor="ctr"/>
            <a:lstStyle/>
            <a:p>
              <a:pPr algn="ctr" fontAlgn="base">
                <a:spcBef>
                  <a:spcPct val="0"/>
                </a:spcBef>
                <a:spcAft>
                  <a:spcPts val="600"/>
                </a:spcAft>
              </a:pPr>
              <a:r>
                <a:rPr lang="en-GB" sz="700" i="1" dirty="0">
                  <a:solidFill>
                    <a:srgbClr val="FFFFFF"/>
                  </a:solidFill>
                </a:rPr>
                <a:t>Medium</a:t>
              </a:r>
            </a:p>
          </p:txBody>
        </p:sp>
        <p:sp>
          <p:nvSpPr>
            <p:cNvPr id="37" name="Rectangle 36"/>
            <p:cNvSpPr/>
            <p:nvPr/>
          </p:nvSpPr>
          <p:spPr>
            <a:xfrm rot="10800000" flipH="1" flipV="1">
              <a:off x="6135410" y="6588123"/>
              <a:ext cx="597479" cy="172562"/>
            </a:xfrm>
            <a:prstGeom prst="rect">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ts val="600"/>
                </a:spcAft>
              </a:pPr>
              <a:r>
                <a:rPr lang="en-GB" sz="700" i="1" dirty="0">
                  <a:solidFill>
                    <a:srgbClr val="FFFFFF"/>
                  </a:solidFill>
                </a:rPr>
                <a:t>Low</a:t>
              </a:r>
            </a:p>
          </p:txBody>
        </p:sp>
        <p:sp>
          <p:nvSpPr>
            <p:cNvPr id="38" name="Rectangle 37"/>
            <p:cNvSpPr/>
            <p:nvPr/>
          </p:nvSpPr>
          <p:spPr>
            <a:xfrm>
              <a:off x="4753616" y="6533816"/>
              <a:ext cx="2057400" cy="25263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fontAlgn="base">
                <a:spcBef>
                  <a:spcPct val="0"/>
                </a:spcBef>
                <a:spcAft>
                  <a:spcPts val="600"/>
                </a:spcAft>
              </a:pPr>
              <a:endParaRPr lang="en-GB" sz="1200" dirty="0">
                <a:solidFill>
                  <a:srgbClr val="FFFFFF"/>
                </a:solidFill>
              </a:endParaRPr>
            </a:p>
          </p:txBody>
        </p:sp>
      </p:grpSp>
      <p:sp>
        <p:nvSpPr>
          <p:cNvPr id="39" name="TextBox 38"/>
          <p:cNvSpPr txBox="1"/>
          <p:nvPr/>
        </p:nvSpPr>
        <p:spPr>
          <a:xfrm>
            <a:off x="6053240" y="1045882"/>
            <a:ext cx="2839240" cy="292388"/>
          </a:xfrm>
          <a:prstGeom prst="rect">
            <a:avLst/>
          </a:prstGeom>
          <a:noFill/>
        </p:spPr>
        <p:txBody>
          <a:bodyPr wrap="square" lIns="0" rtlCol="0">
            <a:spAutoFit/>
          </a:bodyPr>
          <a:lstStyle>
            <a:defPPr>
              <a:defRPr lang="en-GB"/>
            </a:defPPr>
            <a:lvl1pPr>
              <a:defRPr b="1">
                <a:solidFill>
                  <a:srgbClr val="00539B"/>
                </a:solidFill>
                <a:latin typeface="Franklin Gothic Book" panose="020B0503020102020204" pitchFamily="34" charset="0"/>
              </a:defRPr>
            </a:lvl1pPr>
          </a:lstStyle>
          <a:p>
            <a:pPr fontAlgn="base">
              <a:spcBef>
                <a:spcPct val="0"/>
              </a:spcBef>
              <a:spcAft>
                <a:spcPct val="0"/>
              </a:spcAft>
            </a:pPr>
            <a:r>
              <a:rPr lang="en-GB" sz="1300" dirty="0" smtClean="0">
                <a:solidFill>
                  <a:schemeClr val="accent6">
                    <a:lumMod val="65000"/>
                    <a:lumOff val="35000"/>
                  </a:schemeClr>
                </a:solidFill>
                <a:ea typeface="ＭＳ Ｐゴシック" charset="0"/>
                <a:cs typeface="Arial" charset="0"/>
              </a:rPr>
              <a:t>Environmental and Social Implications</a:t>
            </a:r>
            <a:endParaRPr lang="en-GB" sz="1300" dirty="0">
              <a:solidFill>
                <a:schemeClr val="accent6">
                  <a:lumMod val="65000"/>
                  <a:lumOff val="35000"/>
                </a:schemeClr>
              </a:solidFill>
              <a:ea typeface="ＭＳ Ｐゴシック" charset="0"/>
              <a:cs typeface="Arial" charset="0"/>
            </a:endParaRPr>
          </a:p>
        </p:txBody>
      </p:sp>
      <p:cxnSp>
        <p:nvCxnSpPr>
          <p:cNvPr id="40" name="Straight Connector 39"/>
          <p:cNvCxnSpPr/>
          <p:nvPr/>
        </p:nvCxnSpPr>
        <p:spPr bwMode="auto">
          <a:xfrm>
            <a:off x="6012160" y="1333915"/>
            <a:ext cx="2839240" cy="4355"/>
          </a:xfrm>
          <a:prstGeom prst="line">
            <a:avLst/>
          </a:prstGeom>
          <a:solidFill>
            <a:srgbClr val="005BAB"/>
          </a:solidFill>
          <a:ln w="9525" cap="flat" cmpd="sng" algn="ctr">
            <a:solidFill>
              <a:schemeClr val="accent6"/>
            </a:solidFill>
            <a:prstDash val="solid"/>
            <a:round/>
            <a:headEnd type="none" w="med" len="med"/>
            <a:tailEnd type="none" w="med" len="med"/>
          </a:ln>
          <a:effectLst/>
        </p:spPr>
      </p:cxnSp>
      <p:cxnSp>
        <p:nvCxnSpPr>
          <p:cNvPr id="45" name="Straight Connector 44"/>
          <p:cNvCxnSpPr/>
          <p:nvPr/>
        </p:nvCxnSpPr>
        <p:spPr bwMode="auto">
          <a:xfrm>
            <a:off x="5133142" y="1316346"/>
            <a:ext cx="518978" cy="0"/>
          </a:xfrm>
          <a:prstGeom prst="line">
            <a:avLst/>
          </a:prstGeom>
          <a:solidFill>
            <a:srgbClr val="005BAB"/>
          </a:solidFill>
          <a:ln w="9525" cap="flat" cmpd="sng" algn="ctr">
            <a:solidFill>
              <a:schemeClr val="tx2"/>
            </a:solidFill>
            <a:prstDash val="solid"/>
            <a:round/>
            <a:headEnd type="none" w="med" len="med"/>
            <a:tailEnd type="none" w="med" len="med"/>
          </a:ln>
          <a:effectLst/>
        </p:spPr>
      </p:cxnSp>
      <p:cxnSp>
        <p:nvCxnSpPr>
          <p:cNvPr id="46" name="Straight Connector 45"/>
          <p:cNvCxnSpPr/>
          <p:nvPr/>
        </p:nvCxnSpPr>
        <p:spPr bwMode="auto">
          <a:xfrm>
            <a:off x="4139952" y="1316346"/>
            <a:ext cx="817994" cy="0"/>
          </a:xfrm>
          <a:prstGeom prst="line">
            <a:avLst/>
          </a:prstGeom>
          <a:solidFill>
            <a:srgbClr val="005BAB"/>
          </a:solidFill>
          <a:ln w="9525" cap="flat" cmpd="sng" algn="ctr">
            <a:solidFill>
              <a:schemeClr val="tx2"/>
            </a:solidFill>
            <a:prstDash val="solid"/>
            <a:round/>
            <a:headEnd type="none" w="med" len="med"/>
            <a:tailEnd type="none" w="med" len="med"/>
          </a:ln>
          <a:effectLst/>
        </p:spPr>
      </p:cxnSp>
      <p:sp>
        <p:nvSpPr>
          <p:cNvPr id="24" name="Oval 23"/>
          <p:cNvSpPr>
            <a:spLocks noChangeAspect="1"/>
          </p:cNvSpPr>
          <p:nvPr/>
        </p:nvSpPr>
        <p:spPr>
          <a:xfrm>
            <a:off x="5197583" y="1591048"/>
            <a:ext cx="342481" cy="360000"/>
          </a:xfrm>
          <a:prstGeom prst="ellipse">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lIns="91429" tIns="45715" rIns="91429" bIns="45715" rtlCol="0" anchor="t"/>
          <a:lstStyle/>
          <a:p>
            <a:pPr algn="ctr">
              <a:spcAft>
                <a:spcPts val="600"/>
              </a:spcAft>
            </a:pPr>
            <a:endParaRPr lang="en-GB" dirty="0" smtClean="0"/>
          </a:p>
        </p:txBody>
      </p:sp>
      <p:sp>
        <p:nvSpPr>
          <p:cNvPr id="28" name="Oval 27"/>
          <p:cNvSpPr>
            <a:spLocks noChangeAspect="1"/>
          </p:cNvSpPr>
          <p:nvPr/>
        </p:nvSpPr>
        <p:spPr>
          <a:xfrm>
            <a:off x="4383185" y="1591048"/>
            <a:ext cx="342481" cy="360000"/>
          </a:xfrm>
          <a:prstGeom prst="ellips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lIns="91429" tIns="45715" rIns="91429" bIns="45715" rtlCol="0" anchor="t"/>
          <a:lstStyle/>
          <a:p>
            <a:pPr algn="ctr">
              <a:spcAft>
                <a:spcPts val="600"/>
              </a:spcAft>
            </a:pPr>
            <a:endParaRPr lang="en-GB" dirty="0" smtClean="0"/>
          </a:p>
        </p:txBody>
      </p:sp>
      <p:sp>
        <p:nvSpPr>
          <p:cNvPr id="30" name="Oval 29"/>
          <p:cNvSpPr>
            <a:spLocks noChangeAspect="1"/>
          </p:cNvSpPr>
          <p:nvPr/>
        </p:nvSpPr>
        <p:spPr>
          <a:xfrm>
            <a:off x="5197583" y="2356570"/>
            <a:ext cx="342481" cy="360000"/>
          </a:xfrm>
          <a:prstGeom prst="ellips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lIns="91429" tIns="45715" rIns="91429" bIns="45715" rtlCol="0" anchor="t"/>
          <a:lstStyle/>
          <a:p>
            <a:pPr algn="ctr">
              <a:spcAft>
                <a:spcPts val="600"/>
              </a:spcAft>
            </a:pPr>
            <a:endParaRPr lang="en-GB" dirty="0" smtClean="0"/>
          </a:p>
        </p:txBody>
      </p:sp>
      <p:sp>
        <p:nvSpPr>
          <p:cNvPr id="31" name="Oval 30"/>
          <p:cNvSpPr>
            <a:spLocks noChangeAspect="1"/>
          </p:cNvSpPr>
          <p:nvPr/>
        </p:nvSpPr>
        <p:spPr>
          <a:xfrm>
            <a:off x="4383185" y="3122092"/>
            <a:ext cx="342481" cy="360000"/>
          </a:xfrm>
          <a:prstGeom prst="ellips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lIns="91429" tIns="45715" rIns="91429" bIns="45715" rtlCol="0" anchor="t"/>
          <a:lstStyle/>
          <a:p>
            <a:pPr algn="ctr">
              <a:spcAft>
                <a:spcPts val="600"/>
              </a:spcAft>
            </a:pPr>
            <a:endParaRPr lang="en-GB" dirty="0" smtClean="0"/>
          </a:p>
        </p:txBody>
      </p:sp>
      <p:sp>
        <p:nvSpPr>
          <p:cNvPr id="32" name="Oval 31"/>
          <p:cNvSpPr>
            <a:spLocks noChangeAspect="1"/>
          </p:cNvSpPr>
          <p:nvPr/>
        </p:nvSpPr>
        <p:spPr>
          <a:xfrm>
            <a:off x="4383185" y="2356570"/>
            <a:ext cx="342481" cy="360000"/>
          </a:xfrm>
          <a:prstGeom prst="ellipse">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lIns="91429" tIns="45715" rIns="91429" bIns="45715" rtlCol="0" anchor="t"/>
          <a:lstStyle/>
          <a:p>
            <a:pPr algn="ctr">
              <a:spcAft>
                <a:spcPts val="600"/>
              </a:spcAft>
            </a:pPr>
            <a:endParaRPr lang="en-GB" dirty="0" smtClean="0"/>
          </a:p>
        </p:txBody>
      </p:sp>
      <p:sp>
        <p:nvSpPr>
          <p:cNvPr id="33" name="Oval 32"/>
          <p:cNvSpPr>
            <a:spLocks noChangeAspect="1"/>
          </p:cNvSpPr>
          <p:nvPr/>
        </p:nvSpPr>
        <p:spPr>
          <a:xfrm>
            <a:off x="5197583" y="3887614"/>
            <a:ext cx="342481" cy="360000"/>
          </a:xfrm>
          <a:prstGeom prst="ellipse">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lIns="91429" tIns="45715" rIns="91429" bIns="45715" rtlCol="0" anchor="t"/>
          <a:lstStyle/>
          <a:p>
            <a:pPr algn="ctr">
              <a:spcAft>
                <a:spcPts val="600"/>
              </a:spcAft>
            </a:pPr>
            <a:endParaRPr lang="en-GB" dirty="0" smtClean="0"/>
          </a:p>
        </p:txBody>
      </p:sp>
      <p:sp>
        <p:nvSpPr>
          <p:cNvPr id="34" name="Oval 33"/>
          <p:cNvSpPr>
            <a:spLocks noChangeAspect="1"/>
          </p:cNvSpPr>
          <p:nvPr/>
        </p:nvSpPr>
        <p:spPr>
          <a:xfrm>
            <a:off x="4383185" y="3887614"/>
            <a:ext cx="342481" cy="360000"/>
          </a:xfrm>
          <a:prstGeom prst="ellips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lIns="91429" tIns="45715" rIns="91429" bIns="45715" rtlCol="0" anchor="t"/>
          <a:lstStyle/>
          <a:p>
            <a:pPr algn="ctr">
              <a:spcAft>
                <a:spcPts val="600"/>
              </a:spcAft>
            </a:pPr>
            <a:endParaRPr lang="en-GB" dirty="0" smtClean="0"/>
          </a:p>
        </p:txBody>
      </p:sp>
      <p:sp>
        <p:nvSpPr>
          <p:cNvPr id="35" name="Oval 34"/>
          <p:cNvSpPr>
            <a:spLocks noChangeAspect="1"/>
          </p:cNvSpPr>
          <p:nvPr/>
        </p:nvSpPr>
        <p:spPr>
          <a:xfrm>
            <a:off x="4383185" y="4653136"/>
            <a:ext cx="342481" cy="360000"/>
          </a:xfrm>
          <a:prstGeom prst="ellips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lIns="91429" tIns="45715" rIns="91429" bIns="45715" rtlCol="0" anchor="t"/>
          <a:lstStyle/>
          <a:p>
            <a:pPr algn="ctr">
              <a:spcAft>
                <a:spcPts val="600"/>
              </a:spcAft>
            </a:pPr>
            <a:endParaRPr lang="en-GB" dirty="0" smtClean="0"/>
          </a:p>
        </p:txBody>
      </p:sp>
      <p:sp>
        <p:nvSpPr>
          <p:cNvPr id="44" name="Oval 43"/>
          <p:cNvSpPr>
            <a:spLocks noChangeAspect="1"/>
          </p:cNvSpPr>
          <p:nvPr/>
        </p:nvSpPr>
        <p:spPr>
          <a:xfrm>
            <a:off x="5197583" y="4653136"/>
            <a:ext cx="342481" cy="360000"/>
          </a:xfrm>
          <a:prstGeom prst="ellips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lIns="91429" tIns="45715" rIns="91429" bIns="45715" rtlCol="0" anchor="t"/>
          <a:lstStyle/>
          <a:p>
            <a:pPr algn="ctr">
              <a:spcAft>
                <a:spcPts val="600"/>
              </a:spcAft>
            </a:pPr>
            <a:endParaRPr lang="en-GB" dirty="0" smtClean="0"/>
          </a:p>
        </p:txBody>
      </p:sp>
      <p:sp>
        <p:nvSpPr>
          <p:cNvPr id="47" name="Oval 46"/>
          <p:cNvSpPr>
            <a:spLocks noChangeAspect="1"/>
          </p:cNvSpPr>
          <p:nvPr/>
        </p:nvSpPr>
        <p:spPr>
          <a:xfrm>
            <a:off x="4383185" y="5418660"/>
            <a:ext cx="342481" cy="360000"/>
          </a:xfrm>
          <a:prstGeom prst="ellipse">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lIns="91429" tIns="45715" rIns="91429" bIns="45715" rtlCol="0" anchor="t"/>
          <a:lstStyle/>
          <a:p>
            <a:pPr algn="ctr">
              <a:spcAft>
                <a:spcPts val="600"/>
              </a:spcAft>
            </a:pPr>
            <a:endParaRPr lang="en-GB" dirty="0" smtClean="0"/>
          </a:p>
        </p:txBody>
      </p:sp>
      <p:sp>
        <p:nvSpPr>
          <p:cNvPr id="48" name="Oval 47"/>
          <p:cNvSpPr>
            <a:spLocks noChangeAspect="1"/>
          </p:cNvSpPr>
          <p:nvPr/>
        </p:nvSpPr>
        <p:spPr>
          <a:xfrm>
            <a:off x="5197583" y="5418660"/>
            <a:ext cx="342481" cy="360000"/>
          </a:xfrm>
          <a:prstGeom prst="ellipse">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lIns="91429" tIns="45715" rIns="91429" bIns="45715" rtlCol="0" anchor="t"/>
          <a:lstStyle/>
          <a:p>
            <a:pPr algn="ctr">
              <a:spcAft>
                <a:spcPts val="600"/>
              </a:spcAft>
            </a:pPr>
            <a:endParaRPr lang="en-GB" dirty="0" smtClean="0"/>
          </a:p>
        </p:txBody>
      </p:sp>
      <p:sp>
        <p:nvSpPr>
          <p:cNvPr id="49" name="TextBox 48"/>
          <p:cNvSpPr txBox="1"/>
          <p:nvPr/>
        </p:nvSpPr>
        <p:spPr>
          <a:xfrm>
            <a:off x="5803423" y="6574675"/>
            <a:ext cx="2958405" cy="200055"/>
          </a:xfrm>
          <a:prstGeom prst="rect">
            <a:avLst/>
          </a:prstGeom>
          <a:noFill/>
        </p:spPr>
        <p:txBody>
          <a:bodyPr wrap="square" rtlCol="0">
            <a:spAutoFit/>
          </a:bodyPr>
          <a:lstStyle/>
          <a:p>
            <a:r>
              <a:rPr lang="en-GB" sz="700" i="1" baseline="30000" dirty="0" smtClean="0">
                <a:solidFill>
                  <a:schemeClr val="accent6"/>
                </a:solidFill>
              </a:rPr>
              <a:t>1</a:t>
            </a:r>
            <a:r>
              <a:rPr lang="en-GB" sz="700" i="1" baseline="30000" dirty="0" smtClean="0">
                <a:solidFill>
                  <a:schemeClr val="bg1">
                    <a:lumMod val="50000"/>
                  </a:schemeClr>
                </a:solidFill>
              </a:rPr>
              <a:t> </a:t>
            </a:r>
            <a:r>
              <a:rPr lang="en-GB" sz="700" i="1" dirty="0" smtClean="0">
                <a:solidFill>
                  <a:schemeClr val="accent6"/>
                </a:solidFill>
              </a:rPr>
              <a:t>Strategic focus on infrastructure and </a:t>
            </a:r>
            <a:r>
              <a:rPr lang="en-GB" sz="700" i="1" dirty="0">
                <a:solidFill>
                  <a:schemeClr val="accent6"/>
                </a:solidFill>
              </a:rPr>
              <a:t>renewable energy </a:t>
            </a:r>
            <a:r>
              <a:rPr lang="en-GB" sz="700" i="1" dirty="0" smtClean="0">
                <a:solidFill>
                  <a:schemeClr val="accent6"/>
                </a:solidFill>
              </a:rPr>
              <a:t>projects.</a:t>
            </a:r>
          </a:p>
        </p:txBody>
      </p:sp>
      <p:sp>
        <p:nvSpPr>
          <p:cNvPr id="36" name="Oval 35"/>
          <p:cNvSpPr>
            <a:spLocks noChangeAspect="1"/>
          </p:cNvSpPr>
          <p:nvPr/>
        </p:nvSpPr>
        <p:spPr>
          <a:xfrm>
            <a:off x="5197583" y="3122092"/>
            <a:ext cx="342481" cy="360000"/>
          </a:xfrm>
          <a:prstGeom prst="ellipse">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lIns="91429" tIns="45715" rIns="91429" bIns="45715" rtlCol="0" anchor="t"/>
          <a:lstStyle/>
          <a:p>
            <a:pPr algn="ctr">
              <a:spcAft>
                <a:spcPts val="600"/>
              </a:spcAft>
            </a:pPr>
            <a:endParaRPr lang="en-GB" dirty="0" smtClean="0"/>
          </a:p>
        </p:txBody>
      </p:sp>
      <p:graphicFrame>
        <p:nvGraphicFramePr>
          <p:cNvPr id="41" name="Table 40"/>
          <p:cNvGraphicFramePr>
            <a:graphicFrameLocks noGrp="1"/>
          </p:cNvGraphicFramePr>
          <p:nvPr>
            <p:extLst>
              <p:ext uri="{D42A27DB-BD31-4B8C-83A1-F6EECF244321}">
                <p14:modId xmlns:p14="http://schemas.microsoft.com/office/powerpoint/2010/main" val="2475511320"/>
              </p:ext>
            </p:extLst>
          </p:nvPr>
        </p:nvGraphicFramePr>
        <p:xfrm>
          <a:off x="5828903" y="1392700"/>
          <a:ext cx="3168353" cy="5131605"/>
        </p:xfrm>
        <a:graphic>
          <a:graphicData uri="http://schemas.openxmlformats.org/drawingml/2006/table">
            <a:tbl>
              <a:tblPr firstRow="1" bandRow="1">
                <a:tableStyleId>{5C22544A-7EE6-4342-B048-85BDC9FD1C3A}</a:tableStyleId>
              </a:tblPr>
              <a:tblGrid>
                <a:gridCol w="3168353"/>
              </a:tblGrid>
              <a:tr h="5131605">
                <a:tc>
                  <a:txBody>
                    <a:bodyPr/>
                    <a:lstStyle/>
                    <a:p>
                      <a:pPr marL="171450" marR="0" indent="-108000" algn="l" defTabSz="914400" rtl="0" eaLnBrk="1" fontAlgn="auto" latinLnBrk="0" hangingPunct="1">
                        <a:lnSpc>
                          <a:spcPct val="100000"/>
                        </a:lnSpc>
                        <a:spcBef>
                          <a:spcPts val="400"/>
                        </a:spcBef>
                        <a:spcAft>
                          <a:spcPts val="0"/>
                        </a:spcAft>
                        <a:buClrTx/>
                        <a:buSzTx/>
                        <a:buFont typeface="Wingdings" panose="05000000000000000000" pitchFamily="2" charset="2"/>
                        <a:buChar char="§"/>
                        <a:tabLst/>
                        <a:defRPr/>
                      </a:pPr>
                      <a:r>
                        <a:rPr lang="en-GB" sz="820" b="1" kern="1200" dirty="0" smtClean="0">
                          <a:solidFill>
                            <a:schemeClr val="tx1">
                              <a:lumMod val="75000"/>
                            </a:schemeClr>
                          </a:solidFill>
                          <a:latin typeface="Franklin Gothic Book" panose="020B0503020102020204" pitchFamily="34" charset="0"/>
                          <a:ea typeface="+mn-ea"/>
                          <a:cs typeface="+mn-cs"/>
                        </a:rPr>
                        <a:t>Assessment and Management of E&amp;S Impacts,</a:t>
                      </a:r>
                      <a:r>
                        <a:rPr lang="en-GB" sz="820" b="1" kern="1200" baseline="0" dirty="0" smtClean="0">
                          <a:solidFill>
                            <a:schemeClr val="tx1">
                              <a:lumMod val="75000"/>
                            </a:schemeClr>
                          </a:solidFill>
                          <a:latin typeface="Franklin Gothic Book" panose="020B0503020102020204" pitchFamily="34" charset="0"/>
                          <a:ea typeface="+mn-ea"/>
                          <a:cs typeface="+mn-cs"/>
                        </a:rPr>
                        <a:t> </a:t>
                      </a:r>
                      <a:r>
                        <a:rPr lang="en-GB" sz="820" b="1" kern="1200" dirty="0" smtClean="0">
                          <a:solidFill>
                            <a:schemeClr val="tx1">
                              <a:lumMod val="75000"/>
                            </a:schemeClr>
                          </a:solidFill>
                          <a:latin typeface="Franklin Gothic Book" panose="020B0503020102020204" pitchFamily="34" charset="0"/>
                          <a:ea typeface="+mn-ea"/>
                          <a:cs typeface="+mn-cs"/>
                        </a:rPr>
                        <a:t>Stakeholder Engagement: </a:t>
                      </a:r>
                      <a:r>
                        <a:rPr lang="en-GB" sz="820" b="0" kern="1200" dirty="0" smtClean="0">
                          <a:solidFill>
                            <a:schemeClr val="tx1">
                              <a:lumMod val="75000"/>
                            </a:schemeClr>
                          </a:solidFill>
                          <a:latin typeface="Franklin Gothic Book" panose="020B0503020102020204" pitchFamily="34" charset="0"/>
                          <a:ea typeface="+mn-ea"/>
                          <a:cs typeface="+mn-cs"/>
                        </a:rPr>
                        <a:t>Ensure that direct, indirect and cumulative E&amp;S impacts of projects</a:t>
                      </a:r>
                      <a:r>
                        <a:rPr lang="en-GB" sz="820" b="0" kern="1200" baseline="30000" dirty="0" smtClean="0">
                          <a:solidFill>
                            <a:schemeClr val="tx1">
                              <a:lumMod val="75000"/>
                            </a:schemeClr>
                          </a:solidFill>
                          <a:latin typeface="Franklin Gothic Book" panose="020B0503020102020204" pitchFamily="34" charset="0"/>
                          <a:ea typeface="+mn-ea"/>
                          <a:cs typeface="+mn-cs"/>
                        </a:rPr>
                        <a:t>1</a:t>
                      </a:r>
                      <a:r>
                        <a:rPr lang="en-GB" sz="820" b="0" kern="1200" dirty="0" smtClean="0">
                          <a:solidFill>
                            <a:schemeClr val="tx1">
                              <a:lumMod val="75000"/>
                            </a:schemeClr>
                          </a:solidFill>
                          <a:latin typeface="Franklin Gothic Book" panose="020B0503020102020204" pitchFamily="34" charset="0"/>
                          <a:ea typeface="+mn-ea"/>
                          <a:cs typeface="+mn-cs"/>
                        </a:rPr>
                        <a:t> are appropriately assessed and mitigated, work with clients to ensure adequate E&amp;S capacity. Ensure adequate level of stakeholder engagement. </a:t>
                      </a:r>
                    </a:p>
                    <a:p>
                      <a:pPr marL="171450" marR="0" indent="-108000" algn="l" defTabSz="914400" rtl="0" eaLnBrk="1" fontAlgn="auto" latinLnBrk="0" hangingPunct="1">
                        <a:lnSpc>
                          <a:spcPct val="100000"/>
                        </a:lnSpc>
                        <a:spcBef>
                          <a:spcPts val="400"/>
                        </a:spcBef>
                        <a:spcAft>
                          <a:spcPts val="0"/>
                        </a:spcAft>
                        <a:buClrTx/>
                        <a:buSzTx/>
                        <a:buFont typeface="Wingdings" panose="05000000000000000000" pitchFamily="2" charset="2"/>
                        <a:buChar char="§"/>
                        <a:tabLst/>
                        <a:defRPr/>
                      </a:pPr>
                      <a:r>
                        <a:rPr lang="en-GB" sz="820" b="1" kern="1200" dirty="0" smtClean="0">
                          <a:solidFill>
                            <a:schemeClr val="tx1">
                              <a:lumMod val="75000"/>
                            </a:schemeClr>
                          </a:solidFill>
                          <a:latin typeface="Franklin Gothic Book" panose="020B0503020102020204" pitchFamily="34" charset="0"/>
                          <a:ea typeface="+mn-ea"/>
                          <a:cs typeface="+mn-cs"/>
                        </a:rPr>
                        <a:t>Labour and Working Conditions: </a:t>
                      </a:r>
                      <a:r>
                        <a:rPr lang="en-GB" sz="820" b="0" kern="1200" dirty="0" smtClean="0">
                          <a:solidFill>
                            <a:schemeClr val="tx1">
                              <a:lumMod val="75000"/>
                            </a:schemeClr>
                          </a:solidFill>
                          <a:latin typeface="Franklin Gothic Book" panose="020B0503020102020204" pitchFamily="34" charset="0"/>
                          <a:ea typeface="+mn-ea"/>
                          <a:cs typeface="+mn-cs"/>
                        </a:rPr>
                        <a:t>Ensure that clients’ HR policies and labour practices comply with EBRD Policy</a:t>
                      </a:r>
                      <a:r>
                        <a:rPr lang="en-GB" sz="820" b="0" kern="1200" baseline="0" dirty="0" smtClean="0">
                          <a:solidFill>
                            <a:schemeClr val="tx1">
                              <a:lumMod val="75000"/>
                            </a:schemeClr>
                          </a:solidFill>
                          <a:latin typeface="Franklin Gothic Book" panose="020B0503020102020204" pitchFamily="34" charset="0"/>
                          <a:ea typeface="+mn-ea"/>
                          <a:cs typeface="+mn-cs"/>
                        </a:rPr>
                        <a:t> </a:t>
                      </a:r>
                      <a:r>
                        <a:rPr lang="en-GB" sz="820" b="0" kern="1200" dirty="0" smtClean="0">
                          <a:solidFill>
                            <a:schemeClr val="tx1">
                              <a:lumMod val="75000"/>
                            </a:schemeClr>
                          </a:solidFill>
                          <a:latin typeface="Franklin Gothic Book" panose="020B0503020102020204" pitchFamily="34" charset="0"/>
                          <a:ea typeface="+mn-ea"/>
                          <a:cs typeface="+mn-cs"/>
                        </a:rPr>
                        <a:t>to reduce potential discrimination in the work place, particularly in case of any retrenchment due to privatisation of SOEs, and promote equal opportunities. </a:t>
                      </a:r>
                    </a:p>
                    <a:p>
                      <a:pPr marL="171450" marR="0" indent="-108000" algn="l" defTabSz="914400" rtl="0" eaLnBrk="1" fontAlgn="auto" latinLnBrk="0" hangingPunct="1">
                        <a:lnSpc>
                          <a:spcPct val="100000"/>
                        </a:lnSpc>
                        <a:spcBef>
                          <a:spcPts val="400"/>
                        </a:spcBef>
                        <a:spcAft>
                          <a:spcPts val="0"/>
                        </a:spcAft>
                        <a:buClrTx/>
                        <a:buSzTx/>
                        <a:buFont typeface="Wingdings" panose="05000000000000000000" pitchFamily="2" charset="2"/>
                        <a:buChar char="§"/>
                        <a:tabLst/>
                        <a:defRPr/>
                      </a:pPr>
                      <a:r>
                        <a:rPr lang="en-GB" sz="820" b="1" kern="1200" dirty="0" smtClean="0">
                          <a:solidFill>
                            <a:schemeClr val="tx1">
                              <a:lumMod val="75000"/>
                            </a:schemeClr>
                          </a:solidFill>
                          <a:latin typeface="Franklin Gothic Book" panose="020B0503020102020204" pitchFamily="34" charset="0"/>
                          <a:ea typeface="+mn-ea"/>
                          <a:cs typeface="+mn-cs"/>
                        </a:rPr>
                        <a:t>Resource Efficiency and Pollution Prevention and Control:</a:t>
                      </a:r>
                      <a:r>
                        <a:rPr lang="en-GB" sz="820" b="0" kern="1200" dirty="0" smtClean="0">
                          <a:solidFill>
                            <a:schemeClr val="tx1">
                              <a:lumMod val="75000"/>
                            </a:schemeClr>
                          </a:solidFill>
                          <a:latin typeface="Franklin Gothic Book" panose="020B0503020102020204" pitchFamily="34" charset="0"/>
                          <a:ea typeface="+mn-ea"/>
                          <a:cs typeface="+mn-cs"/>
                        </a:rPr>
                        <a:t> Assist through policy dialogue and capacity building in the implementation of EU directives at local and national levels. Support development and implementation of Green City Action Plans.</a:t>
                      </a:r>
                    </a:p>
                    <a:p>
                      <a:pPr marL="171450" marR="0" indent="-108000" algn="l" defTabSz="914400" rtl="0" eaLnBrk="1" fontAlgn="auto" latinLnBrk="0" hangingPunct="1">
                        <a:lnSpc>
                          <a:spcPct val="100000"/>
                        </a:lnSpc>
                        <a:spcBef>
                          <a:spcPts val="400"/>
                        </a:spcBef>
                        <a:spcAft>
                          <a:spcPts val="0"/>
                        </a:spcAft>
                        <a:buClrTx/>
                        <a:buSzTx/>
                        <a:buFont typeface="Wingdings" panose="05000000000000000000" pitchFamily="2" charset="2"/>
                        <a:buChar char="§"/>
                        <a:tabLst/>
                        <a:defRPr/>
                      </a:pPr>
                      <a:r>
                        <a:rPr lang="en-GB" sz="820" b="1" kern="1200" dirty="0" smtClean="0">
                          <a:solidFill>
                            <a:schemeClr val="tx1">
                              <a:lumMod val="75000"/>
                            </a:schemeClr>
                          </a:solidFill>
                          <a:latin typeface="Franklin Gothic Book" panose="020B0503020102020204" pitchFamily="34" charset="0"/>
                          <a:ea typeface="+mn-ea"/>
                          <a:cs typeface="+mn-cs"/>
                        </a:rPr>
                        <a:t>Health and Safety:</a:t>
                      </a:r>
                      <a:r>
                        <a:rPr lang="en-GB" sz="820" b="0" kern="1200" dirty="0" smtClean="0">
                          <a:solidFill>
                            <a:schemeClr val="tx1">
                              <a:lumMod val="75000"/>
                            </a:schemeClr>
                          </a:solidFill>
                          <a:latin typeface="Franklin Gothic Book" panose="020B0503020102020204" pitchFamily="34" charset="0"/>
                          <a:ea typeface="+mn-ea"/>
                          <a:cs typeface="+mn-cs"/>
                        </a:rPr>
                        <a:t> Assist in improvement of occupational and community health and safety in </a:t>
                      </a:r>
                      <a:r>
                        <a:rPr lang="en-GB" sz="820" b="0" i="1" kern="1200" dirty="0" smtClean="0">
                          <a:solidFill>
                            <a:schemeClr val="tx1">
                              <a:lumMod val="75000"/>
                            </a:schemeClr>
                          </a:solidFill>
                          <a:latin typeface="Franklin Gothic Book" panose="020B0503020102020204" pitchFamily="34" charset="0"/>
                          <a:ea typeface="+mn-ea"/>
                          <a:cs typeface="+mn-cs"/>
                        </a:rPr>
                        <a:t>inter alia </a:t>
                      </a:r>
                      <a:r>
                        <a:rPr lang="en-GB" sz="820" b="0" kern="1200" dirty="0" smtClean="0">
                          <a:solidFill>
                            <a:schemeClr val="tx1">
                              <a:lumMod val="75000"/>
                            </a:schemeClr>
                          </a:solidFill>
                          <a:latin typeface="Franklin Gothic Book" panose="020B0503020102020204" pitchFamily="34" charset="0"/>
                          <a:ea typeface="+mn-ea"/>
                          <a:cs typeface="+mn-cs"/>
                        </a:rPr>
                        <a:t>infrastructure and energy projects. TC funds may be required to improve road safety.</a:t>
                      </a:r>
                    </a:p>
                    <a:p>
                      <a:pPr marL="171450" marR="0" indent="-108000" algn="l" defTabSz="914400" rtl="0" eaLnBrk="1" fontAlgn="auto" latinLnBrk="0" hangingPunct="1">
                        <a:lnSpc>
                          <a:spcPct val="100000"/>
                        </a:lnSpc>
                        <a:spcBef>
                          <a:spcPts val="400"/>
                        </a:spcBef>
                        <a:spcAft>
                          <a:spcPts val="0"/>
                        </a:spcAft>
                        <a:buClrTx/>
                        <a:buSzTx/>
                        <a:buFont typeface="Wingdings" panose="05000000000000000000" pitchFamily="2" charset="2"/>
                        <a:buChar char="§"/>
                        <a:tabLst/>
                        <a:defRPr/>
                      </a:pPr>
                      <a:r>
                        <a:rPr lang="en-GB" sz="820" b="1" kern="1200" dirty="0" smtClean="0">
                          <a:solidFill>
                            <a:schemeClr val="tx1">
                              <a:lumMod val="75000"/>
                            </a:schemeClr>
                          </a:solidFill>
                          <a:latin typeface="Franklin Gothic Book" panose="020B0503020102020204" pitchFamily="34" charset="0"/>
                          <a:ea typeface="+mn-ea"/>
                          <a:cs typeface="+mn-cs"/>
                        </a:rPr>
                        <a:t>Land Acquisition, Involuntary Resettlement and Economic Displacement:</a:t>
                      </a:r>
                      <a:r>
                        <a:rPr lang="en-GB" sz="820" b="0" kern="1200" dirty="0" smtClean="0">
                          <a:solidFill>
                            <a:schemeClr val="tx1">
                              <a:lumMod val="75000"/>
                            </a:schemeClr>
                          </a:solidFill>
                          <a:latin typeface="Franklin Gothic Book" panose="020B0503020102020204" pitchFamily="34" charset="0"/>
                          <a:ea typeface="+mn-ea"/>
                          <a:cs typeface="+mn-cs"/>
                        </a:rPr>
                        <a:t> Linear infrastructure projects may require acquisition of land and properties, therefore clients may need to help with the registration of land titles. Where occupiers have no legal titles, clients will need to ensure compensation and livelihood restoration are provided in accordance with the Bank’s requirements.</a:t>
                      </a:r>
                    </a:p>
                    <a:p>
                      <a:pPr marL="171450" marR="0" indent="-108000" algn="l" defTabSz="914400" rtl="0" eaLnBrk="1" fontAlgn="auto" latinLnBrk="0" hangingPunct="1">
                        <a:lnSpc>
                          <a:spcPct val="100000"/>
                        </a:lnSpc>
                        <a:spcBef>
                          <a:spcPts val="400"/>
                        </a:spcBef>
                        <a:spcAft>
                          <a:spcPts val="0"/>
                        </a:spcAft>
                        <a:buClrTx/>
                        <a:buSzTx/>
                        <a:buFont typeface="Wingdings" panose="05000000000000000000" pitchFamily="2" charset="2"/>
                        <a:buChar char="§"/>
                        <a:tabLst/>
                        <a:defRPr/>
                      </a:pPr>
                      <a:r>
                        <a:rPr lang="en-GB" sz="820" b="1" kern="1200" dirty="0" smtClean="0">
                          <a:solidFill>
                            <a:schemeClr val="tx1">
                              <a:lumMod val="75000"/>
                            </a:schemeClr>
                          </a:solidFill>
                          <a:latin typeface="Franklin Gothic Book" panose="020B0503020102020204" pitchFamily="34" charset="0"/>
                          <a:ea typeface="+mn-ea"/>
                          <a:cs typeface="+mn-cs"/>
                        </a:rPr>
                        <a:t>Biodiversity Conservation and Sustainable Management of Living Natural Resources:</a:t>
                      </a:r>
                      <a:r>
                        <a:rPr lang="en-GB" sz="820" b="0" kern="1200" dirty="0" smtClean="0">
                          <a:solidFill>
                            <a:schemeClr val="tx1">
                              <a:lumMod val="75000"/>
                            </a:schemeClr>
                          </a:solidFill>
                          <a:latin typeface="Franklin Gothic Book" panose="020B0503020102020204" pitchFamily="34" charset="0"/>
                          <a:ea typeface="+mn-ea"/>
                          <a:cs typeface="+mn-cs"/>
                        </a:rPr>
                        <a:t> Renewable energy and infrastructure projects may have impacts through encroaching or fragmenting sensitive habitats, protected areas or proposed Emerald and Natura 2000 sites. To avoid or minimise such impacts, ensure robust biodiversity impact assessments of projects in sensitive locations are carried out and provide TC support where needed.</a:t>
                      </a:r>
                    </a:p>
                    <a:p>
                      <a:pPr marL="171450" marR="0" indent="-108000" algn="l" defTabSz="914400" rtl="0" eaLnBrk="1" fontAlgn="auto" latinLnBrk="0" hangingPunct="1">
                        <a:lnSpc>
                          <a:spcPct val="100000"/>
                        </a:lnSpc>
                        <a:spcBef>
                          <a:spcPts val="400"/>
                        </a:spcBef>
                        <a:spcAft>
                          <a:spcPts val="0"/>
                        </a:spcAft>
                        <a:buClrTx/>
                        <a:buSzTx/>
                        <a:buFont typeface="Wingdings" panose="05000000000000000000" pitchFamily="2" charset="2"/>
                        <a:buChar char="§"/>
                        <a:tabLst/>
                        <a:defRPr/>
                      </a:pPr>
                      <a:r>
                        <a:rPr lang="en-GB" sz="820" b="1" kern="1200" dirty="0" smtClean="0">
                          <a:solidFill>
                            <a:schemeClr val="tx1">
                              <a:lumMod val="75000"/>
                            </a:schemeClr>
                          </a:solidFill>
                          <a:latin typeface="Franklin Gothic Book" panose="020B0503020102020204" pitchFamily="34" charset="0"/>
                          <a:ea typeface="+mn-ea"/>
                          <a:cs typeface="+mn-cs"/>
                        </a:rPr>
                        <a:t>Cultural Heritage:</a:t>
                      </a:r>
                      <a:r>
                        <a:rPr lang="en-GB" sz="820" b="0" kern="1200" dirty="0" smtClean="0">
                          <a:solidFill>
                            <a:schemeClr val="tx1">
                              <a:lumMod val="75000"/>
                            </a:schemeClr>
                          </a:solidFill>
                          <a:latin typeface="Franklin Gothic Book" panose="020B0503020102020204" pitchFamily="34" charset="0"/>
                          <a:ea typeface="+mn-ea"/>
                          <a:cs typeface="+mn-cs"/>
                        </a:rPr>
                        <a:t> Work with clients to identify and consult with key stakeholders and protect sensitive cultural heritage.</a:t>
                      </a:r>
                    </a:p>
                    <a:p>
                      <a:pPr marL="171450" marR="0" indent="-108000" algn="l" defTabSz="914400" rtl="0" eaLnBrk="1" fontAlgn="auto" latinLnBrk="0" hangingPunct="1">
                        <a:lnSpc>
                          <a:spcPct val="100000"/>
                        </a:lnSpc>
                        <a:spcBef>
                          <a:spcPts val="400"/>
                        </a:spcBef>
                        <a:spcAft>
                          <a:spcPts val="0"/>
                        </a:spcAft>
                        <a:buClrTx/>
                        <a:buSzTx/>
                        <a:buFont typeface="Wingdings" panose="05000000000000000000" pitchFamily="2" charset="2"/>
                        <a:buChar char="§"/>
                        <a:tabLst/>
                        <a:defRPr/>
                      </a:pPr>
                      <a:r>
                        <a:rPr lang="en-GB" sz="820" b="1" kern="1200" dirty="0" smtClean="0">
                          <a:solidFill>
                            <a:schemeClr val="tx1">
                              <a:lumMod val="75000"/>
                            </a:schemeClr>
                          </a:solidFill>
                          <a:latin typeface="Franklin Gothic Book" panose="020B0503020102020204" pitchFamily="34" charset="0"/>
                          <a:ea typeface="+mn-ea"/>
                          <a:cs typeface="+mn-cs"/>
                        </a:rPr>
                        <a:t>Financial Intermediaries: </a:t>
                      </a:r>
                      <a:r>
                        <a:rPr lang="en-GB" sz="820" b="0" kern="1200" dirty="0" smtClean="0">
                          <a:solidFill>
                            <a:schemeClr val="tx1">
                              <a:lumMod val="75000"/>
                            </a:schemeClr>
                          </a:solidFill>
                          <a:latin typeface="Franklin Gothic Book" panose="020B0503020102020204" pitchFamily="34" charset="0"/>
                          <a:ea typeface="+mn-ea"/>
                          <a:cs typeface="+mn-cs"/>
                        </a:rPr>
                        <a:t>Ensure that FI partners have adequate E&amp;S capacity and risk management procedures in place.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2552876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28613" y="-1"/>
            <a:ext cx="6296025" cy="831851"/>
          </a:xfrm>
        </p:spPr>
        <p:txBody>
          <a:bodyPr>
            <a:noAutofit/>
          </a:bodyPr>
          <a:lstStyle/>
          <a:p>
            <a:r>
              <a:rPr lang="en-GB" sz="2400" b="1" dirty="0"/>
              <a:t>8</a:t>
            </a:r>
            <a:r>
              <a:rPr lang="en-GB" sz="2400" b="1" dirty="0" smtClean="0"/>
              <a:t>. Donor Co-Financing Assessment</a:t>
            </a:r>
            <a:endParaRPr lang="en-GB" sz="2400" dirty="0"/>
          </a:p>
        </p:txBody>
      </p:sp>
      <p:sp>
        <p:nvSpPr>
          <p:cNvPr id="3" name="Slide Number Placeholder 2"/>
          <p:cNvSpPr>
            <a:spLocks noGrp="1"/>
          </p:cNvSpPr>
          <p:nvPr>
            <p:ph type="sldNum" sz="quarter" idx="4"/>
          </p:nvPr>
        </p:nvSpPr>
        <p:spPr/>
        <p:txBody>
          <a:bodyPr/>
          <a:lstStyle/>
          <a:p>
            <a:fld id="{71F9F866-B438-9445-8D9F-1F8FF6608833}" type="slidenum">
              <a:rPr lang="en-GB" smtClean="0">
                <a:solidFill>
                  <a:srgbClr val="00539B"/>
                </a:solidFill>
              </a:rPr>
              <a:pPr/>
              <a:t>18</a:t>
            </a:fld>
            <a:endParaRPr lang="en-GB" dirty="0">
              <a:solidFill>
                <a:srgbClr val="00539B"/>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1580199173"/>
              </p:ext>
            </p:extLst>
          </p:nvPr>
        </p:nvGraphicFramePr>
        <p:xfrm>
          <a:off x="328613" y="4372724"/>
          <a:ext cx="2776537" cy="2101882"/>
        </p:xfrm>
        <a:graphic>
          <a:graphicData uri="http://schemas.openxmlformats.org/drawingml/2006/table">
            <a:tbl>
              <a:tblPr firstRow="1" bandRow="1">
                <a:tableStyleId>{3B4B98B0-60AC-42C2-AFA5-B58CD77FA1E5}</a:tableStyleId>
              </a:tblPr>
              <a:tblGrid>
                <a:gridCol w="1772545"/>
                <a:gridCol w="513088"/>
                <a:gridCol w="490904"/>
              </a:tblGrid>
              <a:tr h="445136">
                <a:tc gridSpan="3">
                  <a:txBody>
                    <a:bodyPr/>
                    <a:lstStyle/>
                    <a:p>
                      <a:pPr algn="r"/>
                      <a:endParaRPr lang="en-GB" sz="900" b="0" i="1" dirty="0" smtClean="0">
                        <a:latin typeface="Franklin Gothic Book" panose="020B0503020102020204" pitchFamily="34" charset="0"/>
                      </a:endParaRPr>
                    </a:p>
                    <a:p>
                      <a:pPr algn="r"/>
                      <a:r>
                        <a:rPr lang="en-GB" sz="900" b="0" i="1" dirty="0" smtClean="0">
                          <a:latin typeface="Franklin Gothic Book" panose="020B0503020102020204" pitchFamily="34" charset="0"/>
                        </a:rPr>
                        <a:t>EBRD </a:t>
                      </a:r>
                      <a:r>
                        <a:rPr lang="en-GB" sz="800" b="0" i="1" dirty="0" smtClean="0">
                          <a:latin typeface="Franklin Gothic Book" panose="020B0503020102020204" pitchFamily="34" charset="0"/>
                        </a:rPr>
                        <a:t>regional percentile rank</a:t>
                      </a:r>
                      <a:r>
                        <a:rPr lang="en-GB" sz="800" b="0" i="1" baseline="30000" dirty="0" smtClean="0">
                          <a:latin typeface="Franklin Gothic Book" panose="020B0503020102020204" pitchFamily="34" charset="0"/>
                        </a:rPr>
                        <a:t>1</a:t>
                      </a:r>
                      <a:endParaRPr lang="en-GB" sz="800" b="0" i="1" baseline="30000" dirty="0">
                        <a:latin typeface="Franklin Gothic Book" panose="020B0503020102020204" pitchFamily="34" charset="0"/>
                      </a:endParaRPr>
                    </a:p>
                  </a:txBody>
                  <a:tcPr marL="18000" marR="0" anchor="ctr">
                    <a:lnL>
                      <a:noFill/>
                    </a:lnL>
                    <a:lnR>
                      <a:noFill/>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b"/>
                      <a:endParaRPr lang="en-GB" sz="1000" b="0" i="0" u="none" strike="noStrike" dirty="0">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chemeClr val="accent1">
                          <a:lumMod val="20000"/>
                          <a:lumOff val="80000"/>
                        </a:schemeClr>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b"/>
                      <a:endParaRPr lang="en-GB" sz="1000" b="0" i="0" u="none" strike="noStrike" dirty="0">
                        <a:solidFill>
                          <a:schemeClr val="tx1"/>
                        </a:solidFill>
                        <a:effectLst/>
                        <a:latin typeface="Franklin Gothic Book" panose="020B0503020102020204" pitchFamily="34" charset="0"/>
                      </a:endParaRPr>
                    </a:p>
                  </a:txBody>
                  <a:tcPr marL="7620" marR="7620" marT="7620" marB="0" anchor="ctr">
                    <a:lnL>
                      <a:noFill/>
                    </a:lnL>
                    <a:lnR>
                      <a:noFill/>
                    </a:lnR>
                    <a:lnT w="12700" cap="flat" cmpd="sng" algn="ctr">
                      <a:solidFill>
                        <a:schemeClr val="accent1">
                          <a:lumMod val="20000"/>
                          <a:lumOff val="80000"/>
                        </a:schemeClr>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95529">
                <a:tc>
                  <a:txBody>
                    <a:bodyPr/>
                    <a:lstStyle/>
                    <a:p>
                      <a:r>
                        <a:rPr lang="en-GB" sz="1000" b="0" dirty="0" smtClean="0">
                          <a:latin typeface="Franklin Gothic Book" panose="020B0503020102020204" pitchFamily="34" charset="0"/>
                        </a:rPr>
                        <a:t>GDP per capita (PPP, USD)</a:t>
                      </a:r>
                      <a:r>
                        <a:rPr lang="en-GB" sz="1000" b="0" i="1" baseline="30000" dirty="0" smtClean="0">
                          <a:latin typeface="Franklin Gothic Book" panose="020B0503020102020204" pitchFamily="34" charset="0"/>
                        </a:rPr>
                        <a:t> 2</a:t>
                      </a:r>
                      <a:endParaRPr lang="en-GB" sz="1000" b="0" dirty="0">
                        <a:latin typeface="Franklin Gothic Book" panose="020B0503020102020204" pitchFamily="34" charset="0"/>
                      </a:endParaRPr>
                    </a:p>
                  </a:txBody>
                  <a:tcPr marL="18000" marR="0" anchor="ctr">
                    <a:lnL>
                      <a:noFill/>
                    </a:lnL>
                    <a:lnR>
                      <a:noFill/>
                    </a:lnR>
                    <a:lnT w="6350" cap="flat" cmpd="sng" algn="ctr">
                      <a:solidFill>
                        <a:schemeClr val="accent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b"/>
                      <a:r>
                        <a:rPr lang="en-GB" sz="1000" b="0" u="none" strike="noStrike" dirty="0" smtClean="0">
                          <a:effectLst/>
                          <a:latin typeface="Franklin Gothic Book" panose="020B0503020102020204" pitchFamily="34" charset="0"/>
                        </a:rPr>
                        <a:t>11,034</a:t>
                      </a:r>
                      <a:endParaRPr lang="en-GB" sz="1000" b="0" i="0" u="none" strike="noStrike" dirty="0">
                        <a:solidFill>
                          <a:srgbClr val="000000"/>
                        </a:solidFill>
                        <a:effectLst/>
                        <a:latin typeface="Franklin Gothic Book" panose="020B0503020102020204" pitchFamily="34" charset="0"/>
                      </a:endParaRPr>
                    </a:p>
                  </a:txBody>
                  <a:tcPr marL="7620" marR="7620" marT="7620" marB="0" anchor="ctr">
                    <a:lnL>
                      <a:noFill/>
                    </a:lnL>
                    <a:lnR>
                      <a:noFill/>
                    </a:lnR>
                    <a:lnT w="6350" cap="flat" cmpd="sng" algn="ctr">
                      <a:solidFill>
                        <a:schemeClr val="accent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4">
                        <a:lumMod val="20000"/>
                        <a:lumOff val="8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000" b="0" i="0" u="none" strike="noStrike" kern="1200" dirty="0" smtClean="0">
                          <a:solidFill>
                            <a:schemeClr val="tx1"/>
                          </a:solidFill>
                          <a:effectLst/>
                          <a:latin typeface="Franklin Gothic Book" panose="020B0503020102020204" pitchFamily="34" charset="0"/>
                          <a:ea typeface="+mn-ea"/>
                          <a:cs typeface="+mn-cs"/>
                        </a:rPr>
                        <a:t>25</a:t>
                      </a:r>
                      <a:r>
                        <a:rPr lang="en-GB" sz="1000" b="0" i="0" u="none" strike="noStrike" kern="1200" baseline="30000" dirty="0" smtClean="0">
                          <a:solidFill>
                            <a:schemeClr val="tx1"/>
                          </a:solidFill>
                          <a:effectLst/>
                          <a:latin typeface="Franklin Gothic Book" panose="020B0503020102020204" pitchFamily="34" charset="0"/>
                          <a:ea typeface="+mn-ea"/>
                          <a:cs typeface="+mn-cs"/>
                        </a:rPr>
                        <a:t>th</a:t>
                      </a:r>
                      <a:endParaRPr lang="en-GB" sz="1000" b="0" i="0" u="none" strike="noStrike" kern="1200" dirty="0">
                        <a:solidFill>
                          <a:schemeClr val="tx1"/>
                        </a:solidFill>
                        <a:effectLst/>
                        <a:latin typeface="Franklin Gothic Book" panose="020B0503020102020204" pitchFamily="34" charset="0"/>
                        <a:ea typeface="+mn-ea"/>
                        <a:cs typeface="+mn-cs"/>
                      </a:endParaRPr>
                    </a:p>
                  </a:txBody>
                  <a:tcPr marL="7620" marR="7620" marT="7620" marB="0" anchor="ctr">
                    <a:lnL>
                      <a:noFill/>
                    </a:lnL>
                    <a:lnR>
                      <a:noFill/>
                    </a:lnR>
                    <a:lnT w="6350" cap="flat" cmpd="sng" algn="ctr">
                      <a:solidFill>
                        <a:schemeClr val="accent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4">
                        <a:lumMod val="20000"/>
                        <a:lumOff val="80000"/>
                      </a:schemeClr>
                    </a:solidFill>
                  </a:tcPr>
                </a:tc>
              </a:tr>
              <a:tr h="296757">
                <a:tc>
                  <a:txBody>
                    <a:bodyPr/>
                    <a:lstStyle/>
                    <a:p>
                      <a:r>
                        <a:rPr lang="en-GB" sz="1000" b="0" dirty="0" smtClean="0">
                          <a:latin typeface="Franklin Gothic Book" panose="020B0503020102020204" pitchFamily="34" charset="0"/>
                        </a:rPr>
                        <a:t>ODA Country</a:t>
                      </a:r>
                      <a:r>
                        <a:rPr lang="en-GB" sz="1000" b="0" baseline="0" dirty="0" smtClean="0">
                          <a:latin typeface="Franklin Gothic Book" panose="020B0503020102020204" pitchFamily="34" charset="0"/>
                        </a:rPr>
                        <a:t> </a:t>
                      </a:r>
                      <a:endParaRPr lang="en-GB" sz="1000" b="0" dirty="0">
                        <a:latin typeface="Franklin Gothic Book" panose="020B0503020102020204" pitchFamily="34" charset="0"/>
                      </a:endParaRPr>
                    </a:p>
                  </a:txBody>
                  <a:tcPr marL="18000" marR="0" anchor="ctr">
                    <a:lnT>
                      <a:noFill/>
                    </a:lnT>
                    <a:solidFill>
                      <a:schemeClr val="accent4">
                        <a:lumMod val="20000"/>
                        <a:lumOff val="80000"/>
                      </a:schemeClr>
                    </a:solidFill>
                  </a:tcPr>
                </a:tc>
                <a:tc>
                  <a:txBody>
                    <a:bodyPr/>
                    <a:lstStyle/>
                    <a:p>
                      <a:pPr algn="ctr" fontAlgn="b"/>
                      <a:r>
                        <a:rPr lang="en-GB" sz="1000" b="0" i="0" u="none" strike="noStrike" dirty="0" smtClean="0">
                          <a:solidFill>
                            <a:schemeClr val="tx1"/>
                          </a:solidFill>
                          <a:effectLst/>
                          <a:latin typeface="Franklin Gothic Book" panose="020B0503020102020204" pitchFamily="34" charset="0"/>
                        </a:rPr>
                        <a:t>YES</a:t>
                      </a:r>
                      <a:endParaRPr lang="en-GB" sz="1000" b="0" i="0" u="none" strike="noStrike" dirty="0">
                        <a:solidFill>
                          <a:srgbClr val="000000"/>
                        </a:solidFill>
                        <a:effectLst/>
                        <a:latin typeface="Franklin Gothic Book" panose="020B0503020102020204" pitchFamily="34" charset="0"/>
                      </a:endParaRPr>
                    </a:p>
                  </a:txBody>
                  <a:tcPr marL="7620" marR="7620" marT="7620" marB="0" anchor="ctr">
                    <a:lnT>
                      <a:noFill/>
                    </a:lnT>
                    <a:solidFill>
                      <a:schemeClr val="accent4">
                        <a:lumMod val="20000"/>
                        <a:lumOff val="80000"/>
                      </a:schemeClr>
                    </a:solidFill>
                  </a:tcPr>
                </a:tc>
                <a:tc>
                  <a:txBody>
                    <a:bodyPr/>
                    <a:lstStyle/>
                    <a:p>
                      <a:pPr marL="0" algn="ctr" defTabSz="914400" rtl="0" eaLnBrk="1" fontAlgn="b" latinLnBrk="0" hangingPunct="1"/>
                      <a:r>
                        <a:rPr lang="en-GB" sz="1000" b="0" u="none" strike="noStrike" kern="1200" dirty="0" smtClean="0">
                          <a:solidFill>
                            <a:schemeClr val="tx1"/>
                          </a:solidFill>
                          <a:effectLst/>
                          <a:latin typeface="Franklin Gothic Book" panose="020B0503020102020204" pitchFamily="34" charset="0"/>
                          <a:ea typeface="+mn-ea"/>
                          <a:cs typeface="+mn-cs"/>
                        </a:rPr>
                        <a:t>N/A</a:t>
                      </a:r>
                      <a:endParaRPr lang="en-GB" sz="1000" b="0" u="none" strike="noStrike" kern="1200" dirty="0">
                        <a:solidFill>
                          <a:schemeClr val="tx1"/>
                        </a:solidFill>
                        <a:effectLst/>
                        <a:latin typeface="Franklin Gothic Book" panose="020B0503020102020204" pitchFamily="34" charset="0"/>
                        <a:ea typeface="+mn-ea"/>
                        <a:cs typeface="+mn-cs"/>
                      </a:endParaRPr>
                    </a:p>
                  </a:txBody>
                  <a:tcPr marL="7620" marR="7620" marT="7620" marB="0" anchor="ctr">
                    <a:lnT>
                      <a:noFill/>
                    </a:lnT>
                    <a:solidFill>
                      <a:schemeClr val="accent4">
                        <a:lumMod val="20000"/>
                        <a:lumOff val="80000"/>
                      </a:schemeClr>
                    </a:solidFill>
                  </a:tcPr>
                </a:tc>
              </a:tr>
              <a:tr h="482230">
                <a:tc>
                  <a:txBody>
                    <a:bodyPr/>
                    <a:lstStyle/>
                    <a:p>
                      <a:r>
                        <a:rPr lang="en-GB" sz="1000" b="0" dirty="0" smtClean="0">
                          <a:latin typeface="Franklin Gothic Book" panose="020B0503020102020204" pitchFamily="34" charset="0"/>
                        </a:rPr>
                        <a:t>ODA as share of Gross National Income (%)</a:t>
                      </a:r>
                      <a:endParaRPr lang="en-GB" sz="1000" b="0" dirty="0">
                        <a:latin typeface="Franklin Gothic Book" panose="020B0503020102020204" pitchFamily="34" charset="0"/>
                      </a:endParaRPr>
                    </a:p>
                  </a:txBody>
                  <a:tcPr marL="18000" marR="0" anchor="ctr">
                    <a:solidFill>
                      <a:schemeClr val="bg1"/>
                    </a:solidFill>
                  </a:tcPr>
                </a:tc>
                <a:tc>
                  <a:txBody>
                    <a:bodyPr/>
                    <a:lstStyle/>
                    <a:p>
                      <a:pPr algn="ctr" fontAlgn="b"/>
                      <a:r>
                        <a:rPr lang="en-GB" sz="1000" b="0" i="0" u="none" strike="noStrike" dirty="0" smtClean="0">
                          <a:solidFill>
                            <a:schemeClr val="tx1"/>
                          </a:solidFill>
                          <a:effectLst/>
                          <a:latin typeface="Franklin Gothic Book" panose="020B0503020102020204" pitchFamily="34" charset="0"/>
                        </a:rPr>
                        <a:t>0.91</a:t>
                      </a:r>
                      <a:endParaRPr lang="en-GB" sz="1000" b="0" i="0" u="none" strike="noStrike" dirty="0">
                        <a:solidFill>
                          <a:srgbClr val="000000"/>
                        </a:solidFill>
                        <a:effectLst/>
                        <a:latin typeface="Franklin Gothic Book" panose="020B0503020102020204" pitchFamily="34" charset="0"/>
                      </a:endParaRPr>
                    </a:p>
                  </a:txBody>
                  <a:tcPr marL="7620" marR="7620" marT="7620" marB="0" anchor="c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000" b="0" u="none" strike="noStrike" kern="1200" dirty="0" smtClean="0">
                          <a:solidFill>
                            <a:schemeClr val="tx1"/>
                          </a:solidFill>
                          <a:effectLst/>
                          <a:latin typeface="Franklin Gothic Book" panose="020B0503020102020204" pitchFamily="34" charset="0"/>
                          <a:ea typeface="+mn-ea"/>
                          <a:cs typeface="+mn-cs"/>
                        </a:rPr>
                        <a:t>57</a:t>
                      </a:r>
                      <a:r>
                        <a:rPr lang="en-GB" sz="1000" b="0" u="none" strike="noStrike" kern="1200" baseline="30000" dirty="0" smtClean="0">
                          <a:solidFill>
                            <a:schemeClr val="tx1"/>
                          </a:solidFill>
                          <a:effectLst/>
                          <a:latin typeface="Franklin Gothic Book" panose="020B0503020102020204" pitchFamily="34" charset="0"/>
                          <a:ea typeface="+mn-ea"/>
                          <a:cs typeface="+mn-cs"/>
                        </a:rPr>
                        <a:t>th</a:t>
                      </a:r>
                      <a:r>
                        <a:rPr lang="en-GB" sz="1000" b="0" u="none" strike="noStrike" kern="1200" baseline="0" dirty="0" smtClean="0">
                          <a:solidFill>
                            <a:schemeClr val="tx1"/>
                          </a:solidFill>
                          <a:effectLst/>
                          <a:latin typeface="Franklin Gothic Book" panose="020B0503020102020204" pitchFamily="34" charset="0"/>
                          <a:ea typeface="+mn-ea"/>
                          <a:cs typeface="+mn-cs"/>
                        </a:rPr>
                        <a:t> </a:t>
                      </a:r>
                      <a:endParaRPr lang="en-GB" sz="1000" b="0" u="none" strike="noStrike" kern="1200" dirty="0" smtClean="0">
                        <a:solidFill>
                          <a:schemeClr val="tx1"/>
                        </a:solidFill>
                        <a:effectLst/>
                        <a:latin typeface="Franklin Gothic Book" panose="020B0503020102020204" pitchFamily="34" charset="0"/>
                        <a:ea typeface="+mn-ea"/>
                        <a:cs typeface="+mn-cs"/>
                      </a:endParaRPr>
                    </a:p>
                  </a:txBody>
                  <a:tcPr marL="7620" marR="7620" marT="7620" marB="0" anchor="ctr">
                    <a:solidFill>
                      <a:schemeClr val="bg1"/>
                    </a:solidFill>
                  </a:tcPr>
                </a:tc>
              </a:tr>
              <a:tr h="482230">
                <a:tc>
                  <a:txBody>
                    <a:bodyPr/>
                    <a:lstStyle/>
                    <a:p>
                      <a:r>
                        <a:rPr lang="en-GB" sz="1000" b="0" dirty="0" smtClean="0">
                          <a:latin typeface="Franklin Gothic Book" panose="020B0503020102020204" pitchFamily="34" charset="0"/>
                        </a:rPr>
                        <a:t>ODA</a:t>
                      </a:r>
                      <a:r>
                        <a:rPr lang="en-GB" sz="1000" b="0" baseline="0" dirty="0" smtClean="0">
                          <a:latin typeface="Franklin Gothic Book" panose="020B0503020102020204" pitchFamily="34" charset="0"/>
                        </a:rPr>
                        <a:t> per capita (USD – current prices)</a:t>
                      </a:r>
                      <a:endParaRPr lang="en-GB" sz="1000" b="0" dirty="0">
                        <a:latin typeface="Franklin Gothic Book" panose="020B0503020102020204" pitchFamily="34" charset="0"/>
                      </a:endParaRPr>
                    </a:p>
                  </a:txBody>
                  <a:tcPr marL="18000" marR="0" anchor="ctr">
                    <a:solidFill>
                      <a:schemeClr val="accent4">
                        <a:lumMod val="20000"/>
                        <a:lumOff val="80000"/>
                      </a:schemeClr>
                    </a:solidFill>
                  </a:tcPr>
                </a:tc>
                <a:tc>
                  <a:txBody>
                    <a:bodyPr/>
                    <a:lstStyle/>
                    <a:p>
                      <a:pPr algn="ctr" fontAlgn="b"/>
                      <a:r>
                        <a:rPr lang="en-GB" sz="1000" b="0" i="0" u="none" strike="noStrike" dirty="0" smtClean="0">
                          <a:solidFill>
                            <a:schemeClr val="tx1"/>
                          </a:solidFill>
                          <a:effectLst/>
                          <a:latin typeface="Franklin Gothic Book" panose="020B0503020102020204" pitchFamily="34" charset="0"/>
                        </a:rPr>
                        <a:t>38</a:t>
                      </a:r>
                      <a:endParaRPr lang="en-GB" sz="1000" b="0" i="0" u="none" strike="noStrike" dirty="0">
                        <a:solidFill>
                          <a:srgbClr val="000000"/>
                        </a:solidFill>
                        <a:effectLst/>
                        <a:latin typeface="Franklin Gothic Book" panose="020B0503020102020204" pitchFamily="34" charset="0"/>
                      </a:endParaRPr>
                    </a:p>
                  </a:txBody>
                  <a:tcPr marL="7620" marR="7620" marT="7620" marB="0" anchor="ctr">
                    <a:solidFill>
                      <a:schemeClr val="accent4">
                        <a:lumMod val="20000"/>
                        <a:lumOff val="8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000" b="0" u="none" strike="noStrike" kern="1200" dirty="0" smtClean="0">
                          <a:solidFill>
                            <a:schemeClr val="tx1"/>
                          </a:solidFill>
                          <a:effectLst/>
                          <a:latin typeface="Franklin Gothic Book" panose="020B0503020102020204" pitchFamily="34" charset="0"/>
                          <a:ea typeface="+mn-ea"/>
                          <a:cs typeface="+mn-cs"/>
                        </a:rPr>
                        <a:t>70</a:t>
                      </a:r>
                      <a:r>
                        <a:rPr lang="en-GB" sz="1000" b="0" u="none" strike="noStrike" kern="1200" baseline="30000" dirty="0" smtClean="0">
                          <a:solidFill>
                            <a:schemeClr val="tx1"/>
                          </a:solidFill>
                          <a:effectLst/>
                          <a:latin typeface="Franklin Gothic Book" panose="020B0503020102020204" pitchFamily="34" charset="0"/>
                          <a:ea typeface="+mn-ea"/>
                          <a:cs typeface="+mn-cs"/>
                        </a:rPr>
                        <a:t>th</a:t>
                      </a:r>
                      <a:r>
                        <a:rPr lang="en-GB" sz="1000" b="0" u="none" strike="noStrike" kern="1200" baseline="0" dirty="0" smtClean="0">
                          <a:solidFill>
                            <a:schemeClr val="tx1"/>
                          </a:solidFill>
                          <a:effectLst/>
                          <a:latin typeface="Franklin Gothic Book" panose="020B0503020102020204" pitchFamily="34" charset="0"/>
                          <a:ea typeface="+mn-ea"/>
                          <a:cs typeface="+mn-cs"/>
                        </a:rPr>
                        <a:t> </a:t>
                      </a:r>
                      <a:endParaRPr lang="en-GB" sz="1000" b="0" u="none" strike="noStrike" kern="1200" dirty="0" smtClean="0">
                        <a:solidFill>
                          <a:schemeClr val="tx1"/>
                        </a:solidFill>
                        <a:effectLst/>
                        <a:latin typeface="Franklin Gothic Book" panose="020B0503020102020204" pitchFamily="34" charset="0"/>
                        <a:ea typeface="+mn-ea"/>
                        <a:cs typeface="+mn-cs"/>
                      </a:endParaRPr>
                    </a:p>
                  </a:txBody>
                  <a:tcPr marL="7620" marR="7620" marT="7620" marB="0" anchor="ctr">
                    <a:solidFill>
                      <a:schemeClr val="accent4">
                        <a:lumMod val="20000"/>
                        <a:lumOff val="80000"/>
                      </a:schemeClr>
                    </a:solidFill>
                  </a:tcPr>
                </a:tc>
              </a:tr>
            </a:tbl>
          </a:graphicData>
        </a:graphic>
      </p:graphicFrame>
      <p:sp>
        <p:nvSpPr>
          <p:cNvPr id="18" name="TextBox 17"/>
          <p:cNvSpPr txBox="1"/>
          <p:nvPr/>
        </p:nvSpPr>
        <p:spPr>
          <a:xfrm>
            <a:off x="230503" y="972567"/>
            <a:ext cx="4861074" cy="292388"/>
          </a:xfrm>
          <a:prstGeom prst="rect">
            <a:avLst/>
          </a:prstGeom>
          <a:noFill/>
        </p:spPr>
        <p:txBody>
          <a:bodyPr wrap="square" lIns="0" rtlCol="0">
            <a:spAutoFit/>
          </a:bodyPr>
          <a:lstStyle>
            <a:defPPr>
              <a:defRPr lang="en-GB"/>
            </a:defPPr>
            <a:lvl1pPr>
              <a:defRPr b="1">
                <a:solidFill>
                  <a:srgbClr val="00539B"/>
                </a:solidFill>
                <a:latin typeface="Franklin Gothic Book" panose="020B0503020102020204" pitchFamily="34" charset="0"/>
              </a:defRPr>
            </a:lvl1pPr>
          </a:lstStyle>
          <a:p>
            <a:pPr algn="ctr"/>
            <a:r>
              <a:rPr lang="en-GB" sz="1300" dirty="0" smtClean="0">
                <a:solidFill>
                  <a:schemeClr val="accent1"/>
                </a:solidFill>
              </a:rPr>
              <a:t>8</a:t>
            </a:r>
            <a:r>
              <a:rPr lang="en-GB" sz="1300" dirty="0" smtClean="0"/>
              <a:t>.1. </a:t>
            </a:r>
            <a:r>
              <a:rPr lang="en-GB" sz="1300" dirty="0"/>
              <a:t>Grant Needs Assessment for the New Country Strategy  Period</a:t>
            </a:r>
          </a:p>
        </p:txBody>
      </p:sp>
      <p:cxnSp>
        <p:nvCxnSpPr>
          <p:cNvPr id="19" name="Straight Connector 18"/>
          <p:cNvCxnSpPr/>
          <p:nvPr/>
        </p:nvCxnSpPr>
        <p:spPr bwMode="auto">
          <a:xfrm>
            <a:off x="284759" y="1256847"/>
            <a:ext cx="4806817" cy="0"/>
          </a:xfrm>
          <a:prstGeom prst="line">
            <a:avLst/>
          </a:prstGeom>
          <a:solidFill>
            <a:srgbClr val="005BAB"/>
          </a:solidFill>
          <a:ln w="9525" cap="flat" cmpd="sng" algn="ctr">
            <a:solidFill>
              <a:schemeClr val="tx2"/>
            </a:solidFill>
            <a:prstDash val="solid"/>
            <a:round/>
            <a:headEnd type="none" w="med" len="med"/>
            <a:tailEnd type="none" w="med" len="med"/>
          </a:ln>
          <a:effectLst/>
        </p:spPr>
      </p:cxnSp>
      <p:sp>
        <p:nvSpPr>
          <p:cNvPr id="43" name="TextBox 42"/>
          <p:cNvSpPr txBox="1"/>
          <p:nvPr/>
        </p:nvSpPr>
        <p:spPr>
          <a:xfrm>
            <a:off x="250255" y="1319471"/>
            <a:ext cx="4806817" cy="2616101"/>
          </a:xfrm>
          <a:prstGeom prst="rect">
            <a:avLst/>
          </a:prstGeom>
          <a:noFill/>
        </p:spPr>
        <p:txBody>
          <a:bodyPr wrap="square" rtlCol="0">
            <a:spAutoFit/>
          </a:bodyPr>
          <a:lstStyle/>
          <a:p>
            <a:pPr marL="171450" indent="-171450">
              <a:spcAft>
                <a:spcPts val="600"/>
              </a:spcAft>
              <a:buFont typeface="Arial" panose="020B0604020202020204" pitchFamily="34" charset="0"/>
              <a:buChar char="•"/>
            </a:pPr>
            <a:r>
              <a:rPr lang="en-GB" sz="1100" dirty="0" smtClean="0">
                <a:solidFill>
                  <a:srgbClr val="000000"/>
                </a:solidFill>
                <a:latin typeface="Franklin Gothic Book" panose="020B0503020102020204" pitchFamily="34" charset="0"/>
              </a:rPr>
              <a:t>Grants required </a:t>
            </a:r>
            <a:r>
              <a:rPr lang="en-GB" sz="1100" dirty="0">
                <a:solidFill>
                  <a:srgbClr val="000000"/>
                </a:solidFill>
                <a:latin typeface="Franklin Gothic Book" panose="020B0503020102020204" pitchFamily="34" charset="0"/>
              </a:rPr>
              <a:t>to undertake feasibility studies, prepare investment projects and build capacities of prospective clients, </a:t>
            </a:r>
            <a:r>
              <a:rPr lang="en-GB" sz="1100" dirty="0" smtClean="0">
                <a:solidFill>
                  <a:srgbClr val="000000"/>
                </a:solidFill>
                <a:latin typeface="Franklin Gothic Book" panose="020B0503020102020204" pitchFamily="34" charset="0"/>
              </a:rPr>
              <a:t>particularly in support of sustainable infrastructure, the Small Business Initiative (SBI) and the Green Economy Transition.  In </a:t>
            </a:r>
            <a:r>
              <a:rPr lang="en-GB" sz="1100" dirty="0">
                <a:solidFill>
                  <a:srgbClr val="000000"/>
                </a:solidFill>
                <a:latin typeface="Franklin Gothic Book" panose="020B0503020102020204" pitchFamily="34" charset="0"/>
              </a:rPr>
              <a:t>addition, investment grants to co-finance investments </a:t>
            </a:r>
            <a:r>
              <a:rPr lang="en-GB" sz="1100" dirty="0" smtClean="0">
                <a:solidFill>
                  <a:srgbClr val="000000"/>
                </a:solidFill>
                <a:latin typeface="Franklin Gothic Book" panose="020B0503020102020204" pitchFamily="34" charset="0"/>
              </a:rPr>
              <a:t>needed for municipal and  transport projects.</a:t>
            </a:r>
          </a:p>
          <a:p>
            <a:pPr marL="171450" indent="-171450">
              <a:spcAft>
                <a:spcPts val="600"/>
              </a:spcAft>
              <a:buFont typeface="Arial" panose="020B0604020202020204" pitchFamily="34" charset="0"/>
              <a:buChar char="•"/>
            </a:pPr>
            <a:r>
              <a:rPr lang="en-GB" sz="1100" dirty="0" smtClean="0">
                <a:solidFill>
                  <a:srgbClr val="000000"/>
                </a:solidFill>
                <a:latin typeface="Franklin Gothic Book" panose="020B0503020102020204" pitchFamily="34" charset="0"/>
              </a:rPr>
              <a:t>At the regional level, existing  programmes combining policy dialogue, loan financing and grants for consultancy and investment incentives require </a:t>
            </a:r>
            <a:r>
              <a:rPr lang="en-GB" sz="1100" dirty="0">
                <a:solidFill>
                  <a:srgbClr val="000000"/>
                </a:solidFill>
                <a:latin typeface="Franklin Gothic Book" panose="020B0503020102020204" pitchFamily="34" charset="0"/>
              </a:rPr>
              <a:t>a</a:t>
            </a:r>
            <a:r>
              <a:rPr lang="en-GB" sz="1100" dirty="0" smtClean="0">
                <a:solidFill>
                  <a:srgbClr val="000000"/>
                </a:solidFill>
                <a:latin typeface="Franklin Gothic Book" panose="020B0503020102020204" pitchFamily="34" charset="0"/>
              </a:rPr>
              <a:t>dditional support.  E.g., an extension of the </a:t>
            </a:r>
            <a:r>
              <a:rPr lang="en-GB" sz="1100" dirty="0">
                <a:solidFill>
                  <a:srgbClr val="000000"/>
                </a:solidFill>
                <a:latin typeface="Franklin Gothic Book" panose="020B0503020102020204" pitchFamily="34" charset="0"/>
              </a:rPr>
              <a:t>Regional Energy Efficiency </a:t>
            </a:r>
            <a:r>
              <a:rPr lang="en-GB" sz="1100" dirty="0" smtClean="0">
                <a:solidFill>
                  <a:srgbClr val="000000"/>
                </a:solidFill>
                <a:latin typeface="Franklin Gothic Book" panose="020B0503020102020204" pitchFamily="34" charset="0"/>
              </a:rPr>
              <a:t>Programme (REEP) is expected, as well as a scaling up credit lines to enhance competitiveness of SMEs, including via the Western Balkans Enterprise </a:t>
            </a:r>
            <a:r>
              <a:rPr lang="en-GB" sz="1100" dirty="0">
                <a:solidFill>
                  <a:srgbClr val="000000"/>
                </a:solidFill>
                <a:latin typeface="Franklin Gothic Book" panose="020B0503020102020204" pitchFamily="34" charset="0"/>
              </a:rPr>
              <a:t>Development and Innovation </a:t>
            </a:r>
            <a:r>
              <a:rPr lang="en-GB" sz="1100" dirty="0" smtClean="0">
                <a:solidFill>
                  <a:srgbClr val="000000"/>
                </a:solidFill>
                <a:latin typeface="Franklin Gothic Book" panose="020B0503020102020204" pitchFamily="34" charset="0"/>
              </a:rPr>
              <a:t>Facility (EDIF). </a:t>
            </a:r>
          </a:p>
          <a:p>
            <a:pPr marL="171450" indent="-171450">
              <a:spcAft>
                <a:spcPts val="600"/>
              </a:spcAft>
              <a:buFont typeface="Arial" panose="020B0604020202020204" pitchFamily="34" charset="0"/>
              <a:buChar char="•"/>
            </a:pPr>
            <a:r>
              <a:rPr lang="en-GB" sz="1100" dirty="0">
                <a:solidFill>
                  <a:srgbClr val="000000"/>
                </a:solidFill>
                <a:latin typeface="Franklin Gothic Book" panose="020B0503020102020204" pitchFamily="34" charset="0"/>
              </a:rPr>
              <a:t>Taking into account affordability criteria, past needs for donor </a:t>
            </a:r>
            <a:r>
              <a:rPr lang="en-GB" sz="1100" dirty="0" smtClean="0">
                <a:solidFill>
                  <a:srgbClr val="000000"/>
                </a:solidFill>
                <a:latin typeface="Franklin Gothic Book" panose="020B0503020102020204" pitchFamily="34" charset="0"/>
              </a:rPr>
              <a:t>finance, grant </a:t>
            </a:r>
            <a:r>
              <a:rPr lang="en-GB" sz="1100" dirty="0">
                <a:solidFill>
                  <a:srgbClr val="000000"/>
                </a:solidFill>
                <a:latin typeface="Franklin Gothic Book" panose="020B0503020102020204" pitchFamily="34" charset="0"/>
              </a:rPr>
              <a:t>intensity of some of the new activities </a:t>
            </a:r>
            <a:r>
              <a:rPr lang="en-GB" sz="1100" dirty="0" smtClean="0">
                <a:solidFill>
                  <a:srgbClr val="000000"/>
                </a:solidFill>
                <a:latin typeface="Franklin Gothic Book" panose="020B0503020102020204" pitchFamily="34" charset="0"/>
              </a:rPr>
              <a:t>envisaged, </a:t>
            </a:r>
            <a:r>
              <a:rPr lang="en-GB" sz="1100" b="1" dirty="0" smtClean="0">
                <a:solidFill>
                  <a:srgbClr val="000000"/>
                </a:solidFill>
                <a:latin typeface="Franklin Gothic Book" panose="020B0503020102020204" pitchFamily="34" charset="0"/>
              </a:rPr>
              <a:t>grant </a:t>
            </a:r>
            <a:r>
              <a:rPr lang="en-GB" sz="1100" b="1" dirty="0">
                <a:solidFill>
                  <a:srgbClr val="000000"/>
                </a:solidFill>
                <a:latin typeface="Franklin Gothic Book" panose="020B0503020102020204" pitchFamily="34" charset="0"/>
              </a:rPr>
              <a:t>needs </a:t>
            </a:r>
            <a:r>
              <a:rPr lang="en-GB" sz="1100" b="1" dirty="0" smtClean="0">
                <a:solidFill>
                  <a:srgbClr val="000000"/>
                </a:solidFill>
                <a:latin typeface="Franklin Gothic Book" panose="020B0503020102020204" pitchFamily="34" charset="0"/>
              </a:rPr>
              <a:t>above historical </a:t>
            </a:r>
            <a:r>
              <a:rPr lang="en-GB" sz="1100" b="1" dirty="0">
                <a:solidFill>
                  <a:srgbClr val="000000"/>
                </a:solidFill>
                <a:latin typeface="Franklin Gothic Book" panose="020B0503020102020204" pitchFamily="34" charset="0"/>
              </a:rPr>
              <a:t>levels </a:t>
            </a:r>
            <a:r>
              <a:rPr lang="en-GB" sz="1100" b="1" dirty="0" smtClean="0">
                <a:solidFill>
                  <a:srgbClr val="000000"/>
                </a:solidFill>
                <a:latin typeface="Franklin Gothic Book" panose="020B0503020102020204" pitchFamily="34" charset="0"/>
              </a:rPr>
              <a:t>expected.</a:t>
            </a:r>
            <a:endParaRPr lang="en-GB" sz="1100" dirty="0">
              <a:solidFill>
                <a:srgbClr val="000000"/>
              </a:solidFill>
              <a:latin typeface="Franklin Gothic Book" panose="020B0503020102020204" pitchFamily="34" charset="0"/>
            </a:endParaRPr>
          </a:p>
        </p:txBody>
      </p:sp>
      <p:sp>
        <p:nvSpPr>
          <p:cNvPr id="28" name="TextBox 27"/>
          <p:cNvSpPr txBox="1"/>
          <p:nvPr/>
        </p:nvSpPr>
        <p:spPr>
          <a:xfrm>
            <a:off x="5400708" y="972567"/>
            <a:ext cx="3452051" cy="292388"/>
          </a:xfrm>
          <a:prstGeom prst="rect">
            <a:avLst/>
          </a:prstGeom>
          <a:noFill/>
        </p:spPr>
        <p:txBody>
          <a:bodyPr wrap="square" lIns="0" rtlCol="0">
            <a:spAutoFit/>
          </a:bodyPr>
          <a:lstStyle>
            <a:defPPr>
              <a:defRPr lang="en-GB"/>
            </a:defPPr>
            <a:lvl1pPr>
              <a:defRPr b="1">
                <a:solidFill>
                  <a:srgbClr val="00539B"/>
                </a:solidFill>
                <a:latin typeface="Franklin Gothic Book" panose="020B0503020102020204" pitchFamily="34" charset="0"/>
              </a:defRPr>
            </a:lvl1pPr>
          </a:lstStyle>
          <a:p>
            <a:pPr algn="ctr"/>
            <a:r>
              <a:rPr lang="en-GB" sz="1300" dirty="0" smtClean="0">
                <a:solidFill>
                  <a:schemeClr val="accent1"/>
                </a:solidFill>
              </a:rPr>
              <a:t>8</a:t>
            </a:r>
            <a:r>
              <a:rPr lang="en-GB" sz="1300" dirty="0" smtClean="0"/>
              <a:t>.2. Potential Sources for Grant </a:t>
            </a:r>
            <a:r>
              <a:rPr lang="en-GB" sz="1300" dirty="0"/>
              <a:t>F</a:t>
            </a:r>
            <a:r>
              <a:rPr lang="en-GB" sz="1300" dirty="0" smtClean="0"/>
              <a:t>unds</a:t>
            </a:r>
            <a:endParaRPr lang="en-GB" sz="1300" dirty="0"/>
          </a:p>
        </p:txBody>
      </p:sp>
      <p:cxnSp>
        <p:nvCxnSpPr>
          <p:cNvPr id="29" name="Straight Connector 28"/>
          <p:cNvCxnSpPr/>
          <p:nvPr/>
        </p:nvCxnSpPr>
        <p:spPr bwMode="auto">
          <a:xfrm flipV="1">
            <a:off x="5279366" y="1248739"/>
            <a:ext cx="3573393" cy="8108"/>
          </a:xfrm>
          <a:prstGeom prst="line">
            <a:avLst/>
          </a:prstGeom>
          <a:solidFill>
            <a:srgbClr val="005BAB"/>
          </a:solidFill>
          <a:ln w="9525" cap="flat" cmpd="sng" algn="ctr">
            <a:solidFill>
              <a:schemeClr val="tx2"/>
            </a:solidFill>
            <a:prstDash val="solid"/>
            <a:round/>
            <a:headEnd type="none" w="med" len="med"/>
            <a:tailEnd type="none" w="med" len="med"/>
          </a:ln>
          <a:effectLst/>
        </p:spPr>
      </p:cxnSp>
      <p:sp>
        <p:nvSpPr>
          <p:cNvPr id="36" name="TextBox 35"/>
          <p:cNvSpPr txBox="1"/>
          <p:nvPr/>
        </p:nvSpPr>
        <p:spPr>
          <a:xfrm>
            <a:off x="5279366" y="1319471"/>
            <a:ext cx="3632284" cy="3031599"/>
          </a:xfrm>
          <a:prstGeom prst="rect">
            <a:avLst/>
          </a:prstGeom>
          <a:noFill/>
        </p:spPr>
        <p:txBody>
          <a:bodyPr wrap="square" rtlCol="0">
            <a:spAutoFit/>
          </a:bodyPr>
          <a:lstStyle/>
          <a:p>
            <a:pPr marL="171450" indent="-171450">
              <a:spcAft>
                <a:spcPts val="300"/>
              </a:spcAft>
              <a:buFont typeface="Arial" panose="020B0604020202020204" pitchFamily="34" charset="0"/>
              <a:buChar char="•"/>
            </a:pPr>
            <a:r>
              <a:rPr lang="en-GB" sz="1100" b="1" spc="-10" dirty="0" smtClean="0">
                <a:solidFill>
                  <a:srgbClr val="000000"/>
                </a:solidFill>
                <a:latin typeface="Franklin Gothic Book" panose="020B0503020102020204" pitchFamily="34" charset="0"/>
              </a:rPr>
              <a:t>Western Balkans Investment Framework</a:t>
            </a:r>
            <a:r>
              <a:rPr lang="en-GB" sz="1100" spc="-10" dirty="0">
                <a:solidFill>
                  <a:srgbClr val="000000"/>
                </a:solidFill>
                <a:latin typeface="Franklin Gothic Book" panose="020B0503020102020204" pitchFamily="34" charset="0"/>
              </a:rPr>
              <a:t> </a:t>
            </a:r>
            <a:r>
              <a:rPr lang="en-GB" sz="1100" spc="-10" dirty="0" smtClean="0">
                <a:solidFill>
                  <a:srgbClr val="000000"/>
                </a:solidFill>
                <a:latin typeface="Franklin Gothic Book" panose="020B0503020102020204" pitchFamily="34" charset="0"/>
              </a:rPr>
              <a:t>(beneficiary governments, EU, bilateral donors and IFIs): grants for priority infrastructure investments across the environment, transport, social and energy sectors. A national sector strategy is a prerequisite to apply, as is demonstrable progress in the implementation of policy reforms.  </a:t>
            </a:r>
          </a:p>
          <a:p>
            <a:pPr marL="171450" indent="-171450">
              <a:spcAft>
                <a:spcPts val="300"/>
              </a:spcAft>
              <a:buFont typeface="Arial" panose="020B0604020202020204" pitchFamily="34" charset="0"/>
              <a:buChar char="•"/>
            </a:pPr>
            <a:r>
              <a:rPr lang="en-GB" sz="1100" b="1" dirty="0" smtClean="0">
                <a:solidFill>
                  <a:srgbClr val="000000"/>
                </a:solidFill>
                <a:latin typeface="Franklin Gothic Book" panose="020B0503020102020204" pitchFamily="34" charset="0"/>
              </a:rPr>
              <a:t>EU:</a:t>
            </a:r>
            <a:r>
              <a:rPr lang="en-GB" sz="1100" dirty="0" smtClean="0">
                <a:solidFill>
                  <a:srgbClr val="000000"/>
                </a:solidFill>
                <a:latin typeface="Franklin Gothic Book" panose="020B0503020102020204" pitchFamily="34" charset="0"/>
              </a:rPr>
              <a:t> priority areas under the Instrument for Pre-Accession include private sector development, energy efficiency and infrastructure. </a:t>
            </a:r>
          </a:p>
          <a:p>
            <a:pPr marL="171450" indent="-171450">
              <a:spcAft>
                <a:spcPts val="300"/>
              </a:spcAft>
              <a:buFont typeface="Arial" panose="020B0604020202020204" pitchFamily="34" charset="0"/>
              <a:buChar char="•"/>
            </a:pPr>
            <a:r>
              <a:rPr lang="en-GB" sz="1100" b="1" dirty="0" smtClean="0">
                <a:solidFill>
                  <a:srgbClr val="000000"/>
                </a:solidFill>
                <a:latin typeface="Franklin Gothic Book" panose="020B0503020102020204" pitchFamily="34" charset="0"/>
              </a:rPr>
              <a:t>Bilateral Donors: </a:t>
            </a:r>
            <a:r>
              <a:rPr lang="en-GB" sz="1100" dirty="0">
                <a:solidFill>
                  <a:srgbClr val="000000"/>
                </a:solidFill>
                <a:latin typeface="Franklin Gothic Book" panose="020B0503020102020204" pitchFamily="34" charset="0"/>
              </a:rPr>
              <a:t> </a:t>
            </a:r>
            <a:r>
              <a:rPr lang="en-GB" sz="1100" dirty="0" smtClean="0">
                <a:solidFill>
                  <a:srgbClr val="000000"/>
                </a:solidFill>
                <a:latin typeface="Franklin Gothic Book" panose="020B0503020102020204" pitchFamily="34" charset="0"/>
              </a:rPr>
              <a:t>support via bilateral EBRD accounts for SBI, including Women in Business, GET and sustainable infrastructure, as well as some policy work.</a:t>
            </a:r>
            <a:endParaRPr lang="en-GB" sz="1100" b="1" dirty="0" smtClean="0">
              <a:solidFill>
                <a:srgbClr val="000000"/>
              </a:solidFill>
              <a:latin typeface="Franklin Gothic Book" panose="020B0503020102020204" pitchFamily="34" charset="0"/>
            </a:endParaRPr>
          </a:p>
          <a:p>
            <a:pPr marL="171450" indent="-171450">
              <a:spcAft>
                <a:spcPts val="300"/>
              </a:spcAft>
              <a:buFont typeface="Arial" panose="020B0604020202020204" pitchFamily="34" charset="0"/>
              <a:buChar char="•"/>
            </a:pPr>
            <a:r>
              <a:rPr lang="en-GB" sz="1100" b="1" dirty="0" smtClean="0">
                <a:solidFill>
                  <a:srgbClr val="000000"/>
                </a:solidFill>
                <a:latin typeface="Franklin Gothic Book" panose="020B0503020102020204" pitchFamily="34" charset="0"/>
              </a:rPr>
              <a:t>The EBRD Shareholder Special Fund: </a:t>
            </a:r>
            <a:r>
              <a:rPr lang="en-GB" sz="1100" dirty="0" smtClean="0">
                <a:solidFill>
                  <a:srgbClr val="000000"/>
                </a:solidFill>
                <a:latin typeface="Franklin Gothic Book" panose="020B0503020102020204" pitchFamily="34" charset="0"/>
              </a:rPr>
              <a:t>complementary facility to donor resources, where advancing transition remains a priority area.</a:t>
            </a:r>
          </a:p>
        </p:txBody>
      </p:sp>
      <p:sp>
        <p:nvSpPr>
          <p:cNvPr id="13" name="Rectangle 12"/>
          <p:cNvSpPr/>
          <p:nvPr/>
        </p:nvSpPr>
        <p:spPr>
          <a:xfrm>
            <a:off x="318134" y="4297555"/>
            <a:ext cx="2787016" cy="180000"/>
          </a:xfrm>
          <a:prstGeom prst="rect">
            <a:avLst/>
          </a:prstGeom>
          <a:solidFill>
            <a:schemeClr val="accent4"/>
          </a:solidFill>
        </p:spPr>
        <p:txBody>
          <a:bodyPr wrap="square" lIns="18000" tIns="50281" rIns="18000" bIns="50281" anchor="ctr">
            <a:noAutofit/>
          </a:bodyPr>
          <a:lstStyle/>
          <a:p>
            <a:pPr algn="ctr"/>
            <a:r>
              <a:rPr lang="en-GB" sz="1000" b="1" dirty="0">
                <a:solidFill>
                  <a:srgbClr val="FFFFFF"/>
                </a:solidFill>
              </a:rPr>
              <a:t>Selected Affordability Indicators</a:t>
            </a:r>
            <a:endParaRPr lang="en-GB" sz="1000" dirty="0">
              <a:solidFill>
                <a:srgbClr val="FFFFFF"/>
              </a:solidFill>
              <a:latin typeface="Franklin Gothic Book" panose="020B0503020102020204" pitchFamily="34" charset="0"/>
            </a:endParaRPr>
          </a:p>
        </p:txBody>
      </p:sp>
      <p:sp>
        <p:nvSpPr>
          <p:cNvPr id="22" name="Rectangle 21"/>
          <p:cNvSpPr/>
          <p:nvPr/>
        </p:nvSpPr>
        <p:spPr>
          <a:xfrm>
            <a:off x="230503" y="6474607"/>
            <a:ext cx="8269261" cy="392415"/>
          </a:xfrm>
          <a:prstGeom prst="rect">
            <a:avLst/>
          </a:prstGeom>
        </p:spPr>
        <p:txBody>
          <a:bodyPr wrap="square">
            <a:spAutoFit/>
          </a:bodyPr>
          <a:lstStyle/>
          <a:p>
            <a:r>
              <a:rPr lang="en-US" sz="650" i="1" dirty="0" smtClean="0">
                <a:solidFill>
                  <a:srgbClr val="000000"/>
                </a:solidFill>
                <a:latin typeface="Franklin Gothic Book" panose="020B0503020102020204" pitchFamily="34" charset="0"/>
                <a:ea typeface="Times New Roman"/>
                <a:cs typeface="Times New Roman"/>
              </a:rPr>
              <a:t>1.Simple percentile rank reported as the share of EBRD countries (ODA </a:t>
            </a:r>
            <a:r>
              <a:rPr lang="en-US" sz="650" i="1" dirty="0" err="1" smtClean="0">
                <a:solidFill>
                  <a:srgbClr val="000000"/>
                </a:solidFill>
                <a:latin typeface="Franklin Gothic Book" panose="020B0503020102020204" pitchFamily="34" charset="0"/>
                <a:ea typeface="Times New Roman"/>
                <a:cs typeface="Times New Roman"/>
              </a:rPr>
              <a:t>CoOs</a:t>
            </a:r>
            <a:r>
              <a:rPr lang="en-US" sz="650" i="1" dirty="0" smtClean="0">
                <a:solidFill>
                  <a:srgbClr val="000000"/>
                </a:solidFill>
                <a:latin typeface="Franklin Gothic Book" panose="020B0503020102020204" pitchFamily="34" charset="0"/>
                <a:ea typeface="Times New Roman"/>
                <a:cs typeface="Times New Roman"/>
              </a:rPr>
              <a:t> in case of ODA indicators) that score below Bosnia and Herzegovina.</a:t>
            </a:r>
          </a:p>
          <a:p>
            <a:r>
              <a:rPr lang="en-GB" sz="650" i="1" dirty="0" smtClean="0">
                <a:solidFill>
                  <a:srgbClr val="000000"/>
                </a:solidFill>
                <a:latin typeface="Arial"/>
              </a:rPr>
              <a:t>2. Estimate</a:t>
            </a:r>
            <a:r>
              <a:rPr lang="en-GB" sz="650" i="1" dirty="0">
                <a:solidFill>
                  <a:srgbClr val="000000"/>
                </a:solidFill>
                <a:latin typeface="Arial"/>
              </a:rPr>
              <a:t>. Source: IMF </a:t>
            </a:r>
            <a:endParaRPr lang="en-US" sz="650" i="1" dirty="0" smtClean="0">
              <a:solidFill>
                <a:srgbClr val="000000"/>
              </a:solidFill>
              <a:latin typeface="Franklin Gothic Book" panose="020B0503020102020204" pitchFamily="34" charset="0"/>
              <a:ea typeface="Times New Roman"/>
              <a:cs typeface="Times New Roman"/>
            </a:endParaRPr>
          </a:p>
          <a:p>
            <a:r>
              <a:rPr lang="en-US" sz="650" i="1" dirty="0" smtClean="0">
                <a:solidFill>
                  <a:srgbClr val="000000"/>
                </a:solidFill>
                <a:latin typeface="Franklin Gothic Book" panose="020B0503020102020204" pitchFamily="34" charset="0"/>
                <a:ea typeface="Times New Roman"/>
                <a:cs typeface="Times New Roman"/>
              </a:rPr>
              <a:t>3.The </a:t>
            </a:r>
            <a:r>
              <a:rPr lang="en-US" sz="650" i="1" dirty="0">
                <a:solidFill>
                  <a:srgbClr val="000000"/>
                </a:solidFill>
                <a:latin typeface="Franklin Gothic Book" panose="020B0503020102020204" pitchFamily="34" charset="0"/>
                <a:ea typeface="Times New Roman"/>
                <a:cs typeface="Times New Roman"/>
              </a:rPr>
              <a:t>2013-2015 TC data </a:t>
            </a:r>
            <a:r>
              <a:rPr lang="en-GB" sz="650" i="1" dirty="0">
                <a:solidFill>
                  <a:srgbClr val="000000"/>
                </a:solidFill>
                <a:latin typeface="Franklin Gothic Book" panose="020B0503020102020204" pitchFamily="34" charset="0"/>
                <a:ea typeface="Times New Roman"/>
                <a:cs typeface="Times New Roman"/>
              </a:rPr>
              <a:t>is based on Commitments as at the end of March 2016 (the latest available date before data migration in a new Donor Funds System). 2016 TC data is based on 2016 earmarks at the project level</a:t>
            </a:r>
            <a:r>
              <a:rPr lang="en-GB" sz="650" i="1" dirty="0" smtClean="0">
                <a:solidFill>
                  <a:srgbClr val="000000"/>
                </a:solidFill>
                <a:latin typeface="Franklin Gothic Book" panose="020B0503020102020204" pitchFamily="34" charset="0"/>
                <a:ea typeface="Times New Roman"/>
                <a:cs typeface="Times New Roman"/>
              </a:rPr>
              <a:t>.</a:t>
            </a:r>
            <a:endParaRPr lang="en-US" sz="650" i="1" dirty="0">
              <a:solidFill>
                <a:srgbClr val="000000"/>
              </a:solidFill>
              <a:latin typeface="Franklin Gothic Book" panose="020B0503020102020204" pitchFamily="34" charset="0"/>
              <a:ea typeface="Times New Roman"/>
              <a:cs typeface="Times New Roman"/>
            </a:endParaRPr>
          </a:p>
        </p:txBody>
      </p:sp>
      <p:sp>
        <p:nvSpPr>
          <p:cNvPr id="17" name="Rectangle 16"/>
          <p:cNvSpPr/>
          <p:nvPr/>
        </p:nvSpPr>
        <p:spPr>
          <a:xfrm>
            <a:off x="3260785" y="4297555"/>
            <a:ext cx="2665562" cy="170898"/>
          </a:xfrm>
          <a:prstGeom prst="rect">
            <a:avLst/>
          </a:prstGeom>
          <a:solidFill>
            <a:schemeClr val="accent4"/>
          </a:solidFill>
        </p:spPr>
        <p:txBody>
          <a:bodyPr wrap="square" lIns="18000" tIns="50281" rIns="18000" bIns="50281" anchor="ctr">
            <a:noAutofit/>
          </a:bodyPr>
          <a:lstStyle/>
          <a:p>
            <a:pPr algn="ctr"/>
            <a:r>
              <a:rPr lang="en-GB" sz="1000" b="1" dirty="0" smtClean="0">
                <a:solidFill>
                  <a:srgbClr val="FFFFFF"/>
                </a:solidFill>
                <a:latin typeface="Franklin Gothic Book" panose="020B0503020102020204" pitchFamily="34" charset="0"/>
              </a:rPr>
              <a:t>Donor finance during last </a:t>
            </a:r>
            <a:r>
              <a:rPr lang="en-GB" sz="1000" b="1" dirty="0">
                <a:solidFill>
                  <a:srgbClr val="FFFFFF"/>
                </a:solidFill>
                <a:latin typeface="Franklin Gothic Book" panose="020B0503020102020204" pitchFamily="34" charset="0"/>
              </a:rPr>
              <a:t>strategy (€</a:t>
            </a:r>
            <a:r>
              <a:rPr lang="en-GB" sz="1000" b="1" dirty="0" smtClean="0">
                <a:solidFill>
                  <a:srgbClr val="FFFFFF"/>
                </a:solidFill>
                <a:latin typeface="Franklin Gothic Book" panose="020B0503020102020204" pitchFamily="34" charset="0"/>
              </a:rPr>
              <a:t>m)</a:t>
            </a:r>
            <a:r>
              <a:rPr lang="en-GB" sz="1000" baseline="30000" dirty="0" smtClean="0">
                <a:solidFill>
                  <a:srgbClr val="58595B"/>
                </a:solidFill>
                <a:latin typeface="Franklin Gothic Book" panose="020B0503020102020204" pitchFamily="34" charset="0"/>
              </a:rPr>
              <a:t>2</a:t>
            </a:r>
            <a:endParaRPr lang="en-GB" sz="1000" dirty="0">
              <a:solidFill>
                <a:srgbClr val="FFFFFF"/>
              </a:solidFill>
              <a:latin typeface="Franklin Gothic Book" panose="020B0503020102020204" pitchFamily="34" charset="0"/>
            </a:endParaRPr>
          </a:p>
        </p:txBody>
      </p:sp>
      <p:graphicFrame>
        <p:nvGraphicFramePr>
          <p:cNvPr id="20" name="Chart 19"/>
          <p:cNvGraphicFramePr>
            <a:graphicFrameLocks/>
          </p:cNvGraphicFramePr>
          <p:nvPr>
            <p:extLst>
              <p:ext uri="{D42A27DB-BD31-4B8C-83A1-F6EECF244321}">
                <p14:modId xmlns:p14="http://schemas.microsoft.com/office/powerpoint/2010/main" val="2887511431"/>
              </p:ext>
            </p:extLst>
          </p:nvPr>
        </p:nvGraphicFramePr>
        <p:xfrm>
          <a:off x="3126226" y="4567555"/>
          <a:ext cx="3028525" cy="1980329"/>
        </p:xfrm>
        <a:graphic>
          <a:graphicData uri="http://schemas.openxmlformats.org/drawingml/2006/chart">
            <c:chart xmlns:c="http://schemas.openxmlformats.org/drawingml/2006/chart" xmlns:r="http://schemas.openxmlformats.org/officeDocument/2006/relationships" r:id="rId3"/>
          </a:graphicData>
        </a:graphic>
      </p:graphicFrame>
      <p:sp>
        <p:nvSpPr>
          <p:cNvPr id="23" name="Rectangle 22"/>
          <p:cNvSpPr/>
          <p:nvPr/>
        </p:nvSpPr>
        <p:spPr>
          <a:xfrm>
            <a:off x="6090249" y="4297556"/>
            <a:ext cx="2682815" cy="170897"/>
          </a:xfrm>
          <a:prstGeom prst="rect">
            <a:avLst/>
          </a:prstGeom>
          <a:solidFill>
            <a:schemeClr val="accent4"/>
          </a:solidFill>
        </p:spPr>
        <p:txBody>
          <a:bodyPr wrap="square" lIns="100561" tIns="50281" rIns="100561" bIns="50281" anchor="ctr">
            <a:noAutofit/>
          </a:bodyPr>
          <a:lstStyle/>
          <a:p>
            <a:pPr algn="ctr"/>
            <a:r>
              <a:rPr lang="en-GB" sz="1000" b="1" dirty="0" smtClean="0">
                <a:solidFill>
                  <a:srgbClr val="FFFFFF"/>
                </a:solidFill>
                <a:latin typeface="Franklin Gothic Book" panose="020B0503020102020204" pitchFamily="34" charset="0"/>
              </a:rPr>
              <a:t>Grant Needs Projection (€m)</a:t>
            </a:r>
            <a:endParaRPr lang="en-GB" sz="1000" dirty="0">
              <a:solidFill>
                <a:srgbClr val="FFFFFF"/>
              </a:solidFill>
              <a:latin typeface="Franklin Gothic Book" panose="020B0503020102020204" pitchFamily="34" charset="0"/>
            </a:endParaRPr>
          </a:p>
        </p:txBody>
      </p:sp>
      <p:graphicFrame>
        <p:nvGraphicFramePr>
          <p:cNvPr id="24" name="Chart 23"/>
          <p:cNvGraphicFramePr>
            <a:graphicFrameLocks/>
          </p:cNvGraphicFramePr>
          <p:nvPr>
            <p:extLst>
              <p:ext uri="{D42A27DB-BD31-4B8C-83A1-F6EECF244321}">
                <p14:modId xmlns:p14="http://schemas.microsoft.com/office/powerpoint/2010/main" val="2528704355"/>
              </p:ext>
            </p:extLst>
          </p:nvPr>
        </p:nvGraphicFramePr>
        <p:xfrm>
          <a:off x="5987475" y="4468453"/>
          <a:ext cx="2924175" cy="216020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6413129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1F9F866-B438-9445-8D9F-1F8FF6608833}" type="slidenum">
              <a:rPr lang="en-GB" smtClean="0"/>
              <a:pPr/>
              <a:t>19</a:t>
            </a:fld>
            <a:endParaRPr lang="en-GB" dirty="0"/>
          </a:p>
        </p:txBody>
      </p:sp>
      <p:sp>
        <p:nvSpPr>
          <p:cNvPr id="7" name="Rectangle 6"/>
          <p:cNvSpPr/>
          <p:nvPr/>
        </p:nvSpPr>
        <p:spPr>
          <a:xfrm>
            <a:off x="2934691" y="3086851"/>
            <a:ext cx="3477984" cy="61825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spcAft>
                <a:spcPts val="600"/>
              </a:spcAft>
            </a:pPr>
            <a:r>
              <a:rPr lang="en-GB" sz="1600" b="1" i="1" dirty="0" smtClean="0">
                <a:latin typeface="Franklin Gothic Book" panose="020B0503020102020204" pitchFamily="34" charset="0"/>
              </a:rPr>
              <a:t>ANNEX</a:t>
            </a:r>
          </a:p>
        </p:txBody>
      </p:sp>
    </p:spTree>
    <p:extLst>
      <p:ext uri="{BB962C8B-B14F-4D97-AF65-F5344CB8AC3E}">
        <p14:creationId xmlns:p14="http://schemas.microsoft.com/office/powerpoint/2010/main" val="36357271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5312" y="7"/>
            <a:ext cx="6715125" cy="1079499"/>
          </a:xfrm>
        </p:spPr>
        <p:txBody>
          <a:bodyPr vert="horz" lIns="0" tIns="0" rIns="0" bIns="0" rtlCol="0" anchor="ctr">
            <a:normAutofit/>
          </a:bodyPr>
          <a:lstStyle/>
          <a:p>
            <a:r>
              <a:rPr lang="en-GB" b="1" dirty="0" smtClean="0"/>
              <a:t>Table of Content and Glossary</a:t>
            </a:r>
            <a:endParaRPr lang="en-GB" sz="2000" b="1" dirty="0"/>
          </a:p>
        </p:txBody>
      </p:sp>
      <p:sp>
        <p:nvSpPr>
          <p:cNvPr id="5" name="Slide Number Placeholder 4"/>
          <p:cNvSpPr>
            <a:spLocks noGrp="1"/>
          </p:cNvSpPr>
          <p:nvPr>
            <p:ph type="sldNum" sz="quarter" idx="4"/>
          </p:nvPr>
        </p:nvSpPr>
        <p:spPr/>
        <p:txBody>
          <a:bodyPr/>
          <a:lstStyle/>
          <a:p>
            <a:fld id="{71F9F866-B438-9445-8D9F-1F8FF6608833}" type="slidenum">
              <a:rPr lang="en-GB" smtClean="0">
                <a:solidFill>
                  <a:srgbClr val="00539B"/>
                </a:solidFill>
                <a:latin typeface="Franklin Gothic Book" panose="020B0503020102020204" pitchFamily="34" charset="0"/>
              </a:rPr>
              <a:pPr/>
              <a:t>2</a:t>
            </a:fld>
            <a:endParaRPr lang="en-GB" dirty="0">
              <a:solidFill>
                <a:srgbClr val="00539B"/>
              </a:solidFill>
              <a:latin typeface="Franklin Gothic Book" panose="020B0503020102020204" pitchFamily="34" charset="0"/>
            </a:endParaRPr>
          </a:p>
        </p:txBody>
      </p:sp>
      <p:sp>
        <p:nvSpPr>
          <p:cNvPr id="18" name="Text Placeholder 5"/>
          <p:cNvSpPr>
            <a:spLocks noGrp="1"/>
          </p:cNvSpPr>
          <p:nvPr>
            <p:ph type="body" sz="quarter" idx="11"/>
          </p:nvPr>
        </p:nvSpPr>
        <p:spPr>
          <a:xfrm>
            <a:off x="279832" y="1135439"/>
            <a:ext cx="2858824" cy="4080642"/>
          </a:xfrm>
        </p:spPr>
        <p:txBody>
          <a:bodyPr/>
          <a:lstStyle/>
          <a:p>
            <a:pPr>
              <a:spcAft>
                <a:spcPts val="450"/>
              </a:spcAft>
              <a:tabLst>
                <a:tab pos="2353226" algn="l"/>
                <a:tab pos="2623289" algn="l"/>
              </a:tabLst>
            </a:pPr>
            <a:r>
              <a:rPr lang="en-GB" sz="1000" b="1" dirty="0" smtClean="0"/>
              <a:t>Table of Content</a:t>
            </a:r>
          </a:p>
          <a:p>
            <a:pPr>
              <a:spcAft>
                <a:spcPts val="450"/>
              </a:spcAft>
              <a:tabLst>
                <a:tab pos="2353226" algn="l"/>
                <a:tab pos="2623289" algn="l"/>
              </a:tabLst>
            </a:pPr>
            <a:r>
              <a:rPr lang="en-GB" sz="1000" dirty="0" smtClean="0"/>
              <a:t>Executive Summary</a:t>
            </a:r>
            <a:r>
              <a:rPr lang="en-GB" sz="1000" dirty="0"/>
              <a:t>	</a:t>
            </a:r>
          </a:p>
          <a:p>
            <a:pPr>
              <a:spcAft>
                <a:spcPts val="1000"/>
              </a:spcAft>
              <a:tabLst>
                <a:tab pos="2623289" algn="l"/>
              </a:tabLst>
            </a:pPr>
            <a:r>
              <a:rPr lang="en-GB" sz="1000" dirty="0"/>
              <a:t>Bosnia and Herzegovina – EBRD </a:t>
            </a:r>
            <a:r>
              <a:rPr lang="en-GB" sz="1000" dirty="0" smtClean="0"/>
              <a:t>Snapshot</a:t>
            </a:r>
            <a:r>
              <a:rPr lang="en-GB" sz="1000" dirty="0"/>
              <a:t>	</a:t>
            </a:r>
          </a:p>
          <a:p>
            <a:pPr>
              <a:spcAft>
                <a:spcPts val="450"/>
              </a:spcAft>
            </a:pPr>
            <a:r>
              <a:rPr lang="en-GB" sz="1000" dirty="0" smtClean="0"/>
              <a:t>I. Implementation </a:t>
            </a:r>
            <a:r>
              <a:rPr lang="en-GB" sz="1000" dirty="0"/>
              <a:t>of Previous Strategy – 2014-2016</a:t>
            </a:r>
          </a:p>
          <a:p>
            <a:pPr marL="144776" lvl="1" indent="0">
              <a:spcAft>
                <a:spcPts val="450"/>
              </a:spcAft>
              <a:buNone/>
              <a:tabLst>
                <a:tab pos="2623289" algn="l"/>
              </a:tabLst>
            </a:pPr>
            <a:r>
              <a:rPr lang="en-GB" sz="1000" dirty="0"/>
              <a:t>Key Transition Results Achieved during Previous Strategy Period</a:t>
            </a:r>
            <a:endParaRPr lang="en-GB" sz="1000" dirty="0" smtClean="0"/>
          </a:p>
          <a:p>
            <a:pPr marL="144776" lvl="1" indent="0">
              <a:spcAft>
                <a:spcPts val="1000"/>
              </a:spcAft>
              <a:buNone/>
              <a:tabLst>
                <a:tab pos="2623289" algn="l"/>
              </a:tabLst>
            </a:pPr>
            <a:r>
              <a:rPr lang="en-GB" sz="1000" dirty="0" smtClean="0"/>
              <a:t>Challenges </a:t>
            </a:r>
            <a:r>
              <a:rPr lang="en-GB" sz="1000" dirty="0"/>
              <a:t>to Implementation and Key Lessons </a:t>
            </a:r>
            <a:r>
              <a:rPr lang="en-GB" sz="900" dirty="0"/>
              <a:t>	</a:t>
            </a:r>
            <a:endParaRPr lang="en-GB" sz="900" dirty="0" smtClean="0">
              <a:ea typeface="ＭＳ Ｐゴシック" charset="0"/>
            </a:endParaRPr>
          </a:p>
          <a:p>
            <a:pPr marL="0" lvl="1" indent="0">
              <a:spcAft>
                <a:spcPts val="450"/>
              </a:spcAft>
              <a:buNone/>
              <a:tabLst>
                <a:tab pos="2623289" algn="l"/>
              </a:tabLst>
            </a:pPr>
            <a:r>
              <a:rPr lang="en-GB" sz="900" dirty="0" smtClean="0">
                <a:ea typeface="ＭＳ Ｐゴシック" charset="0"/>
              </a:rPr>
              <a:t>II. </a:t>
            </a:r>
            <a:r>
              <a:rPr lang="en-GB" sz="1000" dirty="0" smtClean="0">
                <a:ea typeface="ＭＳ Ｐゴシック" charset="0"/>
              </a:rPr>
              <a:t>Economic Context</a:t>
            </a:r>
            <a:endParaRPr lang="en-GB" sz="900" dirty="0"/>
          </a:p>
          <a:p>
            <a:pPr marL="145279" lvl="2" indent="0">
              <a:spcAft>
                <a:spcPts val="450"/>
              </a:spcAft>
              <a:buNone/>
              <a:tabLst>
                <a:tab pos="2623289" algn="l"/>
              </a:tabLst>
            </a:pPr>
            <a:r>
              <a:rPr lang="en-GB" sz="1000" dirty="0"/>
              <a:t>Macroeconomic Context and Outlook for Strategy </a:t>
            </a:r>
            <a:r>
              <a:rPr lang="en-GB" sz="1000" dirty="0" smtClean="0"/>
              <a:t>Period</a:t>
            </a:r>
          </a:p>
          <a:p>
            <a:pPr marL="145279" lvl="2" indent="0">
              <a:spcAft>
                <a:spcPts val="1000"/>
              </a:spcAft>
              <a:buNone/>
              <a:tabLst>
                <a:tab pos="2623289" algn="l"/>
              </a:tabLst>
            </a:pPr>
            <a:r>
              <a:rPr lang="en-GB" sz="1000" dirty="0"/>
              <a:t>Key Transition </a:t>
            </a:r>
            <a:r>
              <a:rPr lang="en-GB" sz="1000" dirty="0" smtClean="0"/>
              <a:t>Challenges</a:t>
            </a:r>
            <a:endParaRPr lang="en-GB" sz="1000" dirty="0"/>
          </a:p>
          <a:p>
            <a:pPr marL="144463" lvl="2" indent="-144463">
              <a:spcAft>
                <a:spcPts val="1000"/>
              </a:spcAft>
              <a:buNone/>
              <a:tabLst>
                <a:tab pos="88900" algn="l"/>
                <a:tab pos="2622550" algn="l"/>
              </a:tabLst>
            </a:pPr>
            <a:r>
              <a:rPr lang="en-GB" sz="1000" dirty="0" smtClean="0"/>
              <a:t>III</a:t>
            </a:r>
            <a:r>
              <a:rPr lang="en-GB" sz="1000" dirty="0"/>
              <a:t>. Government Priorities and </a:t>
            </a:r>
            <a:r>
              <a:rPr lang="en-GB" sz="1000" dirty="0" smtClean="0"/>
              <a:t>Stakeholder Engagement</a:t>
            </a:r>
          </a:p>
          <a:p>
            <a:pPr marL="144463" lvl="2" indent="-144463">
              <a:spcAft>
                <a:spcPts val="1000"/>
              </a:spcAft>
              <a:buNone/>
              <a:tabLst>
                <a:tab pos="88900" algn="l"/>
                <a:tab pos="2622550" algn="l"/>
              </a:tabLst>
            </a:pPr>
            <a:r>
              <a:rPr lang="en-GB" sz="1000" dirty="0" smtClean="0"/>
              <a:t>IV. Defining </a:t>
            </a:r>
            <a:r>
              <a:rPr lang="en-GB" sz="1000" dirty="0"/>
              <a:t>EBRD B&amp;H Country Strategy Priorities </a:t>
            </a:r>
          </a:p>
          <a:p>
            <a:pPr marL="144463" lvl="2" indent="-144463">
              <a:spcAft>
                <a:spcPts val="1000"/>
              </a:spcAft>
              <a:buNone/>
              <a:tabLst>
                <a:tab pos="88900" algn="l"/>
                <a:tab pos="2622550" algn="l"/>
              </a:tabLst>
            </a:pPr>
            <a:r>
              <a:rPr lang="en-GB" sz="1000" dirty="0" smtClean="0"/>
              <a:t>V. Country </a:t>
            </a:r>
            <a:r>
              <a:rPr lang="en-GB" sz="1000" dirty="0"/>
              <a:t>Strategy Results </a:t>
            </a:r>
            <a:r>
              <a:rPr lang="en-GB" sz="1000" dirty="0" smtClean="0"/>
              <a:t>Framework</a:t>
            </a:r>
            <a:endParaRPr lang="en-GB" sz="1000" dirty="0"/>
          </a:p>
          <a:p>
            <a:pPr marL="144463" lvl="2" indent="-144463">
              <a:spcAft>
                <a:spcPts val="1000"/>
              </a:spcAft>
              <a:buNone/>
              <a:tabLst>
                <a:tab pos="88900" algn="l"/>
                <a:tab pos="2622550" algn="l"/>
              </a:tabLst>
            </a:pPr>
            <a:r>
              <a:rPr lang="en-GB" sz="1000" dirty="0" smtClean="0"/>
              <a:t>VI</a:t>
            </a:r>
            <a:r>
              <a:rPr lang="en-GB" sz="1000" dirty="0"/>
              <a:t>. Mapping  of International Partners Complementarity </a:t>
            </a:r>
            <a:r>
              <a:rPr lang="en-GB" sz="1000" dirty="0" smtClean="0"/>
              <a:t> in </a:t>
            </a:r>
            <a:r>
              <a:rPr lang="en-GB" sz="1000" dirty="0"/>
              <a:t>EBRD Business </a:t>
            </a:r>
            <a:r>
              <a:rPr lang="en-GB" sz="1000" dirty="0" smtClean="0"/>
              <a:t>Areas</a:t>
            </a:r>
          </a:p>
          <a:p>
            <a:pPr marL="179388" lvl="2" indent="-179388">
              <a:spcAft>
                <a:spcPts val="1000"/>
              </a:spcAft>
              <a:buNone/>
              <a:tabLst>
                <a:tab pos="2622550" algn="l"/>
              </a:tabLst>
            </a:pPr>
            <a:r>
              <a:rPr lang="en-GB" sz="1000" dirty="0" smtClean="0"/>
              <a:t>VII. Implementation </a:t>
            </a:r>
            <a:r>
              <a:rPr lang="en-GB" sz="1000" dirty="0"/>
              <a:t>Risks and Environmental and </a:t>
            </a:r>
            <a:r>
              <a:rPr lang="en-GB" sz="1000" dirty="0" smtClean="0"/>
              <a:t>Social Implications</a:t>
            </a:r>
          </a:p>
          <a:p>
            <a:pPr marL="179388" lvl="2" indent="-179388">
              <a:spcAft>
                <a:spcPts val="1000"/>
              </a:spcAft>
              <a:buNone/>
              <a:tabLst>
                <a:tab pos="2622550" algn="l"/>
              </a:tabLst>
            </a:pPr>
            <a:r>
              <a:rPr lang="en-GB" sz="1000" dirty="0" smtClean="0"/>
              <a:t>VIII. </a:t>
            </a:r>
            <a:r>
              <a:rPr lang="en-GB" sz="1000" dirty="0"/>
              <a:t>Donor Co-Financing </a:t>
            </a:r>
            <a:r>
              <a:rPr lang="en-GB" sz="1000" dirty="0" smtClean="0"/>
              <a:t>Assessment </a:t>
            </a:r>
            <a:endParaRPr lang="en-GB" sz="1000" dirty="0"/>
          </a:p>
          <a:p>
            <a:pPr marL="179388" lvl="2" indent="-179388">
              <a:spcAft>
                <a:spcPts val="1000"/>
              </a:spcAft>
              <a:buNone/>
              <a:tabLst>
                <a:tab pos="2622550" algn="l"/>
              </a:tabLst>
            </a:pPr>
            <a:r>
              <a:rPr lang="en-GB" sz="1000" dirty="0"/>
              <a:t>Annex – Political Assessment</a:t>
            </a:r>
          </a:p>
          <a:p>
            <a:pPr marL="179388" lvl="2" indent="-179388">
              <a:spcAft>
                <a:spcPts val="450"/>
              </a:spcAft>
              <a:buNone/>
              <a:tabLst>
                <a:tab pos="2622550" algn="l"/>
              </a:tabLst>
            </a:pPr>
            <a:endParaRPr lang="en-GB" sz="900" b="1" dirty="0"/>
          </a:p>
          <a:p>
            <a:pPr marL="144463" lvl="2" indent="-144463">
              <a:spcAft>
                <a:spcPts val="450"/>
              </a:spcAft>
              <a:buNone/>
              <a:tabLst>
                <a:tab pos="88900" algn="l"/>
                <a:tab pos="2622550" algn="l"/>
              </a:tabLst>
            </a:pPr>
            <a:endParaRPr lang="en-GB" sz="900" b="1" dirty="0" smtClean="0"/>
          </a:p>
          <a:p>
            <a:pPr marL="144463" lvl="2" indent="-144463">
              <a:spcAft>
                <a:spcPts val="450"/>
              </a:spcAft>
              <a:buNone/>
              <a:tabLst>
                <a:tab pos="88900" algn="l"/>
                <a:tab pos="2622550" algn="l"/>
              </a:tabLst>
            </a:pPr>
            <a:endParaRPr lang="en-GB" sz="900" b="1" dirty="0" smtClean="0"/>
          </a:p>
          <a:p>
            <a:pPr marL="144463" lvl="2" indent="-144463">
              <a:spcAft>
                <a:spcPts val="450"/>
              </a:spcAft>
              <a:buNone/>
              <a:tabLst>
                <a:tab pos="88900" algn="l"/>
                <a:tab pos="2622550" algn="l"/>
              </a:tabLst>
            </a:pPr>
            <a:endParaRPr lang="en-GB" sz="900" b="1" dirty="0"/>
          </a:p>
          <a:p>
            <a:pPr marL="144463" lvl="2" indent="-144463">
              <a:spcAft>
                <a:spcPts val="450"/>
              </a:spcAft>
              <a:buNone/>
              <a:tabLst>
                <a:tab pos="88900" algn="l"/>
                <a:tab pos="2622550" algn="l"/>
              </a:tabLst>
            </a:pPr>
            <a:endParaRPr lang="en-GB" sz="900" dirty="0"/>
          </a:p>
          <a:p>
            <a:pPr marL="145279" lvl="2" indent="0">
              <a:spcBef>
                <a:spcPts val="450"/>
              </a:spcBef>
              <a:spcAft>
                <a:spcPts val="0"/>
              </a:spcAft>
              <a:buNone/>
              <a:tabLst>
                <a:tab pos="2623289" algn="l"/>
              </a:tabLst>
            </a:pPr>
            <a:r>
              <a:rPr lang="en-GB" sz="1000" dirty="0"/>
              <a:t>	</a:t>
            </a:r>
          </a:p>
          <a:p>
            <a:pPr marL="391411" lvl="1" indent="-256975">
              <a:spcAft>
                <a:spcPts val="0"/>
              </a:spcAft>
              <a:buFont typeface="Arial" panose="020B0604020202020204" pitchFamily="34" charset="0"/>
              <a:buChar char="•"/>
            </a:pPr>
            <a:endParaRPr lang="en-GB" sz="1000" dirty="0"/>
          </a:p>
          <a:p>
            <a:pPr marL="256975" indent="-256975">
              <a:spcAft>
                <a:spcPts val="0"/>
              </a:spcAft>
              <a:buFont typeface="Arial" panose="020B0604020202020204" pitchFamily="34" charset="0"/>
              <a:buChar char="•"/>
            </a:pPr>
            <a:endParaRPr lang="en-GB" sz="1300" dirty="0"/>
          </a:p>
        </p:txBody>
      </p:sp>
      <p:sp>
        <p:nvSpPr>
          <p:cNvPr id="11" name="Text Placeholder 5"/>
          <p:cNvSpPr txBox="1">
            <a:spLocks/>
          </p:cNvSpPr>
          <p:nvPr/>
        </p:nvSpPr>
        <p:spPr>
          <a:xfrm>
            <a:off x="3296151" y="1135439"/>
            <a:ext cx="309987" cy="1604280"/>
          </a:xfrm>
          <a:prstGeom prst="rect">
            <a:avLst/>
          </a:prstGeom>
        </p:spPr>
        <p:txBody>
          <a:bodyPr vert="horz" lIns="0" tIns="0" rIns="0" bIns="0" rtlCol="0">
            <a:noAutofit/>
          </a:bodyPr>
          <a:lstStyle>
            <a:lvl1pPr marL="0" indent="0" algn="l" rtl="0" eaLnBrk="1" fontAlgn="base" hangingPunct="1">
              <a:lnSpc>
                <a:spcPct val="100000"/>
              </a:lnSpc>
              <a:spcBef>
                <a:spcPts val="0"/>
              </a:spcBef>
              <a:spcAft>
                <a:spcPts val="1200"/>
              </a:spcAft>
              <a:buClrTx/>
              <a:buFontTx/>
              <a:buNone/>
              <a:defRPr lang="en-US" sz="2000" kern="1200" smtClean="0">
                <a:solidFill>
                  <a:srgbClr val="58595B"/>
                </a:solidFill>
                <a:latin typeface="Franklin Gothic Book"/>
                <a:ea typeface="ＭＳ Ｐゴシック" charset="0"/>
                <a:cs typeface="Franklin Gothic Book"/>
              </a:defRPr>
            </a:lvl1pPr>
            <a:lvl2pPr marL="175490" marR="0" indent="-175490" algn="l" defTabSz="894529" rtl="0" eaLnBrk="1" fontAlgn="base" latinLnBrk="0" hangingPunct="1">
              <a:lnSpc>
                <a:spcPct val="100000"/>
              </a:lnSpc>
              <a:spcBef>
                <a:spcPts val="0"/>
              </a:spcBef>
              <a:spcAft>
                <a:spcPts val="1200"/>
              </a:spcAft>
              <a:buClr>
                <a:srgbClr val="00539B"/>
              </a:buClr>
              <a:buSzTx/>
              <a:buFont typeface="Arial" charset="0"/>
              <a:buChar char="•"/>
              <a:tabLst/>
              <a:defRPr lang="en-US" sz="2000" kern="1200" smtClean="0">
                <a:solidFill>
                  <a:srgbClr val="58595B"/>
                </a:solidFill>
                <a:latin typeface="Franklin Gothic Book"/>
                <a:ea typeface="Franklin Gothic Book"/>
                <a:cs typeface="Franklin Gothic Book"/>
              </a:defRPr>
            </a:lvl2pPr>
            <a:lvl3pPr marL="352169" marR="0" indent="-176092" algn="l" defTabSz="894529" rtl="0" eaLnBrk="1" fontAlgn="base" latinLnBrk="0" hangingPunct="1">
              <a:lnSpc>
                <a:spcPct val="100000"/>
              </a:lnSpc>
              <a:spcBef>
                <a:spcPts val="0"/>
              </a:spcBef>
              <a:spcAft>
                <a:spcPts val="1200"/>
              </a:spcAft>
              <a:buClrTx/>
              <a:buSzTx/>
              <a:buFont typeface="Arial"/>
              <a:buChar char="•"/>
              <a:tabLst/>
              <a:defRPr lang="en-US" sz="2000" kern="1200" smtClean="0">
                <a:solidFill>
                  <a:srgbClr val="58595B"/>
                </a:solidFill>
                <a:latin typeface="Franklin Gothic Book"/>
                <a:ea typeface="Franklin Gothic Book"/>
                <a:cs typeface="Franklin Gothic Book"/>
              </a:defRPr>
            </a:lvl3pPr>
            <a:lvl4pPr marL="528263" marR="0" indent="-176092" algn="l" defTabSz="894529"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rgbClr val="58595B"/>
                </a:solidFill>
                <a:latin typeface="Franklin Gothic Book"/>
                <a:ea typeface="Franklin Gothic Book"/>
                <a:cs typeface="Franklin Gothic Book"/>
              </a:defRPr>
            </a:lvl4pPr>
            <a:lvl5pPr marL="2012692"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459956" indent="-223625" algn="l" defTabSz="894529"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07214" indent="-223625" algn="l" defTabSz="89452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354490" indent="-223625" algn="l" defTabSz="89452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01745" indent="-223625" algn="l" defTabSz="894529"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957" indent="-20957" defTabSz="811481">
              <a:spcAft>
                <a:spcPts val="450"/>
              </a:spcAft>
              <a:tabLst>
                <a:tab pos="2353226" algn="l"/>
                <a:tab pos="2623289" algn="l"/>
              </a:tabLst>
            </a:pPr>
            <a:endParaRPr lang="en-GB" sz="1000" b="1" dirty="0"/>
          </a:p>
          <a:p>
            <a:pPr marL="20957" indent="-20957" defTabSz="811481">
              <a:spcAft>
                <a:spcPts val="450"/>
              </a:spcAft>
              <a:tabLst>
                <a:tab pos="2623289" algn="l"/>
              </a:tabLst>
            </a:pPr>
            <a:r>
              <a:rPr lang="en-GB" sz="1000" b="1" dirty="0" smtClean="0"/>
              <a:t>3</a:t>
            </a:r>
          </a:p>
          <a:p>
            <a:pPr marL="20957" indent="-20957" defTabSz="811481">
              <a:spcAft>
                <a:spcPts val="450"/>
              </a:spcAft>
              <a:tabLst>
                <a:tab pos="2623289" algn="l"/>
              </a:tabLst>
            </a:pPr>
            <a:r>
              <a:rPr lang="en-GB" sz="1000" b="1" dirty="0" smtClean="0"/>
              <a:t>4</a:t>
            </a:r>
            <a:endParaRPr lang="en-GB" sz="1000" b="1" dirty="0"/>
          </a:p>
          <a:p>
            <a:pPr marL="20957" lvl="1" indent="-20957">
              <a:spcBef>
                <a:spcPts val="450"/>
              </a:spcBef>
              <a:spcAft>
                <a:spcPts val="450"/>
              </a:spcAft>
              <a:buNone/>
              <a:tabLst>
                <a:tab pos="2623289" algn="l"/>
              </a:tabLst>
            </a:pPr>
            <a:r>
              <a:rPr lang="en-GB" sz="1000" b="1" dirty="0"/>
              <a:t>5</a:t>
            </a:r>
          </a:p>
          <a:p>
            <a:pPr marL="20957" lvl="1" indent="-20957">
              <a:spcBef>
                <a:spcPts val="450"/>
              </a:spcBef>
              <a:spcAft>
                <a:spcPts val="450"/>
              </a:spcAft>
              <a:buNone/>
              <a:tabLst>
                <a:tab pos="2623289" algn="l"/>
              </a:tabLst>
            </a:pPr>
            <a:r>
              <a:rPr lang="en-GB" sz="1000" b="1" dirty="0"/>
              <a:t>5</a:t>
            </a:r>
          </a:p>
          <a:p>
            <a:pPr marL="20957" lvl="1" indent="-20957">
              <a:spcBef>
                <a:spcPts val="450"/>
              </a:spcBef>
              <a:spcAft>
                <a:spcPts val="450"/>
              </a:spcAft>
              <a:buNone/>
              <a:tabLst>
                <a:tab pos="2623289" algn="l"/>
              </a:tabLst>
            </a:pPr>
            <a:r>
              <a:rPr lang="en-GB" sz="1000" b="1" dirty="0"/>
              <a:t>7	</a:t>
            </a:r>
            <a:endParaRPr lang="en-GB" sz="900" b="1" dirty="0"/>
          </a:p>
          <a:p>
            <a:pPr marL="20957" lvl="3" indent="-20957">
              <a:spcAft>
                <a:spcPts val="450"/>
              </a:spcAft>
              <a:buNone/>
              <a:tabLst>
                <a:tab pos="2623289" algn="l"/>
              </a:tabLst>
            </a:pPr>
            <a:endParaRPr lang="en-GB" sz="900" b="1" dirty="0"/>
          </a:p>
          <a:p>
            <a:pPr marL="20957" lvl="3" indent="-20957">
              <a:spcAft>
                <a:spcPts val="450"/>
              </a:spcAft>
              <a:buNone/>
              <a:tabLst>
                <a:tab pos="2623289" algn="l"/>
              </a:tabLst>
            </a:pPr>
            <a:r>
              <a:rPr lang="en-GB" sz="900" b="1" dirty="0"/>
              <a:t>	</a:t>
            </a:r>
          </a:p>
        </p:txBody>
      </p:sp>
      <p:sp>
        <p:nvSpPr>
          <p:cNvPr id="12" name="Text Placeholder 6"/>
          <p:cNvSpPr txBox="1">
            <a:spLocks/>
          </p:cNvSpPr>
          <p:nvPr/>
        </p:nvSpPr>
        <p:spPr>
          <a:xfrm>
            <a:off x="7876680" y="1264098"/>
            <a:ext cx="349611" cy="4080642"/>
          </a:xfrm>
          <a:prstGeom prst="rect">
            <a:avLst/>
          </a:prstGeom>
        </p:spPr>
        <p:txBody>
          <a:bodyPr vert="horz" lIns="0" tIns="0" rIns="0" bIns="0" rtlCol="0">
            <a:noAutofit/>
          </a:bodyPr>
          <a:lstStyle>
            <a:lvl1pPr marL="0" indent="0" algn="l" rtl="0" eaLnBrk="1" fontAlgn="base" hangingPunct="1">
              <a:lnSpc>
                <a:spcPct val="100000"/>
              </a:lnSpc>
              <a:spcBef>
                <a:spcPts val="0"/>
              </a:spcBef>
              <a:spcAft>
                <a:spcPts val="1321"/>
              </a:spcAft>
              <a:buClrTx/>
              <a:buFontTx/>
              <a:buNone/>
              <a:defRPr lang="en-US" sz="2200" kern="1200" smtClean="0">
                <a:solidFill>
                  <a:srgbClr val="58595B"/>
                </a:solidFill>
                <a:latin typeface="Franklin Gothic Book"/>
                <a:ea typeface="ＭＳ Ｐゴシック" charset="0"/>
                <a:cs typeface="Franklin Gothic Book"/>
              </a:defRPr>
            </a:lvl1pPr>
            <a:lvl2pPr marL="193186" marR="0" indent="-193186" algn="l" defTabSz="984730" rtl="0" eaLnBrk="1" fontAlgn="base" latinLnBrk="0" hangingPunct="1">
              <a:lnSpc>
                <a:spcPct val="100000"/>
              </a:lnSpc>
              <a:spcBef>
                <a:spcPts val="0"/>
              </a:spcBef>
              <a:spcAft>
                <a:spcPts val="1321"/>
              </a:spcAft>
              <a:buClr>
                <a:srgbClr val="00539B"/>
              </a:buClr>
              <a:buSzTx/>
              <a:buFont typeface="Arial" charset="0"/>
              <a:buChar char="•"/>
              <a:tabLst/>
              <a:defRPr lang="en-US" sz="2200" kern="1200" smtClean="0">
                <a:solidFill>
                  <a:srgbClr val="58595B"/>
                </a:solidFill>
                <a:latin typeface="Franklin Gothic Book"/>
                <a:ea typeface="Franklin Gothic Book"/>
                <a:cs typeface="Franklin Gothic Book"/>
              </a:defRPr>
            </a:lvl2pPr>
            <a:lvl3pPr marL="387680" marR="0" indent="-193848" algn="l" defTabSz="984730" rtl="0" eaLnBrk="1" fontAlgn="base" latinLnBrk="0" hangingPunct="1">
              <a:lnSpc>
                <a:spcPct val="100000"/>
              </a:lnSpc>
              <a:spcBef>
                <a:spcPts val="0"/>
              </a:spcBef>
              <a:spcAft>
                <a:spcPts val="1321"/>
              </a:spcAft>
              <a:buClrTx/>
              <a:buSzTx/>
              <a:buFont typeface="Arial"/>
              <a:buChar char="•"/>
              <a:tabLst/>
              <a:defRPr lang="en-US" sz="2200" kern="1200" smtClean="0">
                <a:solidFill>
                  <a:srgbClr val="58595B"/>
                </a:solidFill>
                <a:latin typeface="Franklin Gothic Book"/>
                <a:ea typeface="Franklin Gothic Book"/>
                <a:cs typeface="Franklin Gothic Book"/>
              </a:defRPr>
            </a:lvl3pPr>
            <a:lvl4pPr marL="581531" marR="0" indent="-193848" algn="l" defTabSz="984730" rtl="0" eaLnBrk="1" fontAlgn="base" latinLnBrk="0" hangingPunct="1">
              <a:lnSpc>
                <a:spcPct val="100000"/>
              </a:lnSpc>
              <a:spcBef>
                <a:spcPts val="0"/>
              </a:spcBef>
              <a:spcAft>
                <a:spcPts val="1321"/>
              </a:spcAft>
              <a:buClrTx/>
              <a:buSzTx/>
              <a:buFont typeface="Arial" panose="020B0604020202020204" pitchFamily="34" charset="0"/>
              <a:buChar char="‒"/>
              <a:tabLst/>
              <a:defRPr lang="en-US" sz="2200" kern="1200" baseline="0" smtClean="0">
                <a:solidFill>
                  <a:srgbClr val="58595B"/>
                </a:solidFill>
                <a:latin typeface="Franklin Gothic Book"/>
                <a:ea typeface="Franklin Gothic Book"/>
                <a:cs typeface="Franklin Gothic Book"/>
              </a:defRPr>
            </a:lvl4pPr>
            <a:lvl5pPr marL="2215645" indent="0" algn="l" rtl="0" eaLnBrk="1" fontAlgn="base" hangingPunct="1">
              <a:lnSpc>
                <a:spcPct val="100000"/>
              </a:lnSpc>
              <a:spcBef>
                <a:spcPts val="0"/>
              </a:spcBef>
              <a:spcAft>
                <a:spcPts val="1321"/>
              </a:spcAft>
              <a:buFont typeface="Arial" charset="0"/>
              <a:buNone/>
              <a:defRPr sz="1300" kern="1200">
                <a:solidFill>
                  <a:srgbClr val="929395"/>
                </a:solidFill>
                <a:latin typeface="Arial" pitchFamily="34" charset="0"/>
                <a:ea typeface="Arial" charset="0"/>
                <a:cs typeface="Arial" pitchFamily="34" charset="0"/>
              </a:defRPr>
            </a:lvl5pPr>
            <a:lvl6pPr marL="2708010" indent="-246175" algn="l" defTabSz="984730"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00368" indent="-246175" algn="l" defTabSz="984730"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692746" indent="-246175" algn="l" defTabSz="984730"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185100" indent="-246175" algn="l" defTabSz="984730"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256301" indent="-256301" defTabSz="754461">
              <a:spcAft>
                <a:spcPts val="0"/>
              </a:spcAft>
              <a:buFont typeface="Arial" panose="020B0604020202020204" pitchFamily="34" charset="0"/>
              <a:buChar char="•"/>
            </a:pPr>
            <a:endParaRPr lang="en-GB" sz="1000" dirty="0"/>
          </a:p>
          <a:p>
            <a:pPr marL="399289" indent="-256301" defTabSz="754461">
              <a:spcAft>
                <a:spcPts val="0"/>
              </a:spcAft>
              <a:buFont typeface="Arial" panose="020B0604020202020204" pitchFamily="34" charset="0"/>
              <a:buChar char="•"/>
            </a:pPr>
            <a:endParaRPr lang="en-GB" sz="1000" dirty="0"/>
          </a:p>
        </p:txBody>
      </p:sp>
      <p:sp>
        <p:nvSpPr>
          <p:cNvPr id="8" name="Text Placeholder 5"/>
          <p:cNvSpPr txBox="1">
            <a:spLocks/>
          </p:cNvSpPr>
          <p:nvPr/>
        </p:nvSpPr>
        <p:spPr>
          <a:xfrm>
            <a:off x="3288531" y="2722033"/>
            <a:ext cx="309987" cy="1846485"/>
          </a:xfrm>
          <a:prstGeom prst="rect">
            <a:avLst/>
          </a:prstGeom>
        </p:spPr>
        <p:txBody>
          <a:bodyPr vert="horz" lIns="0" tIns="0" rIns="0" bIns="0" rtlCol="0">
            <a:noAutofit/>
          </a:bodyPr>
          <a:lstStyle>
            <a:lvl1pPr marL="0" indent="0" algn="l" rtl="0" eaLnBrk="1" fontAlgn="base" hangingPunct="1">
              <a:lnSpc>
                <a:spcPct val="100000"/>
              </a:lnSpc>
              <a:spcBef>
                <a:spcPts val="0"/>
              </a:spcBef>
              <a:spcAft>
                <a:spcPts val="1200"/>
              </a:spcAft>
              <a:buClrTx/>
              <a:buFontTx/>
              <a:buNone/>
              <a:defRPr lang="en-US" sz="2000" kern="1200" smtClean="0">
                <a:solidFill>
                  <a:srgbClr val="58595B"/>
                </a:solidFill>
                <a:latin typeface="Franklin Gothic Book"/>
                <a:ea typeface="ＭＳ Ｐゴシック" charset="0"/>
                <a:cs typeface="Franklin Gothic Book"/>
              </a:defRPr>
            </a:lvl1pPr>
            <a:lvl2pPr marL="175490" marR="0" indent="-175490" algn="l" defTabSz="894529" rtl="0" eaLnBrk="1" fontAlgn="base" latinLnBrk="0" hangingPunct="1">
              <a:lnSpc>
                <a:spcPct val="100000"/>
              </a:lnSpc>
              <a:spcBef>
                <a:spcPts val="0"/>
              </a:spcBef>
              <a:spcAft>
                <a:spcPts val="1200"/>
              </a:spcAft>
              <a:buClr>
                <a:srgbClr val="00539B"/>
              </a:buClr>
              <a:buSzTx/>
              <a:buFont typeface="Arial" charset="0"/>
              <a:buChar char="•"/>
              <a:tabLst/>
              <a:defRPr lang="en-US" sz="2000" kern="1200" smtClean="0">
                <a:solidFill>
                  <a:srgbClr val="58595B"/>
                </a:solidFill>
                <a:latin typeface="Franklin Gothic Book"/>
                <a:ea typeface="Franklin Gothic Book"/>
                <a:cs typeface="Franklin Gothic Book"/>
              </a:defRPr>
            </a:lvl2pPr>
            <a:lvl3pPr marL="352169" marR="0" indent="-176092" algn="l" defTabSz="894529" rtl="0" eaLnBrk="1" fontAlgn="base" latinLnBrk="0" hangingPunct="1">
              <a:lnSpc>
                <a:spcPct val="100000"/>
              </a:lnSpc>
              <a:spcBef>
                <a:spcPts val="0"/>
              </a:spcBef>
              <a:spcAft>
                <a:spcPts val="1200"/>
              </a:spcAft>
              <a:buClrTx/>
              <a:buSzTx/>
              <a:buFont typeface="Arial"/>
              <a:buChar char="•"/>
              <a:tabLst/>
              <a:defRPr lang="en-US" sz="2000" kern="1200" smtClean="0">
                <a:solidFill>
                  <a:srgbClr val="58595B"/>
                </a:solidFill>
                <a:latin typeface="Franklin Gothic Book"/>
                <a:ea typeface="Franklin Gothic Book"/>
                <a:cs typeface="Franklin Gothic Book"/>
              </a:defRPr>
            </a:lvl3pPr>
            <a:lvl4pPr marL="528263" marR="0" indent="-176092" algn="l" defTabSz="894529"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rgbClr val="58595B"/>
                </a:solidFill>
                <a:latin typeface="Franklin Gothic Book"/>
                <a:ea typeface="Franklin Gothic Book"/>
                <a:cs typeface="Franklin Gothic Book"/>
              </a:defRPr>
            </a:lvl4pPr>
            <a:lvl5pPr marL="2012692"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459956" indent="-223625" algn="l" defTabSz="894529"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07214" indent="-223625" algn="l" defTabSz="89452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354490" indent="-223625" algn="l" defTabSz="89452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01745" indent="-223625" algn="l" defTabSz="894529"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957" indent="-20957" defTabSz="811481">
              <a:spcAft>
                <a:spcPts val="450"/>
              </a:spcAft>
              <a:tabLst>
                <a:tab pos="2353226" algn="l"/>
                <a:tab pos="2623289" algn="l"/>
              </a:tabLst>
            </a:pPr>
            <a:r>
              <a:rPr lang="en-GB" sz="1000" b="1" dirty="0"/>
              <a:t>8</a:t>
            </a:r>
          </a:p>
          <a:p>
            <a:pPr marL="20957" indent="-20957" defTabSz="811481">
              <a:spcAft>
                <a:spcPts val="450"/>
              </a:spcAft>
              <a:tabLst>
                <a:tab pos="2623289" algn="l"/>
              </a:tabLst>
            </a:pPr>
            <a:r>
              <a:rPr lang="en-GB" sz="1000" b="1" dirty="0"/>
              <a:t>8</a:t>
            </a:r>
          </a:p>
          <a:p>
            <a:pPr marL="20957" lvl="1" indent="-20957">
              <a:spcBef>
                <a:spcPts val="450"/>
              </a:spcBef>
              <a:spcAft>
                <a:spcPts val="1000"/>
              </a:spcAft>
              <a:buNone/>
              <a:tabLst>
                <a:tab pos="2623289" algn="l"/>
              </a:tabLst>
            </a:pPr>
            <a:r>
              <a:rPr lang="en-GB" sz="1000" b="1" dirty="0"/>
              <a:t>9</a:t>
            </a:r>
          </a:p>
          <a:p>
            <a:pPr marL="20957" lvl="1" indent="-20957">
              <a:spcBef>
                <a:spcPts val="450"/>
              </a:spcBef>
              <a:spcAft>
                <a:spcPts val="1000"/>
              </a:spcAft>
              <a:buNone/>
              <a:tabLst>
                <a:tab pos="2623289" algn="l"/>
              </a:tabLst>
            </a:pPr>
            <a:r>
              <a:rPr lang="en-GB" sz="1000" b="1" dirty="0" smtClean="0"/>
              <a:t>11</a:t>
            </a:r>
          </a:p>
          <a:p>
            <a:pPr marL="20957" lvl="3" indent="-20957">
              <a:spcAft>
                <a:spcPts val="0"/>
              </a:spcAft>
              <a:buNone/>
              <a:tabLst>
                <a:tab pos="2623289" algn="l"/>
              </a:tabLst>
            </a:pPr>
            <a:endParaRPr lang="en-GB" sz="1000" b="1" dirty="0"/>
          </a:p>
          <a:p>
            <a:pPr marL="20957" lvl="3" indent="-20957">
              <a:spcAft>
                <a:spcPts val="1000"/>
              </a:spcAft>
              <a:buNone/>
              <a:tabLst>
                <a:tab pos="2623289" algn="l"/>
              </a:tabLst>
            </a:pPr>
            <a:r>
              <a:rPr lang="en-GB" sz="1000" b="1" dirty="0" smtClean="0"/>
              <a:t>12</a:t>
            </a:r>
          </a:p>
          <a:p>
            <a:pPr marL="20957" lvl="3" indent="-20957">
              <a:spcAft>
                <a:spcPts val="1000"/>
              </a:spcAft>
              <a:buNone/>
              <a:tabLst>
                <a:tab pos="2623289" algn="l"/>
              </a:tabLst>
            </a:pPr>
            <a:r>
              <a:rPr lang="en-GB" sz="1000" b="1" dirty="0" smtClean="0"/>
              <a:t>13</a:t>
            </a:r>
          </a:p>
          <a:p>
            <a:pPr marL="20957" lvl="3" indent="-20957">
              <a:spcAft>
                <a:spcPts val="1000"/>
              </a:spcAft>
              <a:buNone/>
              <a:tabLst>
                <a:tab pos="2623289" algn="l"/>
              </a:tabLst>
            </a:pPr>
            <a:r>
              <a:rPr lang="en-GB" sz="1000" b="1" dirty="0" smtClean="0"/>
              <a:t>16</a:t>
            </a:r>
          </a:p>
          <a:p>
            <a:pPr marL="20957" lvl="3" indent="-20957">
              <a:spcAft>
                <a:spcPts val="0"/>
              </a:spcAft>
              <a:buNone/>
              <a:tabLst>
                <a:tab pos="2623289" algn="l"/>
              </a:tabLst>
            </a:pPr>
            <a:endParaRPr lang="en-GB" sz="1000" b="1" dirty="0" smtClean="0"/>
          </a:p>
          <a:p>
            <a:pPr marL="20957" lvl="3" indent="-20957">
              <a:spcAft>
                <a:spcPts val="0"/>
              </a:spcAft>
              <a:buNone/>
              <a:tabLst>
                <a:tab pos="2623289" algn="l"/>
              </a:tabLst>
            </a:pPr>
            <a:r>
              <a:rPr lang="en-GB" sz="1000" b="1" dirty="0" smtClean="0"/>
              <a:t>17</a:t>
            </a:r>
          </a:p>
          <a:p>
            <a:pPr marL="20957" lvl="3" indent="-20957">
              <a:spcAft>
                <a:spcPts val="1000"/>
              </a:spcAft>
              <a:buNone/>
              <a:tabLst>
                <a:tab pos="2623289" algn="l"/>
              </a:tabLst>
            </a:pPr>
            <a:endParaRPr lang="en-GB" sz="1000" b="1" dirty="0" smtClean="0"/>
          </a:p>
          <a:p>
            <a:pPr marL="20957" lvl="3" indent="-20957">
              <a:spcAft>
                <a:spcPts val="1000"/>
              </a:spcAft>
              <a:buNone/>
              <a:tabLst>
                <a:tab pos="2623289" algn="l"/>
              </a:tabLst>
            </a:pPr>
            <a:r>
              <a:rPr lang="en-GB" sz="1000" b="1" dirty="0" smtClean="0"/>
              <a:t>18</a:t>
            </a:r>
          </a:p>
          <a:p>
            <a:pPr marL="20957" lvl="3" indent="-20957">
              <a:spcAft>
                <a:spcPts val="1000"/>
              </a:spcAft>
              <a:buNone/>
              <a:tabLst>
                <a:tab pos="2623289" algn="l"/>
              </a:tabLst>
            </a:pPr>
            <a:r>
              <a:rPr lang="en-GB" sz="1000" b="1" dirty="0" smtClean="0"/>
              <a:t>20</a:t>
            </a:r>
          </a:p>
        </p:txBody>
      </p:sp>
      <p:sp>
        <p:nvSpPr>
          <p:cNvPr id="3" name="Text Placeholder 2"/>
          <p:cNvSpPr>
            <a:spLocks noGrp="1"/>
          </p:cNvSpPr>
          <p:nvPr>
            <p:ph type="body" sz="quarter" idx="12"/>
          </p:nvPr>
        </p:nvSpPr>
        <p:spPr>
          <a:xfrm>
            <a:off x="4136581" y="1137253"/>
            <a:ext cx="4778820" cy="5033962"/>
          </a:xfrm>
        </p:spPr>
        <p:txBody>
          <a:bodyPr numCol="2"/>
          <a:lstStyle/>
          <a:p>
            <a:pPr>
              <a:spcAft>
                <a:spcPts val="0"/>
              </a:spcAft>
            </a:pPr>
            <a:r>
              <a:rPr lang="en-GB" sz="1000" b="1" dirty="0" smtClean="0"/>
              <a:t>Glossary of Key Terms </a:t>
            </a:r>
          </a:p>
          <a:p>
            <a:pPr>
              <a:spcAft>
                <a:spcPts val="0"/>
              </a:spcAft>
            </a:pPr>
            <a:endParaRPr lang="en-GB" sz="1000" b="1" dirty="0" smtClean="0"/>
          </a:p>
          <a:p>
            <a:pPr>
              <a:spcAft>
                <a:spcPts val="0"/>
              </a:spcAft>
              <a:tabLst>
                <a:tab pos="542925" algn="l"/>
              </a:tabLst>
            </a:pPr>
            <a:r>
              <a:rPr lang="en-GB" sz="1000" b="1" dirty="0" smtClean="0"/>
              <a:t>ABI	</a:t>
            </a:r>
            <a:r>
              <a:rPr lang="en-GB" sz="1000" dirty="0" smtClean="0"/>
              <a:t>Annual Business Investment</a:t>
            </a:r>
          </a:p>
          <a:p>
            <a:pPr>
              <a:spcAft>
                <a:spcPts val="0"/>
              </a:spcAft>
              <a:tabLst>
                <a:tab pos="542925" algn="l"/>
              </a:tabLst>
            </a:pPr>
            <a:r>
              <a:rPr lang="en-GB" sz="1000" b="1" dirty="0" smtClean="0"/>
              <a:t>ASB</a:t>
            </a:r>
            <a:r>
              <a:rPr lang="en-GB" sz="1000" b="1" dirty="0"/>
              <a:t>	</a:t>
            </a:r>
            <a:r>
              <a:rPr lang="en-GB" sz="1000" dirty="0" smtClean="0"/>
              <a:t>Advisory </a:t>
            </a:r>
            <a:r>
              <a:rPr lang="en-GB" sz="1000" dirty="0"/>
              <a:t>for Small </a:t>
            </a:r>
            <a:r>
              <a:rPr lang="en-GB" sz="1000" dirty="0" smtClean="0"/>
              <a:t>Businesses </a:t>
            </a:r>
          </a:p>
          <a:p>
            <a:pPr>
              <a:spcAft>
                <a:spcPts val="0"/>
              </a:spcAft>
              <a:tabLst>
                <a:tab pos="542925" algn="l"/>
              </a:tabLst>
            </a:pPr>
            <a:r>
              <a:rPr lang="en-GB" sz="1000" b="1" dirty="0" smtClean="0"/>
              <a:t>B&amp;H	</a:t>
            </a:r>
            <a:r>
              <a:rPr lang="en-GB" sz="1000" dirty="0" smtClean="0"/>
              <a:t>Bosnia and Herzegovina</a:t>
            </a:r>
          </a:p>
          <a:p>
            <a:pPr>
              <a:spcAft>
                <a:spcPts val="0"/>
              </a:spcAft>
              <a:tabLst>
                <a:tab pos="542925" algn="l"/>
              </a:tabLst>
            </a:pPr>
            <a:r>
              <a:rPr lang="en-GB" sz="1000" b="1" dirty="0" smtClean="0"/>
              <a:t>COOs 	</a:t>
            </a:r>
            <a:r>
              <a:rPr lang="en-GB" sz="1000" dirty="0" smtClean="0"/>
              <a:t>Countries of Operation</a:t>
            </a:r>
          </a:p>
          <a:p>
            <a:pPr>
              <a:spcAft>
                <a:spcPts val="0"/>
              </a:spcAft>
              <a:tabLst>
                <a:tab pos="542925" algn="l"/>
              </a:tabLst>
            </a:pPr>
            <a:r>
              <a:rPr lang="en-GB" sz="1000" b="1" dirty="0" smtClean="0"/>
              <a:t>EBRD 	</a:t>
            </a:r>
            <a:r>
              <a:rPr lang="en-GB" sz="1000" dirty="0" smtClean="0"/>
              <a:t>European Bank for </a:t>
            </a:r>
          </a:p>
          <a:p>
            <a:pPr>
              <a:spcAft>
                <a:spcPts val="0"/>
              </a:spcAft>
              <a:tabLst>
                <a:tab pos="542925" algn="l"/>
              </a:tabLst>
            </a:pPr>
            <a:r>
              <a:rPr lang="en-GB" sz="1000" dirty="0"/>
              <a:t>	</a:t>
            </a:r>
            <a:r>
              <a:rPr lang="en-GB" sz="1000" dirty="0" smtClean="0"/>
              <a:t>Reconstruction and Development</a:t>
            </a:r>
          </a:p>
          <a:p>
            <a:pPr>
              <a:spcAft>
                <a:spcPts val="0"/>
              </a:spcAft>
              <a:tabLst>
                <a:tab pos="542925" algn="l"/>
              </a:tabLst>
            </a:pPr>
            <a:r>
              <a:rPr lang="en-GB" sz="1000" b="1" dirty="0" smtClean="0"/>
              <a:t>EFF	</a:t>
            </a:r>
            <a:r>
              <a:rPr lang="en-GB" sz="1000" dirty="0" smtClean="0"/>
              <a:t>Extended Fund Facility</a:t>
            </a:r>
          </a:p>
          <a:p>
            <a:pPr>
              <a:spcAft>
                <a:spcPts val="0"/>
              </a:spcAft>
              <a:tabLst>
                <a:tab pos="542925" algn="l"/>
              </a:tabLst>
            </a:pPr>
            <a:r>
              <a:rPr lang="en-GB" sz="1000" b="1" dirty="0" smtClean="0"/>
              <a:t>EIB	</a:t>
            </a:r>
            <a:r>
              <a:rPr lang="en-GB" sz="1000" dirty="0" smtClean="0"/>
              <a:t>European Investment Bank</a:t>
            </a:r>
          </a:p>
          <a:p>
            <a:pPr>
              <a:spcAft>
                <a:spcPts val="0"/>
              </a:spcAft>
              <a:tabLst>
                <a:tab pos="542925" algn="l"/>
              </a:tabLst>
            </a:pPr>
            <a:r>
              <a:rPr lang="en-GB" sz="1000" b="1" dirty="0" smtClean="0"/>
              <a:t>ESCO</a:t>
            </a:r>
            <a:r>
              <a:rPr lang="en-GB" sz="1000" dirty="0" smtClean="0"/>
              <a:t> 	Energy Service Company</a:t>
            </a:r>
          </a:p>
          <a:p>
            <a:pPr>
              <a:spcAft>
                <a:spcPts val="0"/>
              </a:spcAft>
              <a:tabLst>
                <a:tab pos="542925" algn="l"/>
              </a:tabLst>
            </a:pPr>
            <a:r>
              <a:rPr lang="en-GB" sz="1000" b="1" dirty="0" smtClean="0"/>
              <a:t>ETI	</a:t>
            </a:r>
            <a:r>
              <a:rPr lang="en-GB" sz="1000" dirty="0" smtClean="0"/>
              <a:t>Expected Transition Impact</a:t>
            </a:r>
            <a:r>
              <a:rPr lang="en-GB" sz="1000" b="1" dirty="0" smtClean="0"/>
              <a:t> </a:t>
            </a:r>
          </a:p>
          <a:p>
            <a:pPr>
              <a:spcAft>
                <a:spcPts val="0"/>
              </a:spcAft>
              <a:tabLst>
                <a:tab pos="542925" algn="l"/>
              </a:tabLst>
            </a:pPr>
            <a:r>
              <a:rPr lang="en-GB" sz="1000" b="1" dirty="0" smtClean="0"/>
              <a:t>EU	</a:t>
            </a:r>
            <a:r>
              <a:rPr lang="en-GB" sz="1000" dirty="0" smtClean="0"/>
              <a:t>European Union</a:t>
            </a:r>
          </a:p>
          <a:p>
            <a:pPr>
              <a:spcAft>
                <a:spcPts val="0"/>
              </a:spcAft>
              <a:tabLst>
                <a:tab pos="542925" algn="l"/>
              </a:tabLst>
            </a:pPr>
            <a:r>
              <a:rPr lang="en-GB" sz="1000" b="1" dirty="0" smtClean="0"/>
              <a:t>E&amp;S	</a:t>
            </a:r>
            <a:r>
              <a:rPr lang="en-GB" sz="1000" dirty="0" smtClean="0"/>
              <a:t>Environmental and Social </a:t>
            </a:r>
          </a:p>
          <a:p>
            <a:pPr>
              <a:spcAft>
                <a:spcPts val="0"/>
              </a:spcAft>
              <a:tabLst>
                <a:tab pos="542925" algn="l"/>
              </a:tabLst>
            </a:pPr>
            <a:r>
              <a:rPr lang="en-GB" sz="1000" b="1" dirty="0" smtClean="0"/>
              <a:t>FDI	</a:t>
            </a:r>
            <a:r>
              <a:rPr lang="en-GB" sz="1000" dirty="0" smtClean="0"/>
              <a:t>Foreign Direct Investment</a:t>
            </a:r>
          </a:p>
          <a:p>
            <a:pPr>
              <a:spcAft>
                <a:spcPts val="0"/>
              </a:spcAft>
              <a:tabLst>
                <a:tab pos="542925" algn="l"/>
              </a:tabLst>
            </a:pPr>
            <a:r>
              <a:rPr lang="en-GB" sz="1000" b="1" dirty="0" smtClean="0"/>
              <a:t>FI	</a:t>
            </a:r>
            <a:r>
              <a:rPr lang="en-GB" sz="1000" dirty="0" smtClean="0"/>
              <a:t>Financial Institutions</a:t>
            </a:r>
          </a:p>
          <a:p>
            <a:pPr>
              <a:spcAft>
                <a:spcPts val="0"/>
              </a:spcAft>
              <a:tabLst>
                <a:tab pos="542925" algn="l"/>
              </a:tabLst>
            </a:pPr>
            <a:r>
              <a:rPr lang="en-GB" sz="1000" b="1" dirty="0" smtClean="0"/>
              <a:t>GEFF	</a:t>
            </a:r>
            <a:r>
              <a:rPr lang="en-GB" sz="1000" dirty="0" smtClean="0"/>
              <a:t>Green </a:t>
            </a:r>
            <a:r>
              <a:rPr lang="en-GB" sz="1000" dirty="0"/>
              <a:t>Economy Financing Facility </a:t>
            </a:r>
            <a:endParaRPr lang="en-GB" sz="1000" b="1" dirty="0" smtClean="0"/>
          </a:p>
          <a:p>
            <a:pPr>
              <a:spcAft>
                <a:spcPts val="0"/>
              </a:spcAft>
              <a:tabLst>
                <a:tab pos="542925" algn="l"/>
              </a:tabLst>
            </a:pPr>
            <a:r>
              <a:rPr lang="en-GB" sz="1000" b="1" dirty="0" smtClean="0"/>
              <a:t>GET	</a:t>
            </a:r>
            <a:r>
              <a:rPr lang="en-GB" sz="1000" dirty="0" smtClean="0"/>
              <a:t>Green Economy Transition</a:t>
            </a:r>
          </a:p>
          <a:p>
            <a:pPr>
              <a:spcAft>
                <a:spcPts val="0"/>
              </a:spcAft>
              <a:tabLst>
                <a:tab pos="542925" algn="l"/>
              </a:tabLst>
            </a:pPr>
            <a:r>
              <a:rPr lang="en-GB" sz="1000" b="1" dirty="0" smtClean="0"/>
              <a:t>GHG	</a:t>
            </a:r>
            <a:r>
              <a:rPr lang="en-GB" sz="1000" dirty="0" smtClean="0"/>
              <a:t>Greenhouse Gas</a:t>
            </a:r>
          </a:p>
          <a:p>
            <a:pPr>
              <a:spcAft>
                <a:spcPts val="0"/>
              </a:spcAft>
              <a:tabLst>
                <a:tab pos="542925" algn="l"/>
              </a:tabLst>
            </a:pPr>
            <a:r>
              <a:rPr lang="en-GB" sz="1000" b="1" dirty="0" smtClean="0"/>
              <a:t>ICT	</a:t>
            </a:r>
            <a:r>
              <a:rPr lang="en-GB" sz="1000" dirty="0" smtClean="0"/>
              <a:t>Information and Communications 	Technology</a:t>
            </a:r>
          </a:p>
          <a:p>
            <a:pPr>
              <a:spcAft>
                <a:spcPts val="0"/>
              </a:spcAft>
              <a:tabLst>
                <a:tab pos="542925" algn="l"/>
              </a:tabLst>
            </a:pPr>
            <a:r>
              <a:rPr lang="en-GB" sz="1000" b="1" dirty="0" smtClean="0"/>
              <a:t>IEA	</a:t>
            </a:r>
            <a:r>
              <a:rPr lang="en-GB" sz="1000" dirty="0" smtClean="0"/>
              <a:t>International Energy Agency </a:t>
            </a:r>
          </a:p>
          <a:p>
            <a:pPr>
              <a:spcAft>
                <a:spcPts val="0"/>
              </a:spcAft>
              <a:tabLst>
                <a:tab pos="542925" algn="l"/>
              </a:tabLst>
            </a:pPr>
            <a:r>
              <a:rPr lang="en-GB" sz="1000" b="1" dirty="0" smtClean="0"/>
              <a:t>ICGI	</a:t>
            </a:r>
            <a:r>
              <a:rPr lang="en-GB" sz="1000" dirty="0" smtClean="0"/>
              <a:t>Investment Climate and 	Governance Initiative</a:t>
            </a:r>
          </a:p>
          <a:p>
            <a:pPr>
              <a:spcAft>
                <a:spcPts val="0"/>
              </a:spcAft>
              <a:tabLst>
                <a:tab pos="542925" algn="l"/>
              </a:tabLst>
            </a:pPr>
            <a:r>
              <a:rPr lang="en-GB" sz="1000" b="1" dirty="0" smtClean="0"/>
              <a:t>IFC	</a:t>
            </a:r>
            <a:r>
              <a:rPr lang="en-GB" sz="1000" dirty="0" smtClean="0"/>
              <a:t>International Finance Corporation</a:t>
            </a:r>
          </a:p>
          <a:p>
            <a:pPr>
              <a:spcAft>
                <a:spcPts val="0"/>
              </a:spcAft>
              <a:tabLst>
                <a:tab pos="542925" algn="l"/>
              </a:tabLst>
            </a:pPr>
            <a:r>
              <a:rPr lang="en-GB" sz="1000" b="1" dirty="0" smtClean="0"/>
              <a:t>IFI	</a:t>
            </a:r>
            <a:r>
              <a:rPr lang="en-GB" sz="1000" dirty="0" smtClean="0"/>
              <a:t>International Financial Institution</a:t>
            </a:r>
          </a:p>
          <a:p>
            <a:pPr>
              <a:spcAft>
                <a:spcPts val="0"/>
              </a:spcAft>
              <a:tabLst>
                <a:tab pos="542925" algn="l"/>
              </a:tabLst>
            </a:pPr>
            <a:r>
              <a:rPr lang="en-GB" sz="1000" b="1" dirty="0" smtClean="0"/>
              <a:t>IMF	</a:t>
            </a:r>
            <a:r>
              <a:rPr lang="en-GB" sz="1000" dirty="0" smtClean="0"/>
              <a:t>International Monetary Fund</a:t>
            </a:r>
          </a:p>
          <a:p>
            <a:pPr>
              <a:spcAft>
                <a:spcPts val="0"/>
              </a:spcAft>
              <a:tabLst>
                <a:tab pos="542925" algn="l"/>
              </a:tabLst>
            </a:pPr>
            <a:r>
              <a:rPr lang="en-GB" sz="1000" b="1" dirty="0" smtClean="0"/>
              <a:t>IPA	</a:t>
            </a:r>
            <a:r>
              <a:rPr lang="en-GB" sz="1000" dirty="0" smtClean="0"/>
              <a:t>Instrument for Pre-Accession 	Assistance</a:t>
            </a:r>
          </a:p>
          <a:p>
            <a:pPr>
              <a:spcAft>
                <a:spcPts val="0"/>
              </a:spcAft>
              <a:tabLst>
                <a:tab pos="542925" algn="l"/>
              </a:tabLst>
            </a:pPr>
            <a:r>
              <a:rPr lang="en-GB" sz="1000" b="1" dirty="0" smtClean="0"/>
              <a:t>ODA	</a:t>
            </a:r>
            <a:r>
              <a:rPr lang="en-GB" sz="1000" dirty="0" smtClean="0"/>
              <a:t>Official Development Assistance</a:t>
            </a:r>
          </a:p>
          <a:p>
            <a:pPr>
              <a:spcAft>
                <a:spcPts val="0"/>
              </a:spcAft>
              <a:tabLst>
                <a:tab pos="542925" algn="l"/>
              </a:tabLst>
            </a:pPr>
            <a:r>
              <a:rPr lang="en-GB" sz="1000" b="1" dirty="0" smtClean="0"/>
              <a:t>NPL	</a:t>
            </a:r>
            <a:r>
              <a:rPr lang="en-GB" sz="1000" dirty="0" smtClean="0"/>
              <a:t>Non Performing Loan</a:t>
            </a:r>
          </a:p>
          <a:p>
            <a:pPr>
              <a:spcAft>
                <a:spcPts val="0"/>
              </a:spcAft>
              <a:tabLst>
                <a:tab pos="542925" algn="l"/>
              </a:tabLst>
            </a:pPr>
            <a:r>
              <a:rPr lang="en-GB" sz="1000" b="1" dirty="0" smtClean="0"/>
              <a:t>RA	</a:t>
            </a:r>
            <a:r>
              <a:rPr lang="en-GB" sz="1000" dirty="0" smtClean="0"/>
              <a:t>Reform Agenda</a:t>
            </a:r>
          </a:p>
          <a:p>
            <a:pPr>
              <a:spcAft>
                <a:spcPts val="0"/>
              </a:spcAft>
              <a:tabLst>
                <a:tab pos="542925" algn="l"/>
              </a:tabLst>
            </a:pPr>
            <a:r>
              <a:rPr lang="en-GB" sz="1000" b="1" dirty="0" smtClean="0"/>
              <a:t>SMEs	</a:t>
            </a:r>
            <a:r>
              <a:rPr lang="en-GB" sz="1000" dirty="0" smtClean="0"/>
              <a:t>Small and Medium Enterprises</a:t>
            </a:r>
          </a:p>
          <a:p>
            <a:pPr>
              <a:spcAft>
                <a:spcPts val="0"/>
              </a:spcAft>
            </a:pPr>
            <a:endParaRPr lang="en-GB" sz="1000" dirty="0"/>
          </a:p>
          <a:p>
            <a:pPr>
              <a:spcAft>
                <a:spcPts val="0"/>
              </a:spcAft>
            </a:pPr>
            <a:endParaRPr lang="en-GB" sz="1000" dirty="0" smtClean="0"/>
          </a:p>
          <a:p>
            <a:pPr>
              <a:spcAft>
                <a:spcPts val="0"/>
              </a:spcAft>
              <a:tabLst>
                <a:tab pos="446088" algn="l"/>
              </a:tabLst>
            </a:pPr>
            <a:r>
              <a:rPr lang="en-GB" sz="1000" b="1" dirty="0"/>
              <a:t>SOE </a:t>
            </a:r>
            <a:r>
              <a:rPr lang="en-GB" sz="1000" b="1" dirty="0" smtClean="0"/>
              <a:t>	</a:t>
            </a:r>
            <a:r>
              <a:rPr lang="en-GB" sz="1000" dirty="0" smtClean="0"/>
              <a:t>State </a:t>
            </a:r>
            <a:r>
              <a:rPr lang="en-GB" sz="1000" dirty="0"/>
              <a:t>Owned </a:t>
            </a:r>
            <a:r>
              <a:rPr lang="en-GB" sz="1000" dirty="0" smtClean="0"/>
              <a:t>Enterprise </a:t>
            </a:r>
          </a:p>
          <a:p>
            <a:pPr>
              <a:spcAft>
                <a:spcPts val="0"/>
              </a:spcAft>
              <a:tabLst>
                <a:tab pos="446088" algn="l"/>
              </a:tabLst>
            </a:pPr>
            <a:r>
              <a:rPr lang="en-GB" sz="1000" b="1" dirty="0" smtClean="0"/>
              <a:t>PFI	</a:t>
            </a:r>
            <a:r>
              <a:rPr lang="en-GB" sz="1000" dirty="0" smtClean="0"/>
              <a:t>Partner Financial Institution</a:t>
            </a:r>
          </a:p>
          <a:p>
            <a:pPr>
              <a:spcAft>
                <a:spcPts val="0"/>
              </a:spcAft>
              <a:tabLst>
                <a:tab pos="446088" algn="l"/>
              </a:tabLst>
            </a:pPr>
            <a:r>
              <a:rPr lang="en-GB" sz="1000" b="1" dirty="0" smtClean="0"/>
              <a:t>PPP	</a:t>
            </a:r>
            <a:r>
              <a:rPr lang="en-GB" sz="1000" dirty="0" smtClean="0"/>
              <a:t>Purchasing Power Parity</a:t>
            </a:r>
          </a:p>
          <a:p>
            <a:pPr>
              <a:spcAft>
                <a:spcPts val="0"/>
              </a:spcAft>
              <a:tabLst>
                <a:tab pos="446088" algn="l"/>
              </a:tabLst>
            </a:pPr>
            <a:r>
              <a:rPr lang="en-GB" sz="1000" b="1" dirty="0" smtClean="0"/>
              <a:t>PPPs	</a:t>
            </a:r>
            <a:r>
              <a:rPr lang="en-GB" sz="1000" dirty="0" smtClean="0"/>
              <a:t>Private-Public Partnerships</a:t>
            </a:r>
          </a:p>
          <a:p>
            <a:pPr>
              <a:spcAft>
                <a:spcPts val="0"/>
              </a:spcAft>
              <a:tabLst>
                <a:tab pos="446088" algn="l"/>
              </a:tabLst>
            </a:pPr>
            <a:r>
              <a:rPr lang="en-GB" sz="1000" b="1" dirty="0" smtClean="0"/>
              <a:t>PTI	</a:t>
            </a:r>
            <a:r>
              <a:rPr lang="en-GB" sz="1000" dirty="0" smtClean="0"/>
              <a:t>Portfolio Transition Impact</a:t>
            </a:r>
          </a:p>
          <a:p>
            <a:pPr>
              <a:spcAft>
                <a:spcPts val="0"/>
              </a:spcAft>
              <a:tabLst>
                <a:tab pos="446088" algn="l"/>
              </a:tabLst>
            </a:pPr>
            <a:r>
              <a:rPr lang="en-GB" sz="1000" b="1" dirty="0" smtClean="0"/>
              <a:t>WB	</a:t>
            </a:r>
            <a:r>
              <a:rPr lang="en-GB" sz="1000" dirty="0" smtClean="0"/>
              <a:t>Western Balkans </a:t>
            </a:r>
            <a:endParaRPr lang="en-GB" sz="1000" b="1" dirty="0" smtClean="0"/>
          </a:p>
          <a:p>
            <a:pPr>
              <a:spcAft>
                <a:spcPts val="0"/>
              </a:spcAft>
              <a:tabLst>
                <a:tab pos="446088" algn="l"/>
              </a:tabLst>
            </a:pPr>
            <a:r>
              <a:rPr lang="en-GB" sz="1000" b="1" dirty="0" smtClean="0"/>
              <a:t>WBIF</a:t>
            </a:r>
            <a:r>
              <a:rPr lang="en-GB" sz="1000" dirty="0" smtClean="0"/>
              <a:t> 	Western Balkans Investment 	Framework</a:t>
            </a:r>
          </a:p>
          <a:p>
            <a:pPr>
              <a:spcAft>
                <a:spcPts val="0"/>
              </a:spcAft>
              <a:tabLst>
                <a:tab pos="446088" algn="l"/>
              </a:tabLst>
            </a:pPr>
            <a:r>
              <a:rPr lang="en-GB" sz="1000" b="1" dirty="0" smtClean="0"/>
              <a:t>WEF 	</a:t>
            </a:r>
            <a:r>
              <a:rPr lang="en-GB" sz="1000" dirty="0" smtClean="0"/>
              <a:t>World Economic Forum</a:t>
            </a:r>
          </a:p>
          <a:p>
            <a:pPr>
              <a:spcAft>
                <a:spcPts val="0"/>
              </a:spcAft>
              <a:tabLst>
                <a:tab pos="446088" algn="l"/>
              </a:tabLst>
            </a:pPr>
            <a:r>
              <a:rPr lang="en-GB" sz="1000" b="1" dirty="0" err="1" smtClean="0"/>
              <a:t>WiB</a:t>
            </a:r>
            <a:r>
              <a:rPr lang="en-GB" sz="1000" b="1" dirty="0" smtClean="0"/>
              <a:t>	</a:t>
            </a:r>
            <a:r>
              <a:rPr lang="en-GB" sz="1000" dirty="0" smtClean="0"/>
              <a:t>Woman in Business Programme</a:t>
            </a:r>
          </a:p>
          <a:p>
            <a:endParaRPr lang="en-GB" sz="1000" dirty="0" smtClean="0"/>
          </a:p>
          <a:p>
            <a:r>
              <a:rPr lang="en-GB" sz="1000" dirty="0" smtClean="0"/>
              <a:t>  </a:t>
            </a:r>
          </a:p>
          <a:p>
            <a:endParaRPr lang="en-GB" sz="1000" b="1" dirty="0"/>
          </a:p>
        </p:txBody>
      </p:sp>
    </p:spTree>
    <p:extLst>
      <p:ext uri="{BB962C8B-B14F-4D97-AF65-F5344CB8AC3E}">
        <p14:creationId xmlns:p14="http://schemas.microsoft.com/office/powerpoint/2010/main" val="18998298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533" y="1"/>
            <a:ext cx="6048136" cy="617724"/>
          </a:xfrm>
        </p:spPr>
        <p:txBody>
          <a:bodyPr>
            <a:noAutofit/>
          </a:bodyPr>
          <a:lstStyle/>
          <a:p>
            <a:r>
              <a:rPr lang="en-GB" sz="1800" b="1" dirty="0"/>
              <a:t>Annex – Political </a:t>
            </a:r>
            <a:r>
              <a:rPr lang="en-GB" sz="1800" b="1" dirty="0" smtClean="0"/>
              <a:t>Assessment in the Context of Article 1</a:t>
            </a:r>
            <a:endParaRPr lang="en-GB" sz="1800" dirty="0"/>
          </a:p>
        </p:txBody>
      </p:sp>
      <p:sp>
        <p:nvSpPr>
          <p:cNvPr id="5" name="Slide Number Placeholder 2"/>
          <p:cNvSpPr>
            <a:spLocks noGrp="1"/>
          </p:cNvSpPr>
          <p:nvPr>
            <p:ph type="sldNum" sz="quarter" idx="4"/>
          </p:nvPr>
        </p:nvSpPr>
        <p:spPr>
          <a:xfrm>
            <a:off x="8279571" y="6480000"/>
            <a:ext cx="360001" cy="378000"/>
          </a:xfrm>
        </p:spPr>
        <p:txBody>
          <a:bodyPr/>
          <a:lstStyle/>
          <a:p>
            <a:fld id="{71F9F866-B438-9445-8D9F-1F8FF6608833}" type="slidenum">
              <a:rPr lang="en-GB" smtClean="0">
                <a:solidFill>
                  <a:srgbClr val="00539B"/>
                </a:solidFill>
              </a:rPr>
              <a:pPr/>
              <a:t>20</a:t>
            </a:fld>
            <a:endParaRPr lang="en-GB" dirty="0">
              <a:solidFill>
                <a:srgbClr val="00539B"/>
              </a:solidFill>
            </a:endParaRPr>
          </a:p>
        </p:txBody>
      </p:sp>
      <p:sp>
        <p:nvSpPr>
          <p:cNvPr id="3" name="TextBox 2"/>
          <p:cNvSpPr txBox="1"/>
          <p:nvPr/>
        </p:nvSpPr>
        <p:spPr>
          <a:xfrm>
            <a:off x="245533" y="669167"/>
            <a:ext cx="8652934" cy="5529719"/>
          </a:xfrm>
          <a:prstGeom prst="rect">
            <a:avLst/>
          </a:prstGeom>
          <a:noFill/>
        </p:spPr>
        <p:txBody>
          <a:bodyPr wrap="square" rtlCol="0">
            <a:spAutoFit/>
          </a:bodyPr>
          <a:lstStyle/>
          <a:p>
            <a:pPr algn="just">
              <a:spcBef>
                <a:spcPts val="400"/>
              </a:spcBef>
              <a:spcAft>
                <a:spcPts val="0"/>
              </a:spcAft>
            </a:pPr>
            <a:r>
              <a:rPr lang="en-GB" sz="1000" dirty="0">
                <a:solidFill>
                  <a:schemeClr val="accent6"/>
                </a:solidFill>
                <a:latin typeface="Franklin Gothic Book" panose="020B0503020102020204" pitchFamily="34" charset="0"/>
              </a:rPr>
              <a:t>The constitutional and legislative framework for a pluralistic parliamentary democracy, the separation of powers and checks and balances in the political system, the guarantees for fundamental rights and for the meaningful role of civil society are in place in B&amp;H and are largely in line with international and European standards</a:t>
            </a:r>
            <a:r>
              <a:rPr lang="en-GB" sz="1000" dirty="0" smtClean="0">
                <a:solidFill>
                  <a:schemeClr val="accent6"/>
                </a:solidFill>
                <a:latin typeface="Franklin Gothic Book" panose="020B0503020102020204" pitchFamily="34" charset="0"/>
              </a:rPr>
              <a:t>.</a:t>
            </a:r>
            <a:endParaRPr lang="en-GB" sz="1000" dirty="0">
              <a:solidFill>
                <a:schemeClr val="accent6"/>
              </a:solidFill>
              <a:latin typeface="Franklin Gothic Book" panose="020B0503020102020204" pitchFamily="34" charset="0"/>
            </a:endParaRPr>
          </a:p>
          <a:p>
            <a:pPr algn="just">
              <a:spcBef>
                <a:spcPts val="400"/>
              </a:spcBef>
            </a:pPr>
            <a:r>
              <a:rPr lang="en-GB" sz="1000" dirty="0">
                <a:solidFill>
                  <a:schemeClr val="accent6"/>
                </a:solidFill>
                <a:latin typeface="Franklin Gothic Book" panose="020B0503020102020204" pitchFamily="34" charset="0"/>
              </a:rPr>
              <a:t>However, the functioning of the state in general, and of its democratically elected institutions in particular, is affected by the specifics of the country’s constitutional setup. The 1995 Dayton Accords, which ended the war in B&amp;H and paved the way to the country’s stability, created a uniquely complex institutional structure and a fragmented policy-making apparatus. At the central level, decision-making is based on a complex system of checks and balances, which were designed to protect the interests of the three ‘constituent’ peoples and which de-facto encourage their representatives to demonstrate their commitment to their ethnic constituency rather than to the State. While there is no consensus in sight between the country’s ethnic leaders regarding the optimal internal organisation of B&amp;H, without comprehensive constitutional reform further progress towards a more efficient and democratic state may be difficult to achieve</a:t>
            </a:r>
            <a:r>
              <a:rPr lang="en-GB" sz="1000" dirty="0" smtClean="0">
                <a:solidFill>
                  <a:schemeClr val="accent6"/>
                </a:solidFill>
                <a:latin typeface="Franklin Gothic Book" panose="020B0503020102020204" pitchFamily="34" charset="0"/>
              </a:rPr>
              <a:t>.</a:t>
            </a:r>
            <a:endParaRPr lang="en-GB" sz="1000" dirty="0">
              <a:solidFill>
                <a:schemeClr val="accent6"/>
              </a:solidFill>
              <a:latin typeface="Franklin Gothic Book" panose="020B0503020102020204" pitchFamily="34" charset="0"/>
            </a:endParaRPr>
          </a:p>
          <a:p>
            <a:pPr algn="just">
              <a:spcBef>
                <a:spcPts val="400"/>
              </a:spcBef>
            </a:pPr>
            <a:r>
              <a:rPr lang="en-GB" sz="1000" dirty="0">
                <a:solidFill>
                  <a:schemeClr val="accent6"/>
                </a:solidFill>
                <a:latin typeface="Franklin Gothic Book" panose="020B0503020102020204" pitchFamily="34" charset="0"/>
              </a:rPr>
              <a:t>Many of weaknesses common to other Western Balkan countries – such as overall institutional weakness, relatively low capacity of public administration, excessive politicisation and lack of meritocracy in the civil service, weak judiciary, and difficult business environment – have been multiplied in B&amp;H. This is one of the main reasons the country often ranks among the worst in the region in various ranking tables related to the business environment</a:t>
            </a:r>
            <a:r>
              <a:rPr lang="en-GB" sz="1000" dirty="0" smtClean="0">
                <a:solidFill>
                  <a:schemeClr val="accent6"/>
                </a:solidFill>
                <a:latin typeface="Franklin Gothic Book" panose="020B0503020102020204" pitchFamily="34" charset="0"/>
              </a:rPr>
              <a:t>.</a:t>
            </a:r>
            <a:endParaRPr lang="en-GB" sz="1000" dirty="0">
              <a:solidFill>
                <a:schemeClr val="accent6"/>
              </a:solidFill>
              <a:latin typeface="Franklin Gothic Book" panose="020B0503020102020204" pitchFamily="34" charset="0"/>
            </a:endParaRPr>
          </a:p>
          <a:p>
            <a:pPr algn="just">
              <a:spcBef>
                <a:spcPts val="400"/>
              </a:spcBef>
            </a:pPr>
            <a:r>
              <a:rPr lang="en-GB" sz="1000" dirty="0">
                <a:solidFill>
                  <a:schemeClr val="accent6"/>
                </a:solidFill>
                <a:latin typeface="Franklin Gothic Book" panose="020B0503020102020204" pitchFamily="34" charset="0"/>
              </a:rPr>
              <a:t>The specifics of the constitutional set up also affect human rights. Some parts of the existing B&amp;H legislation are not in compliance with international standards, including the European Convention of Human Rights. In 2009, the European Court of Human Rights (ECHR) issued a verdict to stop discrimination against ethnic minorities in B&amp;H, whose representatives are prevented by law from running for the highest public offices. This verdict of the ECHR has not been implemented yet. The Resolution of the Parliamentary Assembly of the Council of Europe (PACE) on B&amp;H noted that this “hampers the completion of much needed reforms in key sectors, such as democratic institutions, the rule of law and human </a:t>
            </a:r>
            <a:r>
              <a:rPr lang="en-GB" sz="1000" dirty="0" smtClean="0">
                <a:solidFill>
                  <a:schemeClr val="accent6"/>
                </a:solidFill>
                <a:latin typeface="Franklin Gothic Book" panose="020B0503020102020204" pitchFamily="34" charset="0"/>
              </a:rPr>
              <a:t>rights”(1).  </a:t>
            </a:r>
            <a:r>
              <a:rPr lang="en-GB" sz="1000" dirty="0">
                <a:solidFill>
                  <a:schemeClr val="accent6"/>
                </a:solidFill>
                <a:latin typeface="Franklin Gothic Book" panose="020B0503020102020204" pitchFamily="34" charset="0"/>
              </a:rPr>
              <a:t>As stressed in the Action Plan for B&amp;H by the Council of Europe  for 2015-2017, the reforms required to “abolish the discriminatory election system ...are long overdue</a:t>
            </a:r>
            <a:r>
              <a:rPr lang="en-GB" sz="1000" dirty="0" smtClean="0">
                <a:solidFill>
                  <a:schemeClr val="accent6"/>
                </a:solidFill>
                <a:latin typeface="Franklin Gothic Book" panose="020B0503020102020204" pitchFamily="34" charset="0"/>
              </a:rPr>
              <a:t>”.(2)</a:t>
            </a:r>
            <a:endParaRPr lang="en-GB" sz="1000" dirty="0">
              <a:solidFill>
                <a:schemeClr val="accent6"/>
              </a:solidFill>
              <a:latin typeface="Franklin Gothic Book" panose="020B0503020102020204" pitchFamily="34" charset="0"/>
            </a:endParaRPr>
          </a:p>
          <a:p>
            <a:pPr algn="just">
              <a:spcBef>
                <a:spcPts val="400"/>
              </a:spcBef>
            </a:pPr>
            <a:r>
              <a:rPr lang="en-GB" sz="1000" dirty="0">
                <a:solidFill>
                  <a:schemeClr val="accent6"/>
                </a:solidFill>
                <a:latin typeface="Franklin Gothic Book" panose="020B0503020102020204" pitchFamily="34" charset="0"/>
              </a:rPr>
              <a:t>The progress in democratic reforms directly affects the country’s progress in EU approximation. The adoption by all level of governments in B&amp;H, in summer 2015, of the new Reform Agenda was important step forward and allowed overcoming the stalemate in relations with the EU.  The Stabilisation and Association Agreement, frozen for many years, has been put into force and in February 2016 B&amp;H submitted a formal application for the membership in the EU. The European Commission (EC) has been subsequently tasked to prepare its “Opinion” regarding this application and started its technical work. At the same time, the Conclusions of the Council of the European Union of 17 December 2013 linking the implementation of the above-mentioned ECHR ruling with B&amp;H’s progress on EU path remain in </a:t>
            </a:r>
            <a:r>
              <a:rPr lang="en-GB" sz="1000" dirty="0" smtClean="0">
                <a:solidFill>
                  <a:schemeClr val="accent6"/>
                </a:solidFill>
                <a:latin typeface="Franklin Gothic Book" panose="020B0503020102020204" pitchFamily="34" charset="0"/>
              </a:rPr>
              <a:t>place (3). The </a:t>
            </a:r>
            <a:r>
              <a:rPr lang="en-GB" sz="1000" dirty="0">
                <a:solidFill>
                  <a:schemeClr val="accent6"/>
                </a:solidFill>
                <a:latin typeface="Franklin Gothic Book" panose="020B0503020102020204" pitchFamily="34" charset="0"/>
              </a:rPr>
              <a:t>latest Outcome of the Council Meeting </a:t>
            </a:r>
            <a:r>
              <a:rPr lang="en-GB" sz="1000" dirty="0" smtClean="0">
                <a:solidFill>
                  <a:schemeClr val="accent6"/>
                </a:solidFill>
                <a:latin typeface="Franklin Gothic Book" panose="020B0503020102020204" pitchFamily="34" charset="0"/>
              </a:rPr>
              <a:t>of </a:t>
            </a:r>
            <a:r>
              <a:rPr lang="en-GB" sz="1000" dirty="0">
                <a:solidFill>
                  <a:schemeClr val="accent6"/>
                </a:solidFill>
                <a:latin typeface="Franklin Gothic Book" panose="020B0503020102020204" pitchFamily="34" charset="0"/>
              </a:rPr>
              <a:t>13 December 2016 reminded the importance of the implementation of this ruling for establishing a democratic and well-functioning society where equality of all citizens is </a:t>
            </a:r>
            <a:r>
              <a:rPr lang="en-GB" sz="1000" dirty="0" smtClean="0">
                <a:solidFill>
                  <a:schemeClr val="accent6"/>
                </a:solidFill>
                <a:latin typeface="Franklin Gothic Book" panose="020B0503020102020204" pitchFamily="34" charset="0"/>
              </a:rPr>
              <a:t>warranted (4). </a:t>
            </a:r>
            <a:endParaRPr lang="en-GB" sz="1000" dirty="0">
              <a:solidFill>
                <a:schemeClr val="accent6"/>
              </a:solidFill>
              <a:latin typeface="Franklin Gothic Book" panose="020B0503020102020204" pitchFamily="34" charset="0"/>
            </a:endParaRPr>
          </a:p>
          <a:p>
            <a:pPr algn="just">
              <a:spcBef>
                <a:spcPts val="400"/>
              </a:spcBef>
            </a:pPr>
            <a:r>
              <a:rPr lang="en-GB" sz="1000" b="1" i="1" dirty="0">
                <a:solidFill>
                  <a:schemeClr val="accent1"/>
                </a:solidFill>
                <a:latin typeface="Franklin Gothic Book" panose="020B0503020102020204" pitchFamily="34" charset="0"/>
              </a:rPr>
              <a:t>Representative and Accountable Government</a:t>
            </a:r>
          </a:p>
          <a:p>
            <a:pPr algn="just">
              <a:spcBef>
                <a:spcPts val="400"/>
              </a:spcBef>
            </a:pPr>
            <a:r>
              <a:rPr lang="en-GB" sz="1000" i="1" dirty="0">
                <a:solidFill>
                  <a:schemeClr val="accent1"/>
                </a:solidFill>
                <a:latin typeface="Franklin Gothic Book" panose="020B0503020102020204" pitchFamily="34" charset="0"/>
              </a:rPr>
              <a:t>Free, fair and competitive </a:t>
            </a:r>
            <a:r>
              <a:rPr lang="en-GB" sz="1000" i="1" dirty="0" smtClean="0">
                <a:solidFill>
                  <a:schemeClr val="accent1"/>
                </a:solidFill>
                <a:latin typeface="Franklin Gothic Book" panose="020B0503020102020204" pitchFamily="34" charset="0"/>
              </a:rPr>
              <a:t>elections</a:t>
            </a:r>
            <a:endParaRPr lang="en-GB" sz="1000" dirty="0">
              <a:solidFill>
                <a:schemeClr val="accent1"/>
              </a:solidFill>
              <a:latin typeface="Franklin Gothic Book" panose="020B0503020102020204" pitchFamily="34" charset="0"/>
            </a:endParaRPr>
          </a:p>
          <a:p>
            <a:pPr algn="just">
              <a:spcBef>
                <a:spcPts val="400"/>
              </a:spcBef>
            </a:pPr>
            <a:r>
              <a:rPr lang="en-GB" sz="1000" dirty="0">
                <a:solidFill>
                  <a:schemeClr val="accent6"/>
                </a:solidFill>
                <a:latin typeface="Franklin Gothic Book" panose="020B0503020102020204" pitchFamily="34" charset="0"/>
              </a:rPr>
              <a:t>The existing legal framework, even if complex and suffering from the lack of harmonisation (citizens vote in six distinct contests), enables democratic elections. Elections are generally conducted in line with the Organization for Security and Co-operation in Europe (OSCE) and Council of Europe commitments, as assessed by these two institutions. The 2001 Election Law forms the basis of the electoral legal framework, which has undergone substantive and positive changes over the years. Recent changes (the latest adopted in 2016) were undertaken to implement the recommendations of OSCE regarding increasing gender quota, campaign financing and strengthening punishments for the violation of the election process. </a:t>
            </a:r>
          </a:p>
        </p:txBody>
      </p:sp>
      <p:sp>
        <p:nvSpPr>
          <p:cNvPr id="6" name="TextBox 5"/>
          <p:cNvSpPr txBox="1"/>
          <p:nvPr/>
        </p:nvSpPr>
        <p:spPr>
          <a:xfrm>
            <a:off x="123824" y="6264699"/>
            <a:ext cx="8353426" cy="630942"/>
          </a:xfrm>
          <a:prstGeom prst="rect">
            <a:avLst/>
          </a:prstGeom>
          <a:solidFill>
            <a:schemeClr val="bg1"/>
          </a:solidFill>
        </p:spPr>
        <p:txBody>
          <a:bodyPr wrap="square" rtlCol="0">
            <a:spAutoFit/>
          </a:bodyPr>
          <a:lstStyle/>
          <a:p>
            <a:pPr marL="228600" indent="-108000">
              <a:buAutoNum type="arabicParenR"/>
            </a:pPr>
            <a:r>
              <a:rPr lang="en-GB" sz="700" dirty="0" smtClean="0">
                <a:solidFill>
                  <a:schemeClr val="accent6"/>
                </a:solidFill>
              </a:rPr>
              <a:t>Parliamentary </a:t>
            </a:r>
            <a:r>
              <a:rPr lang="en-GB" sz="700" dirty="0">
                <a:solidFill>
                  <a:schemeClr val="accent6"/>
                </a:solidFill>
              </a:rPr>
              <a:t>Assembly of the Council of Europe (PACE), Resolution 1855 on “The functioning </a:t>
            </a:r>
            <a:r>
              <a:rPr lang="en-GB" sz="700" dirty="0" smtClean="0">
                <a:solidFill>
                  <a:schemeClr val="accent6"/>
                </a:solidFill>
              </a:rPr>
              <a:t>of democratic </a:t>
            </a:r>
            <a:r>
              <a:rPr lang="en-GB" sz="700" dirty="0">
                <a:solidFill>
                  <a:schemeClr val="accent6"/>
                </a:solidFill>
              </a:rPr>
              <a:t>institutions in Bosnia and Herzegovina” (adopted in Plenary on 9 January 2012</a:t>
            </a:r>
            <a:r>
              <a:rPr lang="en-GB" sz="700" dirty="0" smtClean="0">
                <a:solidFill>
                  <a:schemeClr val="accent6"/>
                </a:solidFill>
              </a:rPr>
              <a:t>)</a:t>
            </a:r>
          </a:p>
          <a:p>
            <a:pPr marL="228600" indent="-108000">
              <a:buAutoNum type="arabicParenR"/>
            </a:pPr>
            <a:r>
              <a:rPr lang="en-GB" sz="700" dirty="0" smtClean="0">
                <a:solidFill>
                  <a:schemeClr val="accent6"/>
                </a:solidFill>
              </a:rPr>
              <a:t>Council </a:t>
            </a:r>
            <a:r>
              <a:rPr lang="en-GB" sz="700" dirty="0">
                <a:solidFill>
                  <a:schemeClr val="accent6"/>
                </a:solidFill>
              </a:rPr>
              <a:t>of Europe, Action Plan for Bosnia and Herzegovina 2015-2017, adopted by the Council of Ministers of </a:t>
            </a:r>
            <a:r>
              <a:rPr lang="en-GB" sz="700" dirty="0" err="1">
                <a:solidFill>
                  <a:schemeClr val="accent6"/>
                </a:solidFill>
              </a:rPr>
              <a:t>CoE</a:t>
            </a:r>
            <a:r>
              <a:rPr lang="en-GB" sz="700" dirty="0">
                <a:solidFill>
                  <a:schemeClr val="accent6"/>
                </a:solidFill>
              </a:rPr>
              <a:t> on 4 March 2015</a:t>
            </a:r>
            <a:r>
              <a:rPr lang="en-GB" sz="700" dirty="0" smtClean="0">
                <a:solidFill>
                  <a:schemeClr val="accent6"/>
                </a:solidFill>
              </a:rPr>
              <a:t>.</a:t>
            </a:r>
          </a:p>
          <a:p>
            <a:pPr marL="228600" indent="-108000">
              <a:buAutoNum type="arabicParenR"/>
            </a:pPr>
            <a:r>
              <a:rPr lang="en-GB" sz="700" dirty="0" smtClean="0">
                <a:solidFill>
                  <a:schemeClr val="accent6"/>
                </a:solidFill>
              </a:rPr>
              <a:t>Conclusions </a:t>
            </a:r>
            <a:r>
              <a:rPr lang="en-GB" sz="700" dirty="0">
                <a:solidFill>
                  <a:schemeClr val="accent6"/>
                </a:solidFill>
              </a:rPr>
              <a:t>of the General Affairs Council, Council of the European Union, 17 December 2013.</a:t>
            </a:r>
          </a:p>
          <a:p>
            <a:pPr marL="228600" indent="-108000">
              <a:buAutoNum type="arabicParenR"/>
            </a:pPr>
            <a:r>
              <a:rPr lang="en-GB" sz="700" dirty="0" smtClean="0">
                <a:solidFill>
                  <a:schemeClr val="accent6"/>
                </a:solidFill>
              </a:rPr>
              <a:t>Outcome </a:t>
            </a:r>
            <a:r>
              <a:rPr lang="en-GB" sz="700" dirty="0">
                <a:solidFill>
                  <a:schemeClr val="accent6"/>
                </a:solidFill>
              </a:rPr>
              <a:t>of the Council Meeting, General Affairs, Council of the European Union, 13 December </a:t>
            </a:r>
            <a:r>
              <a:rPr lang="en-GB" sz="700" dirty="0" smtClean="0">
                <a:solidFill>
                  <a:schemeClr val="accent6"/>
                </a:solidFill>
              </a:rPr>
              <a:t>2016. Parliamentary </a:t>
            </a:r>
            <a:r>
              <a:rPr lang="en-GB" sz="700" dirty="0">
                <a:solidFill>
                  <a:schemeClr val="accent6"/>
                </a:solidFill>
              </a:rPr>
              <a:t>Assembly of the Council of Europe (PACE), Resolution 1701 (2010), Resolution 1725 (2010</a:t>
            </a:r>
            <a:r>
              <a:rPr lang="en-GB" sz="700" dirty="0" smtClean="0">
                <a:solidFill>
                  <a:schemeClr val="accent6"/>
                </a:solidFill>
              </a:rPr>
              <a:t>), and </a:t>
            </a:r>
            <a:r>
              <a:rPr lang="en-GB" sz="700" dirty="0">
                <a:solidFill>
                  <a:schemeClr val="accent6"/>
                </a:solidFill>
              </a:rPr>
              <a:t>Resolution 1855 (2012</a:t>
            </a:r>
            <a:r>
              <a:rPr lang="en-GB" sz="700" dirty="0" smtClean="0">
                <a:solidFill>
                  <a:schemeClr val="accent6"/>
                </a:solidFill>
              </a:rPr>
              <a:t>)</a:t>
            </a:r>
            <a:endParaRPr lang="en-GB" sz="700" dirty="0">
              <a:solidFill>
                <a:schemeClr val="accent6"/>
              </a:solidFill>
            </a:endParaRPr>
          </a:p>
        </p:txBody>
      </p:sp>
    </p:spTree>
    <p:extLst>
      <p:ext uri="{BB962C8B-B14F-4D97-AF65-F5344CB8AC3E}">
        <p14:creationId xmlns:p14="http://schemas.microsoft.com/office/powerpoint/2010/main" val="3805700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533" y="1"/>
            <a:ext cx="6048136" cy="617724"/>
          </a:xfrm>
        </p:spPr>
        <p:txBody>
          <a:bodyPr>
            <a:noAutofit/>
          </a:bodyPr>
          <a:lstStyle/>
          <a:p>
            <a:r>
              <a:rPr lang="en-GB" sz="1800" b="1" dirty="0"/>
              <a:t>Annex – Political Assessment in the Context of Article 1</a:t>
            </a:r>
            <a:endParaRPr lang="en-GB" sz="1800" dirty="0"/>
          </a:p>
        </p:txBody>
      </p:sp>
      <p:sp>
        <p:nvSpPr>
          <p:cNvPr id="5" name="Slide Number Placeholder 2"/>
          <p:cNvSpPr>
            <a:spLocks noGrp="1"/>
          </p:cNvSpPr>
          <p:nvPr>
            <p:ph type="sldNum" sz="quarter" idx="4"/>
          </p:nvPr>
        </p:nvSpPr>
        <p:spPr>
          <a:xfrm>
            <a:off x="8279571" y="6480000"/>
            <a:ext cx="360001" cy="378000"/>
          </a:xfrm>
        </p:spPr>
        <p:txBody>
          <a:bodyPr/>
          <a:lstStyle/>
          <a:p>
            <a:fld id="{71F9F866-B438-9445-8D9F-1F8FF6608833}" type="slidenum">
              <a:rPr lang="en-GB" smtClean="0">
                <a:solidFill>
                  <a:srgbClr val="00539B"/>
                </a:solidFill>
              </a:rPr>
              <a:pPr/>
              <a:t>21</a:t>
            </a:fld>
            <a:endParaRPr lang="en-GB" dirty="0">
              <a:solidFill>
                <a:srgbClr val="00539B"/>
              </a:solidFill>
            </a:endParaRPr>
          </a:p>
        </p:txBody>
      </p:sp>
      <p:sp>
        <p:nvSpPr>
          <p:cNvPr id="3" name="TextBox 2"/>
          <p:cNvSpPr txBox="1"/>
          <p:nvPr/>
        </p:nvSpPr>
        <p:spPr>
          <a:xfrm>
            <a:off x="245533" y="666445"/>
            <a:ext cx="8652934" cy="5914440"/>
          </a:xfrm>
          <a:prstGeom prst="rect">
            <a:avLst/>
          </a:prstGeom>
          <a:noFill/>
        </p:spPr>
        <p:txBody>
          <a:bodyPr wrap="square" rtlCol="0">
            <a:spAutoFit/>
          </a:bodyPr>
          <a:lstStyle/>
          <a:p>
            <a:pPr algn="just">
              <a:spcBef>
                <a:spcPts val="400"/>
              </a:spcBef>
              <a:spcAft>
                <a:spcPts val="600"/>
              </a:spcAft>
            </a:pPr>
            <a:r>
              <a:rPr lang="en-GB" sz="1000" dirty="0">
                <a:solidFill>
                  <a:srgbClr val="000000"/>
                </a:solidFill>
                <a:latin typeface="Franklin Gothic Book" panose="020B0503020102020204" pitchFamily="34" charset="0"/>
              </a:rPr>
              <a:t>However, there is one area where the legal framework fails in terms of both active and passive suffrage rights: existing ethnically-based and residence limitations to the right to run in elections do not comply with the European Convention on Human Rights and run counter to the OSCE Copenhagen document and other international standards. PACE has repeatedly requested B&amp;H authorities to amend its Constitution and electoral legislation in order to end discrimination against ethnic </a:t>
            </a:r>
            <a:r>
              <a:rPr lang="en-GB" sz="1000" dirty="0" smtClean="0">
                <a:solidFill>
                  <a:srgbClr val="000000"/>
                </a:solidFill>
                <a:latin typeface="Franklin Gothic Book" panose="020B0503020102020204" pitchFamily="34" charset="0"/>
              </a:rPr>
              <a:t>minorities (5).  </a:t>
            </a:r>
            <a:r>
              <a:rPr lang="en-GB" sz="1000" dirty="0">
                <a:solidFill>
                  <a:srgbClr val="000000"/>
                </a:solidFill>
                <a:latin typeface="Franklin Gothic Book" panose="020B0503020102020204" pitchFamily="34" charset="0"/>
              </a:rPr>
              <a:t>On 22 December 2009, the ECHR issued a legally binding verdict providing that ethnicity-based ineligibility is incompatible with the general principles of the European Convention. In 2011, an Interim Joint Parliamentary Committee was set up in order to draft amendments to the Constitution and electoral law in order to comply with the ECHR verdict, but no changes have been agreed so far by the key stakeholders. ECHR has subsequently made further verdict related to ethnicity and residence-based limitations of electoral rights (</a:t>
            </a:r>
            <a:r>
              <a:rPr lang="en-GB" sz="1000" dirty="0" err="1">
                <a:solidFill>
                  <a:srgbClr val="000000"/>
                </a:solidFill>
                <a:latin typeface="Franklin Gothic Book" panose="020B0503020102020204" pitchFamily="34" charset="0"/>
              </a:rPr>
              <a:t>Zornic</a:t>
            </a:r>
            <a:r>
              <a:rPr lang="en-GB" sz="1000" dirty="0">
                <a:solidFill>
                  <a:srgbClr val="000000"/>
                </a:solidFill>
                <a:latin typeface="Franklin Gothic Book" panose="020B0503020102020204" pitchFamily="34" charset="0"/>
              </a:rPr>
              <a:t> v B&amp;H, 2014), and another application (</a:t>
            </a:r>
            <a:r>
              <a:rPr lang="en-GB" sz="1000" dirty="0" err="1">
                <a:solidFill>
                  <a:srgbClr val="000000"/>
                </a:solidFill>
                <a:latin typeface="Franklin Gothic Book" panose="020B0503020102020204" pitchFamily="34" charset="0"/>
              </a:rPr>
              <a:t>Pilav</a:t>
            </a:r>
            <a:r>
              <a:rPr lang="en-GB" sz="1000" dirty="0">
                <a:solidFill>
                  <a:srgbClr val="000000"/>
                </a:solidFill>
                <a:latin typeface="Franklin Gothic Book" panose="020B0503020102020204" pitchFamily="34" charset="0"/>
              </a:rPr>
              <a:t> v B&amp;H) is pending. </a:t>
            </a:r>
            <a:endParaRPr lang="en-GB" sz="1000" dirty="0" smtClean="0">
              <a:solidFill>
                <a:srgbClr val="000000"/>
              </a:solidFill>
              <a:latin typeface="Franklin Gothic Book" panose="020B0503020102020204" pitchFamily="34" charset="0"/>
            </a:endParaRPr>
          </a:p>
          <a:p>
            <a:pPr algn="just">
              <a:spcBef>
                <a:spcPts val="400"/>
              </a:spcBef>
              <a:spcAft>
                <a:spcPts val="600"/>
              </a:spcAft>
            </a:pPr>
            <a:r>
              <a:rPr lang="en-GB" sz="1000" dirty="0">
                <a:solidFill>
                  <a:srgbClr val="000000"/>
                </a:solidFill>
                <a:latin typeface="Franklin Gothic Book" panose="020B0503020102020204" pitchFamily="34" charset="0"/>
              </a:rPr>
              <a:t>Due to a lack of political agreement, the basic rights of citizens to vote in local elections are undermined on the local level in the ethnically divided city of Mostar, where six years after the verdict of the Constitutional Court has not been implemented and elections have not taken place.  </a:t>
            </a:r>
          </a:p>
          <a:p>
            <a:pPr algn="just">
              <a:spcBef>
                <a:spcPts val="400"/>
              </a:spcBef>
              <a:spcAft>
                <a:spcPts val="600"/>
              </a:spcAft>
            </a:pPr>
            <a:r>
              <a:rPr lang="en-GB" sz="1000" dirty="0">
                <a:solidFill>
                  <a:srgbClr val="000000"/>
                </a:solidFill>
                <a:latin typeface="Franklin Gothic Book" panose="020B0503020102020204" pitchFamily="34" charset="0"/>
              </a:rPr>
              <a:t>In practice, elections broadly allow for competition between different political parties and free choice for voters. Candidates are able to campaign freely and without hindrance from the authorities. The Central Election Commission (CEC) is an independent permanent body appointed by a special Commission for Selection and Nomination. Representatives of the OSCE and of the Office of the High Representative (OHR) used to be members of CEC </a:t>
            </a:r>
            <a:r>
              <a:rPr lang="en-GB" sz="1000" dirty="0" smtClean="0">
                <a:solidFill>
                  <a:srgbClr val="000000"/>
                </a:solidFill>
                <a:latin typeface="Franklin Gothic Book" panose="020B0503020102020204" pitchFamily="34" charset="0"/>
              </a:rPr>
              <a:t>until 2005</a:t>
            </a:r>
            <a:r>
              <a:rPr lang="en-GB" sz="1000" dirty="0">
                <a:solidFill>
                  <a:srgbClr val="000000"/>
                </a:solidFill>
                <a:latin typeface="Franklin Gothic Book" panose="020B0503020102020204" pitchFamily="34" charset="0"/>
              </a:rPr>
              <a:t>, and continue to have one advisory seat each in CEC, without voting rights. Municipal election commissions are permanent bodies appointed by the municipal authorities and approved by the CEC.</a:t>
            </a:r>
          </a:p>
          <a:p>
            <a:pPr algn="just">
              <a:spcBef>
                <a:spcPts val="400"/>
              </a:spcBef>
              <a:spcAft>
                <a:spcPts val="600"/>
              </a:spcAft>
            </a:pPr>
            <a:r>
              <a:rPr lang="en-GB" sz="1000" dirty="0">
                <a:solidFill>
                  <a:srgbClr val="000000"/>
                </a:solidFill>
                <a:latin typeface="Franklin Gothic Book" panose="020B0503020102020204" pitchFamily="34" charset="0"/>
              </a:rPr>
              <a:t>The media provide voters with diverse and extensive coverage of the electoral campaign. </a:t>
            </a:r>
            <a:r>
              <a:rPr lang="en-GB" sz="1000" dirty="0" smtClean="0">
                <a:solidFill>
                  <a:srgbClr val="000000"/>
                </a:solidFill>
                <a:latin typeface="Franklin Gothic Book" panose="020B0503020102020204" pitchFamily="34" charset="0"/>
              </a:rPr>
              <a:t>The Electoral </a:t>
            </a:r>
            <a:r>
              <a:rPr lang="en-GB" sz="1000" dirty="0">
                <a:solidFill>
                  <a:srgbClr val="000000"/>
                </a:solidFill>
                <a:latin typeface="Franklin Gothic Book" panose="020B0503020102020204" pitchFamily="34" charset="0"/>
              </a:rPr>
              <a:t>Code provides for domestic and international election observation at all levels of election administration. However, the number of domestic observers from civil society has been declining, largely due to the lack of funding. Specifics of the country’s constitutional set up and remaining ethnic divisions lead to the political parties reaching out mostly to their own ethnic constituencies, although there are a few parties that pursue a more multi-ethnic approach.</a:t>
            </a:r>
          </a:p>
          <a:p>
            <a:pPr algn="just">
              <a:spcBef>
                <a:spcPts val="400"/>
              </a:spcBef>
              <a:spcAft>
                <a:spcPts val="600"/>
              </a:spcAft>
            </a:pPr>
            <a:r>
              <a:rPr lang="en-GB" sz="1000" dirty="0">
                <a:solidFill>
                  <a:srgbClr val="000000"/>
                </a:solidFill>
                <a:latin typeface="Franklin Gothic Book" panose="020B0503020102020204" pitchFamily="34" charset="0"/>
              </a:rPr>
              <a:t>B&amp;H has held regular democratic and competitive elections at both central and municipal levels since the end of the 1992-1995 war. In the past, elections had effectively been organised by the OSCE. The last three general elections (2006, 2010 and 2014) and municipal elections (2008, 2012 and 2016) were fully administered by the B&amp;H authorities. The last general elections were assessed by the OSCE/ODIHR Election Observation Mission as administrated broadly </a:t>
            </a:r>
            <a:r>
              <a:rPr lang="en-GB" sz="1000" dirty="0" smtClean="0">
                <a:solidFill>
                  <a:srgbClr val="000000"/>
                </a:solidFill>
                <a:latin typeface="Franklin Gothic Book" panose="020B0503020102020204" pitchFamily="34" charset="0"/>
              </a:rPr>
              <a:t>efficiently (6</a:t>
            </a:r>
            <a:r>
              <a:rPr lang="en-GB" sz="1000" dirty="0">
                <a:solidFill>
                  <a:srgbClr val="000000"/>
                </a:solidFill>
                <a:latin typeface="Franklin Gothic Book" panose="020B0503020102020204" pitchFamily="34" charset="0"/>
              </a:rPr>
              <a:t>). The electoral campaign was competitive and freedoms of expression were respected. The elections went in relatively calm atmosphere, even if occasionally marked by the inflammatory rhetoric of some contestants. The process deteriorated during the counting, when issues related to transparency were raised by observers. Among recurring procedural irregularities is the so-called ‘proxy’ (family) voting, especially in rural areas, and trading of polling station commission positions. Local elections held in October 2016 were assessed as broadly orderly. However, a small number of incidents was </a:t>
            </a:r>
            <a:r>
              <a:rPr lang="en-GB" sz="1000" dirty="0" smtClean="0">
                <a:solidFill>
                  <a:srgbClr val="000000"/>
                </a:solidFill>
                <a:latin typeface="Franklin Gothic Book" panose="020B0503020102020204" pitchFamily="34" charset="0"/>
              </a:rPr>
              <a:t>recorded (7). </a:t>
            </a:r>
            <a:endParaRPr lang="en-GB" sz="1000" dirty="0">
              <a:solidFill>
                <a:srgbClr val="000000"/>
              </a:solidFill>
              <a:latin typeface="Franklin Gothic Book" panose="020B0503020102020204" pitchFamily="34" charset="0"/>
            </a:endParaRPr>
          </a:p>
          <a:p>
            <a:pPr algn="just">
              <a:spcBef>
                <a:spcPts val="400"/>
              </a:spcBef>
              <a:spcAft>
                <a:spcPts val="600"/>
              </a:spcAft>
            </a:pPr>
            <a:r>
              <a:rPr lang="en-GB" sz="1000" i="1" dirty="0">
                <a:solidFill>
                  <a:schemeClr val="accent1"/>
                </a:solidFill>
                <a:latin typeface="Franklin Gothic Book" panose="020B0503020102020204" pitchFamily="34" charset="0"/>
              </a:rPr>
              <a:t>Separation of powers and effective checks and </a:t>
            </a:r>
            <a:r>
              <a:rPr lang="en-GB" sz="1000" i="1" dirty="0" smtClean="0">
                <a:solidFill>
                  <a:schemeClr val="accent1"/>
                </a:solidFill>
                <a:latin typeface="Franklin Gothic Book" panose="020B0503020102020204" pitchFamily="34" charset="0"/>
              </a:rPr>
              <a:t>balances</a:t>
            </a:r>
          </a:p>
          <a:p>
            <a:pPr algn="just">
              <a:spcBef>
                <a:spcPts val="400"/>
              </a:spcBef>
              <a:spcAft>
                <a:spcPts val="600"/>
              </a:spcAft>
            </a:pPr>
            <a:r>
              <a:rPr lang="en-GB" sz="1000" dirty="0">
                <a:solidFill>
                  <a:schemeClr val="accent6"/>
                </a:solidFill>
                <a:latin typeface="Franklin Gothic Book" panose="020B0503020102020204" pitchFamily="34" charset="0"/>
              </a:rPr>
              <a:t>The constitutional and legislative framework for a parliamentary democracy, underpinned by the separation of powers and checks and balances in the political system, independent legislature and procedures of legislative oversight in prescribed domains of decision-making, is in place in B&amp;H. The uniquely complex governance architecture of B&amp;H stems from the provisions of the Dayton Peace Accords, and has an elaborate system of checks and </a:t>
            </a:r>
            <a:r>
              <a:rPr lang="en-GB" sz="1000" dirty="0" smtClean="0">
                <a:solidFill>
                  <a:schemeClr val="accent6"/>
                </a:solidFill>
                <a:latin typeface="Franklin Gothic Book" panose="020B0503020102020204" pitchFamily="34" charset="0"/>
              </a:rPr>
              <a:t>balances. They </a:t>
            </a:r>
            <a:r>
              <a:rPr lang="en-GB" sz="1000" dirty="0">
                <a:solidFill>
                  <a:schemeClr val="accent6"/>
                </a:solidFill>
                <a:latin typeface="Franklin Gothic Book" panose="020B0503020102020204" pitchFamily="34" charset="0"/>
              </a:rPr>
              <a:t>were largely designed to protect the interests of the three ‘constituent’ peoples. </a:t>
            </a:r>
          </a:p>
        </p:txBody>
      </p:sp>
      <p:sp>
        <p:nvSpPr>
          <p:cNvPr id="6" name="TextBox 5"/>
          <p:cNvSpPr txBox="1"/>
          <p:nvPr/>
        </p:nvSpPr>
        <p:spPr>
          <a:xfrm>
            <a:off x="245533" y="6463672"/>
            <a:ext cx="8241242" cy="392415"/>
          </a:xfrm>
          <a:prstGeom prst="rect">
            <a:avLst/>
          </a:prstGeom>
          <a:solidFill>
            <a:schemeClr val="bg1"/>
          </a:solidFill>
        </p:spPr>
        <p:txBody>
          <a:bodyPr wrap="square" rtlCol="0">
            <a:spAutoFit/>
          </a:bodyPr>
          <a:lstStyle/>
          <a:p>
            <a:r>
              <a:rPr lang="en-GB" sz="650" dirty="0" smtClean="0">
                <a:solidFill>
                  <a:srgbClr val="000000"/>
                </a:solidFill>
              </a:rPr>
              <a:t>5) Parliamentary </a:t>
            </a:r>
            <a:r>
              <a:rPr lang="en-GB" sz="650" dirty="0">
                <a:solidFill>
                  <a:srgbClr val="000000"/>
                </a:solidFill>
              </a:rPr>
              <a:t>Assembly of the Council of Europe (PACE), Resolution 1701 (2010), Resolution 1725 (2010</a:t>
            </a:r>
            <a:r>
              <a:rPr lang="en-GB" sz="650" dirty="0" smtClean="0">
                <a:solidFill>
                  <a:srgbClr val="000000"/>
                </a:solidFill>
              </a:rPr>
              <a:t>), and </a:t>
            </a:r>
            <a:r>
              <a:rPr lang="en-GB" sz="650" dirty="0">
                <a:solidFill>
                  <a:srgbClr val="000000"/>
                </a:solidFill>
              </a:rPr>
              <a:t>Resolution 1855 (2012</a:t>
            </a:r>
            <a:r>
              <a:rPr lang="en-GB" sz="650" dirty="0" smtClean="0">
                <a:solidFill>
                  <a:srgbClr val="000000"/>
                </a:solidFill>
              </a:rPr>
              <a:t>)</a:t>
            </a:r>
          </a:p>
          <a:p>
            <a:r>
              <a:rPr lang="en-GB" sz="650" dirty="0" smtClean="0">
                <a:solidFill>
                  <a:srgbClr val="000000"/>
                </a:solidFill>
              </a:rPr>
              <a:t>6) The </a:t>
            </a:r>
            <a:r>
              <a:rPr lang="en-GB" sz="650" dirty="0">
                <a:solidFill>
                  <a:srgbClr val="000000"/>
                </a:solidFill>
              </a:rPr>
              <a:t>OSCE Office for Democratic Institutions and Human Rights (ODIHR), General Elections of 12 </a:t>
            </a:r>
            <a:r>
              <a:rPr lang="en-GB" sz="650" dirty="0" smtClean="0">
                <a:solidFill>
                  <a:srgbClr val="000000"/>
                </a:solidFill>
              </a:rPr>
              <a:t>October 2014</a:t>
            </a:r>
            <a:r>
              <a:rPr lang="en-GB" sz="650" dirty="0">
                <a:solidFill>
                  <a:srgbClr val="000000"/>
                </a:solidFill>
              </a:rPr>
              <a:t>, Election Observation Mission, Final Report, 7 January 2015.</a:t>
            </a:r>
          </a:p>
          <a:p>
            <a:r>
              <a:rPr lang="en-GB" sz="650" dirty="0" smtClean="0">
                <a:solidFill>
                  <a:srgbClr val="000000"/>
                </a:solidFill>
              </a:rPr>
              <a:t>7) Council </a:t>
            </a:r>
            <a:r>
              <a:rPr lang="en-GB" sz="650" dirty="0">
                <a:solidFill>
                  <a:srgbClr val="000000"/>
                </a:solidFill>
              </a:rPr>
              <a:t>of Europe, Congress of Local and Regional Authorities, preliminary findings of the monitoring of the elections of mayors and council members held in Bosnia and Herzegovina, October 2016</a:t>
            </a:r>
            <a:r>
              <a:rPr lang="en-GB" sz="650" dirty="0" smtClean="0">
                <a:solidFill>
                  <a:srgbClr val="000000"/>
                </a:solidFill>
              </a:rPr>
              <a:t>.</a:t>
            </a:r>
            <a:endParaRPr lang="en-GB" sz="650" dirty="0">
              <a:solidFill>
                <a:srgbClr val="000000"/>
              </a:solidFill>
            </a:endParaRPr>
          </a:p>
        </p:txBody>
      </p:sp>
    </p:spTree>
    <p:extLst>
      <p:ext uri="{BB962C8B-B14F-4D97-AF65-F5344CB8AC3E}">
        <p14:creationId xmlns:p14="http://schemas.microsoft.com/office/powerpoint/2010/main" val="38990451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533" y="1"/>
            <a:ext cx="6048136" cy="617724"/>
          </a:xfrm>
        </p:spPr>
        <p:txBody>
          <a:bodyPr>
            <a:noAutofit/>
          </a:bodyPr>
          <a:lstStyle/>
          <a:p>
            <a:r>
              <a:rPr lang="en-GB" sz="1800" b="1" dirty="0"/>
              <a:t>Annex – Political Assessment in the Context of Article 1</a:t>
            </a:r>
            <a:endParaRPr lang="en-GB" sz="1800" dirty="0"/>
          </a:p>
        </p:txBody>
      </p:sp>
      <p:sp>
        <p:nvSpPr>
          <p:cNvPr id="5" name="Slide Number Placeholder 2"/>
          <p:cNvSpPr>
            <a:spLocks noGrp="1"/>
          </p:cNvSpPr>
          <p:nvPr>
            <p:ph type="sldNum" sz="quarter" idx="4"/>
          </p:nvPr>
        </p:nvSpPr>
        <p:spPr>
          <a:xfrm>
            <a:off x="8279571" y="6480000"/>
            <a:ext cx="360001" cy="378000"/>
          </a:xfrm>
        </p:spPr>
        <p:txBody>
          <a:bodyPr/>
          <a:lstStyle/>
          <a:p>
            <a:fld id="{71F9F866-B438-9445-8D9F-1F8FF6608833}" type="slidenum">
              <a:rPr lang="en-GB" smtClean="0">
                <a:solidFill>
                  <a:srgbClr val="00539B"/>
                </a:solidFill>
              </a:rPr>
              <a:pPr/>
              <a:t>22</a:t>
            </a:fld>
            <a:endParaRPr lang="en-GB" dirty="0">
              <a:solidFill>
                <a:srgbClr val="00539B"/>
              </a:solidFill>
            </a:endParaRPr>
          </a:p>
        </p:txBody>
      </p:sp>
      <p:sp>
        <p:nvSpPr>
          <p:cNvPr id="3" name="TextBox 2"/>
          <p:cNvSpPr txBox="1"/>
          <p:nvPr/>
        </p:nvSpPr>
        <p:spPr>
          <a:xfrm>
            <a:off x="245533" y="666445"/>
            <a:ext cx="8652934" cy="5709255"/>
          </a:xfrm>
          <a:prstGeom prst="rect">
            <a:avLst/>
          </a:prstGeom>
          <a:noFill/>
        </p:spPr>
        <p:txBody>
          <a:bodyPr wrap="square" rtlCol="0">
            <a:spAutoFit/>
          </a:bodyPr>
          <a:lstStyle/>
          <a:p>
            <a:pPr algn="just">
              <a:spcBef>
                <a:spcPts val="400"/>
              </a:spcBef>
              <a:spcAft>
                <a:spcPts val="600"/>
              </a:spcAft>
            </a:pPr>
            <a:r>
              <a:rPr lang="en-GB" sz="1000" dirty="0">
                <a:solidFill>
                  <a:srgbClr val="000000"/>
                </a:solidFill>
                <a:latin typeface="Franklin Gothic Book" panose="020B0503020102020204" pitchFamily="34" charset="0"/>
              </a:rPr>
              <a:t>In reality, they encourage political representatives to demonstrate their commitment to their entity and their ethnic constituency rather than to the State. The functionality and efficiency of the </a:t>
            </a:r>
            <a:r>
              <a:rPr lang="en-GB" sz="1000" dirty="0" smtClean="0">
                <a:solidFill>
                  <a:srgbClr val="000000"/>
                </a:solidFill>
                <a:latin typeface="Franklin Gothic Book" panose="020B0503020102020204" pitchFamily="34" charset="0"/>
              </a:rPr>
              <a:t>state level authorities is </a:t>
            </a:r>
            <a:r>
              <a:rPr lang="en-GB" sz="1000" dirty="0">
                <a:solidFill>
                  <a:srgbClr val="000000"/>
                </a:solidFill>
                <a:latin typeface="Franklin Gothic Book" panose="020B0503020102020204" pitchFamily="34" charset="0"/>
              </a:rPr>
              <a:t>limited, as is the coordination of policy-making. The Constitution grants limited powers to the state-level institutions, while vesting most of them in two Entities: Federation of B&amp;H (FB&amp;H) and </a:t>
            </a:r>
            <a:r>
              <a:rPr lang="en-GB" sz="1000" dirty="0" err="1">
                <a:solidFill>
                  <a:srgbClr val="000000"/>
                </a:solidFill>
                <a:latin typeface="Franklin Gothic Book" panose="020B0503020102020204" pitchFamily="34" charset="0"/>
              </a:rPr>
              <a:t>Republika</a:t>
            </a:r>
            <a:r>
              <a:rPr lang="en-GB" sz="1000" dirty="0">
                <a:solidFill>
                  <a:srgbClr val="000000"/>
                </a:solidFill>
                <a:latin typeface="Franklin Gothic Book" panose="020B0503020102020204" pitchFamily="34" charset="0"/>
              </a:rPr>
              <a:t> </a:t>
            </a:r>
            <a:r>
              <a:rPr lang="en-GB" sz="1000" dirty="0" err="1">
                <a:solidFill>
                  <a:srgbClr val="000000"/>
                </a:solidFill>
                <a:latin typeface="Franklin Gothic Book" panose="020B0503020102020204" pitchFamily="34" charset="0"/>
              </a:rPr>
              <a:t>Srpska</a:t>
            </a:r>
            <a:r>
              <a:rPr lang="en-GB" sz="1000" dirty="0">
                <a:solidFill>
                  <a:srgbClr val="000000"/>
                </a:solidFill>
                <a:latin typeface="Franklin Gothic Book" panose="020B0503020102020204" pitchFamily="34" charset="0"/>
              </a:rPr>
              <a:t> (RS).</a:t>
            </a:r>
          </a:p>
          <a:p>
            <a:pPr algn="just">
              <a:spcBef>
                <a:spcPts val="400"/>
              </a:spcBef>
              <a:spcAft>
                <a:spcPts val="600"/>
              </a:spcAft>
            </a:pPr>
            <a:r>
              <a:rPr lang="en-GB" sz="1000" dirty="0">
                <a:solidFill>
                  <a:srgbClr val="000000"/>
                </a:solidFill>
                <a:latin typeface="Franklin Gothic Book" panose="020B0503020102020204" pitchFamily="34" charset="0"/>
              </a:rPr>
              <a:t>The beginning of the implementation of the Reform Agenda, adopted in 2015, has led to improvements in the functioning of the Parliamentary Assembly of B&amp;H and of the Entities’ parliaments, including efficiency of the legislative process and ability to oversight the activities of the executive branch. </a:t>
            </a:r>
            <a:endParaRPr lang="en-GB" sz="1000" dirty="0" smtClean="0">
              <a:solidFill>
                <a:srgbClr val="000000"/>
              </a:solidFill>
              <a:latin typeface="Franklin Gothic Book" panose="020B0503020102020204" pitchFamily="34" charset="0"/>
            </a:endParaRPr>
          </a:p>
          <a:p>
            <a:pPr algn="just">
              <a:spcBef>
                <a:spcPts val="400"/>
              </a:spcBef>
              <a:spcAft>
                <a:spcPts val="600"/>
              </a:spcAft>
            </a:pPr>
            <a:r>
              <a:rPr lang="en-GB" sz="1000" i="1" dirty="0">
                <a:solidFill>
                  <a:schemeClr val="accent1"/>
                </a:solidFill>
                <a:latin typeface="Franklin Gothic Book" panose="020B0503020102020204" pitchFamily="34" charset="0"/>
              </a:rPr>
              <a:t>Effective power to govern of elected officials</a:t>
            </a:r>
          </a:p>
          <a:p>
            <a:pPr algn="just">
              <a:spcBef>
                <a:spcPts val="400"/>
              </a:spcBef>
              <a:spcAft>
                <a:spcPts val="600"/>
              </a:spcAft>
            </a:pPr>
            <a:r>
              <a:rPr lang="en-GB" sz="1000" dirty="0" smtClean="0">
                <a:solidFill>
                  <a:srgbClr val="000000"/>
                </a:solidFill>
                <a:latin typeface="Franklin Gothic Book" panose="020B0503020102020204" pitchFamily="34" charset="0"/>
              </a:rPr>
              <a:t>B&amp;H </a:t>
            </a:r>
            <a:r>
              <a:rPr lang="en-GB" sz="1000" dirty="0">
                <a:solidFill>
                  <a:srgbClr val="000000"/>
                </a:solidFill>
                <a:latin typeface="Franklin Gothic Book" panose="020B0503020102020204" pitchFamily="34" charset="0"/>
              </a:rPr>
              <a:t>has established institutional, legal, and financial arrangements for elected officials to exercise their power to govern and they are not constrained by internal non-democratic veto powers or other undue influences. As in many other transition countries, there has long been a close relationship between business and political elites. However, this does not compromise the powers of elected officials to govern the country.</a:t>
            </a:r>
          </a:p>
          <a:p>
            <a:pPr algn="just">
              <a:spcBef>
                <a:spcPts val="400"/>
              </a:spcBef>
              <a:spcAft>
                <a:spcPts val="600"/>
              </a:spcAft>
            </a:pPr>
            <a:r>
              <a:rPr lang="en-GB" sz="1000" dirty="0" smtClean="0">
                <a:solidFill>
                  <a:srgbClr val="000000"/>
                </a:solidFill>
                <a:latin typeface="Franklin Gothic Book" panose="020B0503020102020204" pitchFamily="34" charset="0"/>
              </a:rPr>
              <a:t>International </a:t>
            </a:r>
            <a:r>
              <a:rPr lang="en-GB" sz="1000" dirty="0">
                <a:solidFill>
                  <a:srgbClr val="000000"/>
                </a:solidFill>
                <a:latin typeface="Franklin Gothic Book" panose="020B0503020102020204" pitchFamily="34" charset="0"/>
              </a:rPr>
              <a:t>presence in B&amp;H remains significant, even though its role and numbers have been reduced. The Dayton Accords established the Office of the High Representative (OHR) under the United Nations (UN) auspices. The High Representative (HR), who reports to the Peace Implementation Council (PIC), a group of 55 countries and international organisations that “sponsor and direct the peace implementation process”, can issue decisions that have legislative power, including overruling domestic legislation In 1997, PIC provided the HR with additional powers (the Bonn powers) to remove any officials, including elected officials, who obstruct the Dayton peace process. Although the use of the Bonn powers in practice has decreased over the years, the HR continues to use them occasionally. PIC has reached an understanding that the OHR will have to be closed in the future, provided certain “conditions” and “objectives” have been met.</a:t>
            </a:r>
          </a:p>
          <a:p>
            <a:pPr algn="just">
              <a:spcBef>
                <a:spcPts val="400"/>
              </a:spcBef>
              <a:spcAft>
                <a:spcPts val="600"/>
              </a:spcAft>
            </a:pPr>
            <a:r>
              <a:rPr lang="en-GB" sz="1000" dirty="0" smtClean="0">
                <a:solidFill>
                  <a:srgbClr val="000000"/>
                </a:solidFill>
                <a:latin typeface="Franklin Gothic Book" panose="020B0503020102020204" pitchFamily="34" charset="0"/>
              </a:rPr>
              <a:t>In </a:t>
            </a:r>
            <a:r>
              <a:rPr lang="en-GB" sz="1000" dirty="0">
                <a:solidFill>
                  <a:srgbClr val="000000"/>
                </a:solidFill>
                <a:latin typeface="Franklin Gothic Book" panose="020B0503020102020204" pitchFamily="34" charset="0"/>
              </a:rPr>
              <a:t>the past, the HR served also as the European Union Special Representative in B&amp;H (EUSR). Since the decoupling of these two mandates, the EU has reinforced its role in B&amp;H, including the combined presence of the EUSR and the EU Delegation. The EU has deployed considerable resources in B&amp;H under the Common Foreign and Security Policy and is a key international stakeholder.</a:t>
            </a:r>
          </a:p>
          <a:p>
            <a:pPr algn="just">
              <a:spcBef>
                <a:spcPts val="400"/>
              </a:spcBef>
              <a:spcAft>
                <a:spcPts val="600"/>
              </a:spcAft>
            </a:pPr>
            <a:r>
              <a:rPr lang="en-GB" sz="1000" dirty="0">
                <a:solidFill>
                  <a:srgbClr val="000000"/>
                </a:solidFill>
                <a:latin typeface="Franklin Gothic Book" panose="020B0503020102020204" pitchFamily="34" charset="0"/>
              </a:rPr>
              <a:t>B&amp;H has an EU-led foreign military presence – EUFOR Althea which, in accordance with a relevant UNSCR </a:t>
            </a:r>
            <a:r>
              <a:rPr lang="en-GB" sz="1000" dirty="0" smtClean="0">
                <a:solidFill>
                  <a:srgbClr val="000000"/>
                </a:solidFill>
                <a:latin typeface="Franklin Gothic Book" panose="020B0503020102020204" pitchFamily="34" charset="0"/>
              </a:rPr>
              <a:t>resolution (8) </a:t>
            </a:r>
            <a:r>
              <a:rPr lang="en-GB" sz="1000" dirty="0">
                <a:solidFill>
                  <a:srgbClr val="000000"/>
                </a:solidFill>
                <a:latin typeface="Franklin Gothic Book" panose="020B0503020102020204" pitchFamily="34" charset="0"/>
              </a:rPr>
              <a:t>, has a mandate to support a safe and secure environment in the country. Over the last few years, EUFOR was reconfigured and the number of troops reduced. It currently focuses largely on capacity-building and training.</a:t>
            </a:r>
          </a:p>
          <a:p>
            <a:pPr algn="just">
              <a:spcBef>
                <a:spcPts val="400"/>
              </a:spcBef>
              <a:spcAft>
                <a:spcPts val="600"/>
              </a:spcAft>
            </a:pPr>
            <a:r>
              <a:rPr lang="en-GB" sz="1000" b="1" i="1" dirty="0">
                <a:solidFill>
                  <a:schemeClr val="accent1"/>
                </a:solidFill>
                <a:latin typeface="Franklin Gothic Book" panose="020B0503020102020204" pitchFamily="34" charset="0"/>
              </a:rPr>
              <a:t>Civil Society, Media and </a:t>
            </a:r>
            <a:r>
              <a:rPr lang="en-GB" sz="1000" b="1" i="1" dirty="0" smtClean="0">
                <a:solidFill>
                  <a:schemeClr val="accent1"/>
                </a:solidFill>
                <a:latin typeface="Franklin Gothic Book" panose="020B0503020102020204" pitchFamily="34" charset="0"/>
              </a:rPr>
              <a:t>Participation</a:t>
            </a:r>
            <a:endParaRPr lang="en-GB" sz="1000" b="1" i="1" dirty="0">
              <a:solidFill>
                <a:schemeClr val="accent1"/>
              </a:solidFill>
              <a:latin typeface="Franklin Gothic Book" panose="020B0503020102020204" pitchFamily="34" charset="0"/>
            </a:endParaRPr>
          </a:p>
          <a:p>
            <a:pPr algn="just">
              <a:spcBef>
                <a:spcPts val="400"/>
              </a:spcBef>
              <a:spcAft>
                <a:spcPts val="600"/>
              </a:spcAft>
            </a:pPr>
            <a:r>
              <a:rPr lang="en-GB" sz="1000" i="1" dirty="0">
                <a:solidFill>
                  <a:schemeClr val="accent1"/>
                </a:solidFill>
                <a:latin typeface="Franklin Gothic Book" panose="020B0503020102020204" pitchFamily="34" charset="0"/>
              </a:rPr>
              <a:t>Scale and independence of civil </a:t>
            </a:r>
            <a:r>
              <a:rPr lang="en-GB" sz="1000" i="1" dirty="0" smtClean="0">
                <a:solidFill>
                  <a:schemeClr val="accent1"/>
                </a:solidFill>
                <a:latin typeface="Franklin Gothic Book" panose="020B0503020102020204" pitchFamily="34" charset="0"/>
              </a:rPr>
              <a:t>society</a:t>
            </a:r>
          </a:p>
          <a:p>
            <a:pPr algn="just">
              <a:spcBef>
                <a:spcPts val="400"/>
              </a:spcBef>
              <a:spcAft>
                <a:spcPts val="600"/>
              </a:spcAft>
            </a:pPr>
            <a:r>
              <a:rPr lang="en-GB" sz="1000" dirty="0">
                <a:solidFill>
                  <a:srgbClr val="000000"/>
                </a:solidFill>
                <a:latin typeface="Franklin Gothic Book" panose="020B0503020102020204" pitchFamily="34" charset="0"/>
              </a:rPr>
              <a:t>There is a satisfactory legal framework for civil society organisations. The Law on Associations and Foundations provides legal guidelines and grants civil society organisations (CSOs) various rights. CSOs can register at different levels, although while CSOs that have registered at the state level are free to operate nationwide, this does not apply to local CSOs which face a number of legal obstacles. The Agreement on Cooperation between the Council of Ministers of Bosnia and Herzegovina and the Non-Governmental Sector, signed in 2007, has not yet been implemented. Institutional mechanisms established in the agreement, such as the Office for cooperation with CSOs, have not been set up. </a:t>
            </a:r>
          </a:p>
        </p:txBody>
      </p:sp>
      <p:sp>
        <p:nvSpPr>
          <p:cNvPr id="6" name="TextBox 5"/>
          <p:cNvSpPr txBox="1"/>
          <p:nvPr/>
        </p:nvSpPr>
        <p:spPr>
          <a:xfrm>
            <a:off x="245533" y="6533982"/>
            <a:ext cx="8241242" cy="215444"/>
          </a:xfrm>
          <a:prstGeom prst="rect">
            <a:avLst/>
          </a:prstGeom>
          <a:noFill/>
        </p:spPr>
        <p:txBody>
          <a:bodyPr wrap="square" rtlCol="0">
            <a:spAutoFit/>
          </a:bodyPr>
          <a:lstStyle/>
          <a:p>
            <a:r>
              <a:rPr lang="en-GB" sz="800" dirty="0" smtClean="0">
                <a:solidFill>
                  <a:srgbClr val="000000"/>
                </a:solidFill>
              </a:rPr>
              <a:t>8</a:t>
            </a:r>
            <a:r>
              <a:rPr lang="en-GB" sz="800" dirty="0">
                <a:solidFill>
                  <a:srgbClr val="000000"/>
                </a:solidFill>
              </a:rPr>
              <a:t>) The latest resolution (2315) on the extension of authorisation of EUFOR Althea was adopted on 8 November 2016</a:t>
            </a:r>
            <a:r>
              <a:rPr lang="en-GB" sz="800" dirty="0" smtClean="0">
                <a:solidFill>
                  <a:srgbClr val="000000"/>
                </a:solidFill>
              </a:rPr>
              <a:t>.</a:t>
            </a:r>
            <a:endParaRPr lang="en-GB" sz="800" dirty="0">
              <a:solidFill>
                <a:srgbClr val="000000"/>
              </a:solidFill>
            </a:endParaRPr>
          </a:p>
        </p:txBody>
      </p:sp>
    </p:spTree>
    <p:extLst>
      <p:ext uri="{BB962C8B-B14F-4D97-AF65-F5344CB8AC3E}">
        <p14:creationId xmlns:p14="http://schemas.microsoft.com/office/powerpoint/2010/main" val="42682860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533" y="1"/>
            <a:ext cx="6048136" cy="617724"/>
          </a:xfrm>
        </p:spPr>
        <p:txBody>
          <a:bodyPr>
            <a:noAutofit/>
          </a:bodyPr>
          <a:lstStyle/>
          <a:p>
            <a:r>
              <a:rPr lang="en-GB" sz="1800" b="1" dirty="0"/>
              <a:t>Annex – Political Assessment in the Context of Article 1</a:t>
            </a:r>
            <a:endParaRPr lang="en-GB" sz="1800" dirty="0"/>
          </a:p>
        </p:txBody>
      </p:sp>
      <p:sp>
        <p:nvSpPr>
          <p:cNvPr id="5" name="Slide Number Placeholder 2"/>
          <p:cNvSpPr>
            <a:spLocks noGrp="1"/>
          </p:cNvSpPr>
          <p:nvPr>
            <p:ph type="sldNum" sz="quarter" idx="4"/>
          </p:nvPr>
        </p:nvSpPr>
        <p:spPr>
          <a:xfrm>
            <a:off x="8279571" y="6480000"/>
            <a:ext cx="360001" cy="378000"/>
          </a:xfrm>
        </p:spPr>
        <p:txBody>
          <a:bodyPr/>
          <a:lstStyle/>
          <a:p>
            <a:fld id="{71F9F866-B438-9445-8D9F-1F8FF6608833}" type="slidenum">
              <a:rPr lang="en-GB" smtClean="0">
                <a:solidFill>
                  <a:srgbClr val="00539B"/>
                </a:solidFill>
              </a:rPr>
              <a:pPr/>
              <a:t>23</a:t>
            </a:fld>
            <a:endParaRPr lang="en-GB" dirty="0">
              <a:solidFill>
                <a:srgbClr val="00539B"/>
              </a:solidFill>
            </a:endParaRPr>
          </a:p>
        </p:txBody>
      </p:sp>
      <p:sp>
        <p:nvSpPr>
          <p:cNvPr id="3" name="TextBox 2"/>
          <p:cNvSpPr txBox="1"/>
          <p:nvPr/>
        </p:nvSpPr>
        <p:spPr>
          <a:xfrm>
            <a:off x="245533" y="742647"/>
            <a:ext cx="8652934" cy="5247590"/>
          </a:xfrm>
          <a:prstGeom prst="rect">
            <a:avLst/>
          </a:prstGeom>
          <a:noFill/>
        </p:spPr>
        <p:txBody>
          <a:bodyPr wrap="square" rtlCol="0">
            <a:spAutoFit/>
          </a:bodyPr>
          <a:lstStyle/>
          <a:p>
            <a:pPr algn="just">
              <a:spcBef>
                <a:spcPts val="400"/>
              </a:spcBef>
              <a:spcAft>
                <a:spcPts val="600"/>
              </a:spcAft>
            </a:pPr>
            <a:r>
              <a:rPr lang="en-GB" sz="1000" dirty="0">
                <a:solidFill>
                  <a:srgbClr val="000000"/>
                </a:solidFill>
                <a:latin typeface="Franklin Gothic Book" panose="020B0503020102020204" pitchFamily="34" charset="0"/>
              </a:rPr>
              <a:t>While the estimated number of CSOs in the two Entities is around 12,000, only one third are presumed to be active. Many CSOs are project-based, and relatively narrowly specialised. The Council of Ministers’ Rules on Consultation in Legislative Drafting (Consultation Law) allows CSOs to have a voice in shaping laws. However, the consultation process with civil society is not sufficiently robust. In general, public participation in decision-making in B&amp;H needs further improvement. CSOs and authorities are currently attempting to reform the aforementioned laws, in order to expand public participation and transparency.</a:t>
            </a:r>
          </a:p>
          <a:p>
            <a:pPr algn="just">
              <a:spcBef>
                <a:spcPts val="400"/>
              </a:spcBef>
              <a:spcAft>
                <a:spcPts val="600"/>
              </a:spcAft>
            </a:pPr>
            <a:r>
              <a:rPr lang="en-GB" sz="1000" dirty="0" smtClean="0">
                <a:solidFill>
                  <a:srgbClr val="000000"/>
                </a:solidFill>
                <a:latin typeface="Franklin Gothic Book" panose="020B0503020102020204" pitchFamily="34" charset="0"/>
              </a:rPr>
              <a:t>The </a:t>
            </a:r>
            <a:r>
              <a:rPr lang="en-GB" sz="1000" dirty="0">
                <a:solidFill>
                  <a:srgbClr val="000000"/>
                </a:solidFill>
                <a:latin typeface="Franklin Gothic Book" panose="020B0503020102020204" pitchFamily="34" charset="0"/>
              </a:rPr>
              <a:t>right to form trade unions is enshrined in the law. However, trade unions in general lack stable finances and labour rights and social dialogue need further strengthening. No steps have been taken so far to establish a state-level Economic and Social Council</a:t>
            </a:r>
            <a:r>
              <a:rPr lang="en-GB" sz="1000" dirty="0" smtClean="0">
                <a:solidFill>
                  <a:srgbClr val="000000"/>
                </a:solidFill>
                <a:latin typeface="Franklin Gothic Book" panose="020B0503020102020204" pitchFamily="34" charset="0"/>
              </a:rPr>
              <a:t>.</a:t>
            </a:r>
          </a:p>
          <a:p>
            <a:pPr algn="just">
              <a:spcBef>
                <a:spcPts val="400"/>
              </a:spcBef>
              <a:spcAft>
                <a:spcPts val="600"/>
              </a:spcAft>
            </a:pPr>
            <a:r>
              <a:rPr lang="en-GB" sz="1000" i="1" dirty="0">
                <a:solidFill>
                  <a:schemeClr val="accent1"/>
                </a:solidFill>
                <a:latin typeface="Franklin Gothic Book" panose="020B0503020102020204" pitchFamily="34" charset="0"/>
              </a:rPr>
              <a:t>Independence and pluralism of media operating without censorship</a:t>
            </a:r>
          </a:p>
          <a:p>
            <a:pPr algn="just">
              <a:spcBef>
                <a:spcPts val="400"/>
              </a:spcBef>
              <a:spcAft>
                <a:spcPts val="600"/>
              </a:spcAft>
            </a:pPr>
            <a:r>
              <a:rPr lang="en-GB" sz="1000" dirty="0" smtClean="0">
                <a:solidFill>
                  <a:srgbClr val="000000"/>
                </a:solidFill>
                <a:latin typeface="Franklin Gothic Book" panose="020B0503020102020204" pitchFamily="34" charset="0"/>
              </a:rPr>
              <a:t>The </a:t>
            </a:r>
            <a:r>
              <a:rPr lang="en-GB" sz="1000" dirty="0">
                <a:solidFill>
                  <a:srgbClr val="000000"/>
                </a:solidFill>
                <a:latin typeface="Franklin Gothic Book" panose="020B0503020102020204" pitchFamily="34" charset="0"/>
              </a:rPr>
              <a:t>Constitution of B&amp;H guarantees the freedom of the press. Pluralism in the media, which operate broadly freely and without censorship, has increased overall in recent years. The legal framework is largely in place and in line with international standards, prohibiting the incitement of racial, ethnic or religious hatred. </a:t>
            </a:r>
          </a:p>
          <a:p>
            <a:pPr algn="just">
              <a:spcBef>
                <a:spcPts val="400"/>
              </a:spcBef>
              <a:spcAft>
                <a:spcPts val="600"/>
              </a:spcAft>
            </a:pPr>
            <a:r>
              <a:rPr lang="en-GB" sz="1000" dirty="0" smtClean="0">
                <a:solidFill>
                  <a:srgbClr val="000000"/>
                </a:solidFill>
                <a:latin typeface="Franklin Gothic Book" panose="020B0503020102020204" pitchFamily="34" charset="0"/>
              </a:rPr>
              <a:t>The </a:t>
            </a:r>
            <a:r>
              <a:rPr lang="en-GB" sz="1000" dirty="0">
                <a:solidFill>
                  <a:srgbClr val="000000"/>
                </a:solidFill>
                <a:latin typeface="Franklin Gothic Book" panose="020B0503020102020204" pitchFamily="34" charset="0"/>
              </a:rPr>
              <a:t>Press Council, which is a self-regulatory body for the print and internet media outlets, helps to promote freedom of speech and the respect of journalistic ethics, and supervises the application of the B&amp;H press code; however it has no power to fine, suspend or close down any outlet. Broadcast media in both entities are monitored by the Communications Regulatory Agency (CRA), which operates on the state level and its mandate is defined by the Law on Communications of B&amp;H. The Agency’s Director General must be approved by B&amp;H’s Council of Ministers. The existing legislation provides legal safeguards to ensure the independence of the CRA, but attempts to undermine the latter persist.</a:t>
            </a:r>
          </a:p>
          <a:p>
            <a:pPr algn="just">
              <a:spcBef>
                <a:spcPts val="400"/>
              </a:spcBef>
              <a:spcAft>
                <a:spcPts val="600"/>
              </a:spcAft>
            </a:pPr>
            <a:r>
              <a:rPr lang="en-GB" sz="1000" dirty="0">
                <a:solidFill>
                  <a:srgbClr val="000000"/>
                </a:solidFill>
                <a:latin typeface="Franklin Gothic Book" panose="020B0503020102020204" pitchFamily="34" charset="0"/>
              </a:rPr>
              <a:t>At the same time, according to latest reports by OSCE, the level of media freedom is decreasing lately in B&amp;H, despite the appropriate legislation. Also, widespread perception among citizens that the media are over-politicised and subject to political influence remains an issue. During her visit to the country in 2015, the OSCE Representative on the Freedom of the Media expressed her concern about the high number of civil defamation lawsuits, mainly brought by politicians against critical </a:t>
            </a:r>
            <a:r>
              <a:rPr lang="en-GB" sz="1000" dirty="0" smtClean="0">
                <a:solidFill>
                  <a:srgbClr val="000000"/>
                </a:solidFill>
                <a:latin typeface="Franklin Gothic Book" panose="020B0503020102020204" pitchFamily="34" charset="0"/>
              </a:rPr>
              <a:t>media (9).</a:t>
            </a:r>
          </a:p>
          <a:p>
            <a:pPr algn="just">
              <a:spcBef>
                <a:spcPts val="400"/>
              </a:spcBef>
              <a:spcAft>
                <a:spcPts val="600"/>
              </a:spcAft>
            </a:pPr>
            <a:r>
              <a:rPr lang="en-GB" sz="1000" dirty="0">
                <a:solidFill>
                  <a:srgbClr val="000000"/>
                </a:solidFill>
                <a:latin typeface="Franklin Gothic Book" panose="020B0503020102020204" pitchFamily="34" charset="0"/>
              </a:rPr>
              <a:t>The media landscape is diverse and complex and includes some 200 daily, weekly or monthly printed media and 200 broadcast media, while each constituent entity has its own public broadcaster (Radio-Television of the Federation of B&amp;H and Radio-Television of </a:t>
            </a:r>
            <a:r>
              <a:rPr lang="en-GB" sz="1000" dirty="0" err="1">
                <a:solidFill>
                  <a:srgbClr val="000000"/>
                </a:solidFill>
                <a:latin typeface="Franklin Gothic Book" panose="020B0503020102020204" pitchFamily="34" charset="0"/>
              </a:rPr>
              <a:t>Republika</a:t>
            </a:r>
            <a:r>
              <a:rPr lang="en-GB" sz="1000" dirty="0">
                <a:solidFill>
                  <a:srgbClr val="000000"/>
                </a:solidFill>
                <a:latin typeface="Franklin Gothic Book" panose="020B0503020102020204" pitchFamily="34" charset="0"/>
              </a:rPr>
              <a:t> </a:t>
            </a:r>
            <a:r>
              <a:rPr lang="en-GB" sz="1000" dirty="0" err="1">
                <a:solidFill>
                  <a:srgbClr val="000000"/>
                </a:solidFill>
                <a:latin typeface="Franklin Gothic Book" panose="020B0503020102020204" pitchFamily="34" charset="0"/>
              </a:rPr>
              <a:t>Srpska</a:t>
            </a:r>
            <a:r>
              <a:rPr lang="en-GB" sz="1000" dirty="0">
                <a:solidFill>
                  <a:srgbClr val="000000"/>
                </a:solidFill>
                <a:latin typeface="Franklin Gothic Book" panose="020B0503020102020204" pitchFamily="34" charset="0"/>
              </a:rPr>
              <a:t> accordingly) and private media. There is also a national public broadcaster, Radio-Television of B&amp;H. </a:t>
            </a:r>
            <a:endParaRPr lang="en-GB" sz="1000" dirty="0" smtClean="0">
              <a:solidFill>
                <a:srgbClr val="000000"/>
              </a:solidFill>
              <a:latin typeface="Franklin Gothic Book" panose="020B0503020102020204" pitchFamily="34" charset="0"/>
            </a:endParaRPr>
          </a:p>
          <a:p>
            <a:pPr algn="just">
              <a:spcBef>
                <a:spcPts val="400"/>
              </a:spcBef>
              <a:spcAft>
                <a:spcPts val="600"/>
              </a:spcAft>
            </a:pPr>
            <a:r>
              <a:rPr lang="en-GB" sz="1000" dirty="0">
                <a:solidFill>
                  <a:srgbClr val="000000"/>
                </a:solidFill>
                <a:latin typeface="Franklin Gothic Book" panose="020B0503020102020204" pitchFamily="34" charset="0"/>
              </a:rPr>
              <a:t>The internet penetration rate is growing rapidly with 65 per cent of citizens having web access in 2015 compared to 43 per cent in </a:t>
            </a:r>
            <a:r>
              <a:rPr lang="en-GB" sz="1000" dirty="0" smtClean="0">
                <a:solidFill>
                  <a:srgbClr val="000000"/>
                </a:solidFill>
                <a:latin typeface="Franklin Gothic Book" panose="020B0503020102020204" pitchFamily="34" charset="0"/>
              </a:rPr>
              <a:t>2010 (10).</a:t>
            </a:r>
          </a:p>
          <a:p>
            <a:pPr algn="just">
              <a:spcBef>
                <a:spcPts val="400"/>
              </a:spcBef>
              <a:spcAft>
                <a:spcPts val="600"/>
              </a:spcAft>
            </a:pPr>
            <a:r>
              <a:rPr lang="en-GB" sz="1000" i="1" dirty="0">
                <a:solidFill>
                  <a:schemeClr val="accent1"/>
                </a:solidFill>
                <a:latin typeface="Franklin Gothic Book" panose="020B0503020102020204" pitchFamily="34" charset="0"/>
              </a:rPr>
              <a:t>Multiple channels of civic and political participation</a:t>
            </a:r>
          </a:p>
          <a:p>
            <a:pPr algn="just">
              <a:spcBef>
                <a:spcPts val="400"/>
              </a:spcBef>
              <a:spcAft>
                <a:spcPts val="600"/>
              </a:spcAft>
            </a:pPr>
            <a:r>
              <a:rPr lang="en-GB" sz="1000" dirty="0">
                <a:solidFill>
                  <a:schemeClr val="accent6"/>
                </a:solidFill>
                <a:latin typeface="Franklin Gothic Book" panose="020B0503020102020204" pitchFamily="34" charset="0"/>
              </a:rPr>
              <a:t>Multiple channels of civic and political participation are in place. However the public participation in decision making needs improvement</a:t>
            </a:r>
            <a:r>
              <a:rPr lang="en-GB" sz="1000" dirty="0" smtClean="0">
                <a:solidFill>
                  <a:schemeClr val="accent6"/>
                </a:solidFill>
                <a:latin typeface="Franklin Gothic Book" panose="020B0503020102020204" pitchFamily="34" charset="0"/>
              </a:rPr>
              <a:t>.</a:t>
            </a:r>
            <a:endParaRPr lang="en-GB" sz="1000" dirty="0">
              <a:solidFill>
                <a:schemeClr val="accent6"/>
              </a:solidFill>
              <a:latin typeface="Franklin Gothic Book" panose="020B0503020102020204" pitchFamily="34" charset="0"/>
            </a:endParaRPr>
          </a:p>
        </p:txBody>
      </p:sp>
      <p:sp>
        <p:nvSpPr>
          <p:cNvPr id="6" name="TextBox 5"/>
          <p:cNvSpPr txBox="1"/>
          <p:nvPr/>
        </p:nvSpPr>
        <p:spPr>
          <a:xfrm>
            <a:off x="245533" y="6485525"/>
            <a:ext cx="8241242" cy="338554"/>
          </a:xfrm>
          <a:prstGeom prst="rect">
            <a:avLst/>
          </a:prstGeom>
          <a:noFill/>
        </p:spPr>
        <p:txBody>
          <a:bodyPr wrap="square" rtlCol="0">
            <a:spAutoFit/>
          </a:bodyPr>
          <a:lstStyle/>
          <a:p>
            <a:r>
              <a:rPr lang="en-GB" sz="800" dirty="0" smtClean="0">
                <a:solidFill>
                  <a:srgbClr val="000000"/>
                </a:solidFill>
              </a:rPr>
              <a:t>9</a:t>
            </a:r>
            <a:r>
              <a:rPr lang="en-GB" sz="800" dirty="0">
                <a:solidFill>
                  <a:srgbClr val="000000"/>
                </a:solidFill>
              </a:rPr>
              <a:t>) </a:t>
            </a:r>
            <a:r>
              <a:rPr lang="en-GB" sz="800" dirty="0" smtClean="0">
                <a:solidFill>
                  <a:srgbClr val="000000"/>
                </a:solidFill>
              </a:rPr>
              <a:t>OSCE</a:t>
            </a:r>
            <a:r>
              <a:rPr lang="en-GB" sz="800" dirty="0">
                <a:solidFill>
                  <a:srgbClr val="000000"/>
                </a:solidFill>
              </a:rPr>
              <a:t>, “OSCE media freedom representative concludes official visit to Bosnia and Herzegovina with safety of journalists and digitalization high on the agenda”, 3 July </a:t>
            </a:r>
            <a:r>
              <a:rPr lang="en-GB" sz="800" dirty="0" smtClean="0">
                <a:solidFill>
                  <a:srgbClr val="000000"/>
                </a:solidFill>
              </a:rPr>
              <a:t>2015</a:t>
            </a:r>
          </a:p>
          <a:p>
            <a:r>
              <a:rPr lang="en-GB" sz="800" dirty="0" smtClean="0">
                <a:solidFill>
                  <a:srgbClr val="000000"/>
                </a:solidFill>
              </a:rPr>
              <a:t>10) International Telecommunication Union (ITU) Statistics, “Percentage of Individuals Using the Internet,” 2000-2015</a:t>
            </a:r>
            <a:endParaRPr lang="en-GB" sz="800" dirty="0">
              <a:solidFill>
                <a:srgbClr val="000000"/>
              </a:solidFill>
            </a:endParaRPr>
          </a:p>
        </p:txBody>
      </p:sp>
    </p:spTree>
    <p:extLst>
      <p:ext uri="{BB962C8B-B14F-4D97-AF65-F5344CB8AC3E}">
        <p14:creationId xmlns:p14="http://schemas.microsoft.com/office/powerpoint/2010/main" val="38965642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533" y="1"/>
            <a:ext cx="6048136" cy="617724"/>
          </a:xfrm>
        </p:spPr>
        <p:txBody>
          <a:bodyPr>
            <a:noAutofit/>
          </a:bodyPr>
          <a:lstStyle/>
          <a:p>
            <a:r>
              <a:rPr lang="en-GB" sz="1800" b="1" dirty="0"/>
              <a:t>Annex – Political Assessment in the Context of Article 1</a:t>
            </a:r>
            <a:endParaRPr lang="en-GB" sz="1800" dirty="0"/>
          </a:p>
        </p:txBody>
      </p:sp>
      <p:sp>
        <p:nvSpPr>
          <p:cNvPr id="6" name="TextBox 5"/>
          <p:cNvSpPr txBox="1"/>
          <p:nvPr/>
        </p:nvSpPr>
        <p:spPr>
          <a:xfrm>
            <a:off x="131232" y="6452145"/>
            <a:ext cx="8917517" cy="415498"/>
          </a:xfrm>
          <a:prstGeom prst="rect">
            <a:avLst/>
          </a:prstGeom>
          <a:solidFill>
            <a:schemeClr val="bg1"/>
          </a:solidFill>
        </p:spPr>
        <p:txBody>
          <a:bodyPr wrap="square" rtlCol="0">
            <a:spAutoFit/>
          </a:bodyPr>
          <a:lstStyle/>
          <a:p>
            <a:r>
              <a:rPr lang="fr-FR" sz="700" dirty="0" smtClean="0">
                <a:solidFill>
                  <a:srgbClr val="000000"/>
                </a:solidFill>
              </a:rPr>
              <a:t>11) </a:t>
            </a:r>
            <a:r>
              <a:rPr lang="fr-FR" sz="700" dirty="0" err="1" smtClean="0">
                <a:solidFill>
                  <a:srgbClr val="000000"/>
                </a:solidFill>
              </a:rPr>
              <a:t>European</a:t>
            </a:r>
            <a:r>
              <a:rPr lang="fr-FR" sz="700" dirty="0" smtClean="0">
                <a:solidFill>
                  <a:srgbClr val="000000"/>
                </a:solidFill>
              </a:rPr>
              <a:t> </a:t>
            </a:r>
            <a:r>
              <a:rPr lang="fr-FR" sz="700" dirty="0">
                <a:solidFill>
                  <a:srgbClr val="000000"/>
                </a:solidFill>
              </a:rPr>
              <a:t>Commission, 2016 Communication on EU </a:t>
            </a:r>
            <a:r>
              <a:rPr lang="fr-FR" sz="700" dirty="0" err="1">
                <a:solidFill>
                  <a:srgbClr val="000000"/>
                </a:solidFill>
              </a:rPr>
              <a:t>Enlargement</a:t>
            </a:r>
            <a:r>
              <a:rPr lang="fr-FR" sz="700" dirty="0">
                <a:solidFill>
                  <a:srgbClr val="000000"/>
                </a:solidFill>
              </a:rPr>
              <a:t> Policy, B&amp;H 2016 Report, 9 </a:t>
            </a:r>
            <a:r>
              <a:rPr lang="fr-FR" sz="700" dirty="0" err="1">
                <a:solidFill>
                  <a:srgbClr val="000000"/>
                </a:solidFill>
              </a:rPr>
              <a:t>November</a:t>
            </a:r>
            <a:r>
              <a:rPr lang="fr-FR" sz="700" dirty="0">
                <a:solidFill>
                  <a:srgbClr val="000000"/>
                </a:solidFill>
              </a:rPr>
              <a:t> 2016</a:t>
            </a:r>
            <a:r>
              <a:rPr lang="fr-FR" sz="700" dirty="0" smtClean="0">
                <a:solidFill>
                  <a:srgbClr val="000000"/>
                </a:solidFill>
              </a:rPr>
              <a:t>.</a:t>
            </a:r>
          </a:p>
          <a:p>
            <a:r>
              <a:rPr lang="fr-FR" sz="700" dirty="0" smtClean="0">
                <a:solidFill>
                  <a:srgbClr val="000000"/>
                </a:solidFill>
              </a:rPr>
              <a:t>12) </a:t>
            </a:r>
            <a:r>
              <a:rPr lang="fr-FR" sz="700" dirty="0" err="1" smtClean="0">
                <a:solidFill>
                  <a:srgbClr val="000000"/>
                </a:solidFill>
              </a:rPr>
              <a:t>Transparency</a:t>
            </a:r>
            <a:r>
              <a:rPr lang="fr-FR" sz="700" dirty="0" smtClean="0">
                <a:solidFill>
                  <a:srgbClr val="000000"/>
                </a:solidFill>
              </a:rPr>
              <a:t> </a:t>
            </a:r>
            <a:r>
              <a:rPr lang="fr-FR" sz="700" dirty="0">
                <a:solidFill>
                  <a:srgbClr val="000000"/>
                </a:solidFill>
              </a:rPr>
              <a:t>International, </a:t>
            </a:r>
            <a:r>
              <a:rPr lang="fr-FR" sz="700" dirty="0" smtClean="0">
                <a:solidFill>
                  <a:srgbClr val="000000"/>
                </a:solidFill>
              </a:rPr>
              <a:t>2016 </a:t>
            </a:r>
            <a:r>
              <a:rPr lang="fr-FR" sz="700" dirty="0">
                <a:solidFill>
                  <a:srgbClr val="000000"/>
                </a:solidFill>
              </a:rPr>
              <a:t>Corruption Perceptions Index (CPI</a:t>
            </a:r>
            <a:r>
              <a:rPr lang="fr-FR" sz="700" dirty="0" smtClean="0">
                <a:solidFill>
                  <a:srgbClr val="000000"/>
                </a:solidFill>
              </a:rPr>
              <a:t>).</a:t>
            </a:r>
          </a:p>
          <a:p>
            <a:r>
              <a:rPr lang="fr-FR" sz="700" dirty="0" smtClean="0">
                <a:solidFill>
                  <a:srgbClr val="000000"/>
                </a:solidFill>
              </a:rPr>
              <a:t>13) </a:t>
            </a:r>
            <a:r>
              <a:rPr lang="en-GB" sz="700" dirty="0">
                <a:solidFill>
                  <a:srgbClr val="000000"/>
                </a:solidFill>
              </a:rPr>
              <a:t>Council of Europe, Group of States against Corruption (GRECO), Third Evaluation Round, Third Interim Compliance Report on Bosnia and Herzegovina, adopted on 1 July </a:t>
            </a:r>
            <a:r>
              <a:rPr lang="en-GB" sz="700" dirty="0" smtClean="0">
                <a:solidFill>
                  <a:srgbClr val="000000"/>
                </a:solidFill>
              </a:rPr>
              <a:t>2016, published </a:t>
            </a:r>
            <a:r>
              <a:rPr lang="en-GB" sz="700" dirty="0">
                <a:solidFill>
                  <a:srgbClr val="000000"/>
                </a:solidFill>
              </a:rPr>
              <a:t>on 22 September 2016</a:t>
            </a:r>
            <a:r>
              <a:rPr lang="en-GB" sz="700" dirty="0" smtClean="0">
                <a:solidFill>
                  <a:srgbClr val="000000"/>
                </a:solidFill>
              </a:rPr>
              <a:t>.</a:t>
            </a:r>
          </a:p>
        </p:txBody>
      </p:sp>
      <p:sp>
        <p:nvSpPr>
          <p:cNvPr id="5" name="Slide Number Placeholder 2"/>
          <p:cNvSpPr>
            <a:spLocks noGrp="1"/>
          </p:cNvSpPr>
          <p:nvPr>
            <p:ph type="sldNum" sz="quarter" idx="4"/>
          </p:nvPr>
        </p:nvSpPr>
        <p:spPr>
          <a:xfrm>
            <a:off x="8279571" y="6384750"/>
            <a:ext cx="360001" cy="378000"/>
          </a:xfrm>
        </p:spPr>
        <p:txBody>
          <a:bodyPr/>
          <a:lstStyle/>
          <a:p>
            <a:fld id="{71F9F866-B438-9445-8D9F-1F8FF6608833}" type="slidenum">
              <a:rPr lang="en-GB" smtClean="0">
                <a:solidFill>
                  <a:srgbClr val="00539B"/>
                </a:solidFill>
              </a:rPr>
              <a:pPr/>
              <a:t>24</a:t>
            </a:fld>
            <a:endParaRPr lang="en-GB" dirty="0">
              <a:solidFill>
                <a:srgbClr val="00539B"/>
              </a:solidFill>
            </a:endParaRPr>
          </a:p>
        </p:txBody>
      </p:sp>
      <p:sp>
        <p:nvSpPr>
          <p:cNvPr id="7" name="TextBox 6"/>
          <p:cNvSpPr txBox="1"/>
          <p:nvPr/>
        </p:nvSpPr>
        <p:spPr>
          <a:xfrm>
            <a:off x="136676" y="618327"/>
            <a:ext cx="8652934" cy="5632311"/>
          </a:xfrm>
          <a:prstGeom prst="rect">
            <a:avLst/>
          </a:prstGeom>
          <a:noFill/>
        </p:spPr>
        <p:txBody>
          <a:bodyPr wrap="square" rtlCol="0">
            <a:spAutoFit/>
          </a:bodyPr>
          <a:lstStyle/>
          <a:p>
            <a:pPr algn="just">
              <a:spcBef>
                <a:spcPts val="400"/>
              </a:spcBef>
              <a:spcAft>
                <a:spcPts val="600"/>
              </a:spcAft>
            </a:pPr>
            <a:r>
              <a:rPr lang="en-GB" sz="1000" i="1" dirty="0">
                <a:solidFill>
                  <a:schemeClr val="accent1"/>
                </a:solidFill>
                <a:latin typeface="Franklin Gothic Book" panose="020B0503020102020204" pitchFamily="34" charset="0"/>
              </a:rPr>
              <a:t>Freedom to form political parties and existence of organised opposition</a:t>
            </a:r>
          </a:p>
          <a:p>
            <a:pPr algn="just">
              <a:spcBef>
                <a:spcPts val="400"/>
              </a:spcBef>
              <a:spcAft>
                <a:spcPts val="600"/>
              </a:spcAft>
            </a:pPr>
            <a:r>
              <a:rPr lang="en-GB" sz="1000" dirty="0">
                <a:solidFill>
                  <a:srgbClr val="000000"/>
                </a:solidFill>
                <a:latin typeface="Franklin Gothic Book" panose="020B0503020102020204" pitchFamily="34" charset="0"/>
              </a:rPr>
              <a:t>The freedom to form political parties is both guaranteed by the Constitution and implemented in practice, as highlighted by the existence of considerable number of parties and a significant opposition able to campaign freely and oppose government initiatives. 51 political parties and 14 coalitions contested in the last general elections. Almost 20 different political parties are represented in the national Parliament. </a:t>
            </a:r>
            <a:endParaRPr lang="en-GB" sz="1000" b="1" dirty="0" smtClean="0">
              <a:solidFill>
                <a:schemeClr val="accent1"/>
              </a:solidFill>
              <a:latin typeface="Franklin Gothic Book" panose="020B0503020102020204" pitchFamily="34" charset="0"/>
            </a:endParaRPr>
          </a:p>
          <a:p>
            <a:pPr algn="just">
              <a:spcBef>
                <a:spcPts val="400"/>
              </a:spcBef>
              <a:spcAft>
                <a:spcPts val="600"/>
              </a:spcAft>
            </a:pPr>
            <a:r>
              <a:rPr lang="en-GB" sz="1000" b="1" i="1" dirty="0" smtClean="0">
                <a:solidFill>
                  <a:schemeClr val="accent1"/>
                </a:solidFill>
                <a:latin typeface="Franklin Gothic Book" panose="020B0503020102020204" pitchFamily="34" charset="0"/>
              </a:rPr>
              <a:t>Rule </a:t>
            </a:r>
            <a:r>
              <a:rPr lang="en-GB" sz="1000" b="1" i="1" dirty="0">
                <a:solidFill>
                  <a:schemeClr val="accent1"/>
                </a:solidFill>
                <a:latin typeface="Franklin Gothic Book" panose="020B0503020102020204" pitchFamily="34" charset="0"/>
              </a:rPr>
              <a:t>of Law and Access to Justice</a:t>
            </a:r>
          </a:p>
          <a:p>
            <a:pPr algn="just">
              <a:spcBef>
                <a:spcPts val="400"/>
              </a:spcBef>
              <a:spcAft>
                <a:spcPts val="600"/>
              </a:spcAft>
            </a:pPr>
            <a:r>
              <a:rPr lang="en-GB" sz="1000" i="1" dirty="0" smtClean="0">
                <a:solidFill>
                  <a:schemeClr val="accent1"/>
                </a:solidFill>
                <a:latin typeface="Franklin Gothic Book" panose="020B0503020102020204" pitchFamily="34" charset="0"/>
              </a:rPr>
              <a:t>Supremacy </a:t>
            </a:r>
            <a:r>
              <a:rPr lang="en-GB" sz="1000" i="1" dirty="0">
                <a:solidFill>
                  <a:schemeClr val="accent1"/>
                </a:solidFill>
                <a:latin typeface="Franklin Gothic Book" panose="020B0503020102020204" pitchFamily="34" charset="0"/>
              </a:rPr>
              <a:t>of the law</a:t>
            </a:r>
          </a:p>
          <a:p>
            <a:pPr algn="just">
              <a:spcBef>
                <a:spcPts val="400"/>
              </a:spcBef>
              <a:spcAft>
                <a:spcPts val="600"/>
              </a:spcAft>
            </a:pPr>
            <a:r>
              <a:rPr lang="en-GB" sz="1000" dirty="0" smtClean="0">
                <a:solidFill>
                  <a:srgbClr val="000000"/>
                </a:solidFill>
                <a:latin typeface="Franklin Gothic Book" panose="020B0503020102020204" pitchFamily="34" charset="0"/>
              </a:rPr>
              <a:t>Necessary </a:t>
            </a:r>
            <a:r>
              <a:rPr lang="en-GB" sz="1000" dirty="0">
                <a:solidFill>
                  <a:srgbClr val="000000"/>
                </a:solidFill>
                <a:latin typeface="Franklin Gothic Book" panose="020B0503020102020204" pitchFamily="34" charset="0"/>
              </a:rPr>
              <a:t>legislative and institutional safeguards for the supremacy of the law are in </a:t>
            </a:r>
            <a:r>
              <a:rPr lang="en-GB" sz="1000" dirty="0" smtClean="0">
                <a:solidFill>
                  <a:srgbClr val="000000"/>
                </a:solidFill>
                <a:latin typeface="Franklin Gothic Book" panose="020B0503020102020204" pitchFamily="34" charset="0"/>
              </a:rPr>
              <a:t>place. Citizens </a:t>
            </a:r>
            <a:r>
              <a:rPr lang="en-GB" sz="1000" dirty="0">
                <a:solidFill>
                  <a:srgbClr val="000000"/>
                </a:solidFill>
                <a:latin typeface="Franklin Gothic Book" panose="020B0503020102020204" pitchFamily="34" charset="0"/>
              </a:rPr>
              <a:t>have the right to a free and fair trial, and are free from arbitrary arrest or detention</a:t>
            </a:r>
            <a:r>
              <a:rPr lang="en-GB" sz="1000" dirty="0" smtClean="0">
                <a:solidFill>
                  <a:srgbClr val="000000"/>
                </a:solidFill>
                <a:latin typeface="Franklin Gothic Book" panose="020B0503020102020204" pitchFamily="34" charset="0"/>
              </a:rPr>
              <a:t>.</a:t>
            </a:r>
            <a:endParaRPr lang="en-GB" sz="1000" dirty="0">
              <a:solidFill>
                <a:srgbClr val="000000"/>
              </a:solidFill>
              <a:latin typeface="Franklin Gothic Book" panose="020B0503020102020204" pitchFamily="34" charset="0"/>
            </a:endParaRPr>
          </a:p>
          <a:p>
            <a:pPr algn="just">
              <a:spcBef>
                <a:spcPts val="400"/>
              </a:spcBef>
              <a:spcAft>
                <a:spcPts val="600"/>
              </a:spcAft>
            </a:pPr>
            <a:r>
              <a:rPr lang="en-GB" sz="1000" i="1" dirty="0">
                <a:solidFill>
                  <a:schemeClr val="accent1"/>
                </a:solidFill>
                <a:latin typeface="Franklin Gothic Book" panose="020B0503020102020204" pitchFamily="34" charset="0"/>
              </a:rPr>
              <a:t>Independence of the judiciary</a:t>
            </a:r>
          </a:p>
          <a:p>
            <a:pPr algn="just">
              <a:spcBef>
                <a:spcPts val="400"/>
              </a:spcBef>
              <a:spcAft>
                <a:spcPts val="600"/>
              </a:spcAft>
            </a:pPr>
            <a:r>
              <a:rPr lang="en-GB" sz="1000" dirty="0" smtClean="0">
                <a:solidFill>
                  <a:srgbClr val="000000"/>
                </a:solidFill>
                <a:latin typeface="Franklin Gothic Book" panose="020B0503020102020204" pitchFamily="34" charset="0"/>
              </a:rPr>
              <a:t>The </a:t>
            </a:r>
            <a:r>
              <a:rPr lang="en-GB" sz="1000" dirty="0">
                <a:solidFill>
                  <a:srgbClr val="000000"/>
                </a:solidFill>
                <a:latin typeface="Franklin Gothic Book" panose="020B0503020102020204" pitchFamily="34" charset="0"/>
              </a:rPr>
              <a:t>independence of the judiciary is guaranteed by the Constitution and key safeguards are in place to ensure its impartiality, although enforcement is uneven. The independence of the system is further supported by the functioning of the independent Constitutional Court, the Court of B&amp;H, and the High Judicial and Prosecutorial Council. The main challenges stem from the specifics of B&amp;H’s constitutional setup. Independence is affected by the lack of coordination and harmonisation between the State level and Entity levels, and budgetary fragmentation.</a:t>
            </a:r>
          </a:p>
          <a:p>
            <a:pPr algn="just">
              <a:spcBef>
                <a:spcPts val="400"/>
              </a:spcBef>
              <a:spcAft>
                <a:spcPts val="600"/>
              </a:spcAft>
            </a:pPr>
            <a:r>
              <a:rPr lang="en-GB" sz="1000" dirty="0" smtClean="0">
                <a:solidFill>
                  <a:srgbClr val="000000"/>
                </a:solidFill>
                <a:latin typeface="Franklin Gothic Book" panose="020B0503020102020204" pitchFamily="34" charset="0"/>
              </a:rPr>
              <a:t>Strengthening </a:t>
            </a:r>
            <a:r>
              <a:rPr lang="en-GB" sz="1000" dirty="0">
                <a:solidFill>
                  <a:srgbClr val="000000"/>
                </a:solidFill>
                <a:latin typeface="Franklin Gothic Book" panose="020B0503020102020204" pitchFamily="34" charset="0"/>
              </a:rPr>
              <a:t>the independence and efficiency of the judiciary has been one of the main objectives of the EU’s on-going Structured Dialogue on Justice. The EU provides assistance to B&amp;H in this area. The Dialogue contributed to the revision of the Law on the High Judicial and Prosecutorial Council and other measures designed to reform the State-level judiciary system in accordance with European standards of independence, impartiality and professionalism. However, the latest progress report by EC noted that “judicial independence, including from political influence, remains to be </a:t>
            </a:r>
            <a:r>
              <a:rPr lang="en-GB" sz="1000" dirty="0" smtClean="0">
                <a:solidFill>
                  <a:srgbClr val="000000"/>
                </a:solidFill>
                <a:latin typeface="Franklin Gothic Book" panose="020B0503020102020204" pitchFamily="34" charset="0"/>
              </a:rPr>
              <a:t>strengthened” (11). </a:t>
            </a:r>
          </a:p>
          <a:p>
            <a:pPr algn="just">
              <a:spcBef>
                <a:spcPts val="400"/>
              </a:spcBef>
              <a:spcAft>
                <a:spcPts val="600"/>
              </a:spcAft>
            </a:pPr>
            <a:r>
              <a:rPr lang="en-GB" sz="1000" i="1" dirty="0">
                <a:solidFill>
                  <a:schemeClr val="accent1"/>
                </a:solidFill>
                <a:latin typeface="Franklin Gothic Book" panose="020B0503020102020204" pitchFamily="34" charset="0"/>
              </a:rPr>
              <a:t>Government and citizens equally subject to the law</a:t>
            </a:r>
          </a:p>
          <a:p>
            <a:pPr algn="just">
              <a:spcBef>
                <a:spcPts val="400"/>
              </a:spcBef>
              <a:spcAft>
                <a:spcPts val="600"/>
              </a:spcAft>
            </a:pPr>
            <a:r>
              <a:rPr lang="en-GB" sz="1000" dirty="0">
                <a:solidFill>
                  <a:schemeClr val="accent6"/>
                </a:solidFill>
                <a:latin typeface="Franklin Gothic Book" panose="020B0503020102020204" pitchFamily="34" charset="0"/>
              </a:rPr>
              <a:t>The authorities have stepped up measures to increase accountability and prevent abuse of authority by public office-holders. The Office of the Disciplinary Council has managed to reduce the number of unresolved cases and increase the number of disciplinary actions against public office-holders</a:t>
            </a:r>
            <a:r>
              <a:rPr lang="en-GB" sz="1000" dirty="0" smtClean="0">
                <a:solidFill>
                  <a:schemeClr val="accent6"/>
                </a:solidFill>
                <a:latin typeface="Franklin Gothic Book" panose="020B0503020102020204" pitchFamily="34" charset="0"/>
              </a:rPr>
              <a:t>.</a:t>
            </a:r>
          </a:p>
          <a:p>
            <a:pPr algn="just">
              <a:spcBef>
                <a:spcPts val="400"/>
              </a:spcBef>
              <a:spcAft>
                <a:spcPts val="600"/>
              </a:spcAft>
            </a:pPr>
            <a:r>
              <a:rPr lang="en-GB" sz="1000" i="1" dirty="0">
                <a:solidFill>
                  <a:schemeClr val="accent1"/>
                </a:solidFill>
                <a:latin typeface="Franklin Gothic Book" panose="020B0503020102020204" pitchFamily="34" charset="0"/>
              </a:rPr>
              <a:t>Effective policies and institutions to prevent corruption</a:t>
            </a:r>
          </a:p>
          <a:p>
            <a:pPr algn="just">
              <a:spcBef>
                <a:spcPts val="400"/>
              </a:spcBef>
              <a:spcAft>
                <a:spcPts val="600"/>
              </a:spcAft>
            </a:pPr>
            <a:r>
              <a:rPr lang="en-GB" sz="1000" dirty="0">
                <a:solidFill>
                  <a:srgbClr val="000000"/>
                </a:solidFill>
                <a:latin typeface="Franklin Gothic Book" panose="020B0503020102020204" pitchFamily="34" charset="0"/>
              </a:rPr>
              <a:t>According to the </a:t>
            </a:r>
            <a:r>
              <a:rPr lang="en-GB" sz="1000" dirty="0" smtClean="0">
                <a:solidFill>
                  <a:schemeClr val="accent6"/>
                </a:solidFill>
                <a:latin typeface="Franklin Gothic Book" panose="020B0503020102020204" pitchFamily="34" charset="0"/>
              </a:rPr>
              <a:t>2016 </a:t>
            </a:r>
            <a:r>
              <a:rPr lang="en-GB" sz="1000" dirty="0">
                <a:solidFill>
                  <a:schemeClr val="accent6"/>
                </a:solidFill>
                <a:latin typeface="Franklin Gothic Book" panose="020B0503020102020204" pitchFamily="34" charset="0"/>
              </a:rPr>
              <a:t>Transparency International Corruption Perception Index (CPI), </a:t>
            </a:r>
            <a:r>
              <a:rPr lang="en-GB" sz="1000" dirty="0" smtClean="0">
                <a:solidFill>
                  <a:schemeClr val="accent6"/>
                </a:solidFill>
                <a:latin typeface="Franklin Gothic Book" panose="020B0503020102020204" pitchFamily="34" charset="0"/>
              </a:rPr>
              <a:t>the </a:t>
            </a:r>
            <a:r>
              <a:rPr lang="en-GB" sz="1000" dirty="0">
                <a:solidFill>
                  <a:schemeClr val="accent6"/>
                </a:solidFill>
                <a:latin typeface="Franklin Gothic Book" panose="020B0503020102020204" pitchFamily="34" charset="0"/>
              </a:rPr>
              <a:t>country ranks </a:t>
            </a:r>
            <a:r>
              <a:rPr lang="en-GB" sz="1000" dirty="0" smtClean="0">
                <a:solidFill>
                  <a:schemeClr val="accent6"/>
                </a:solidFill>
                <a:latin typeface="Franklin Gothic Book" panose="020B0503020102020204" pitchFamily="34" charset="0"/>
              </a:rPr>
              <a:t>83</a:t>
            </a:r>
            <a:r>
              <a:rPr lang="en-GB" sz="1000" baseline="30000" dirty="0" smtClean="0">
                <a:solidFill>
                  <a:schemeClr val="accent6"/>
                </a:solidFill>
                <a:latin typeface="Franklin Gothic Book" panose="020B0503020102020204" pitchFamily="34" charset="0"/>
              </a:rPr>
              <a:t>rd</a:t>
            </a:r>
            <a:r>
              <a:rPr lang="en-GB" sz="1000" dirty="0" smtClean="0">
                <a:solidFill>
                  <a:schemeClr val="accent6"/>
                </a:solidFill>
                <a:latin typeface="Franklin Gothic Book" panose="020B0503020102020204" pitchFamily="34" charset="0"/>
              </a:rPr>
              <a:t> out </a:t>
            </a:r>
            <a:r>
              <a:rPr lang="en-GB" sz="1000" dirty="0">
                <a:solidFill>
                  <a:schemeClr val="accent6"/>
                </a:solidFill>
                <a:latin typeface="Franklin Gothic Book" panose="020B0503020102020204" pitchFamily="34" charset="0"/>
              </a:rPr>
              <a:t>of </a:t>
            </a:r>
            <a:r>
              <a:rPr lang="en-GB" sz="1000" dirty="0" smtClean="0">
                <a:solidFill>
                  <a:schemeClr val="accent6"/>
                </a:solidFill>
                <a:latin typeface="Franklin Gothic Book" panose="020B0503020102020204" pitchFamily="34" charset="0"/>
              </a:rPr>
              <a:t>176 </a:t>
            </a:r>
            <a:r>
              <a:rPr lang="en-GB" sz="1000" dirty="0">
                <a:solidFill>
                  <a:schemeClr val="accent6"/>
                </a:solidFill>
                <a:latin typeface="Franklin Gothic Book" panose="020B0503020102020204" pitchFamily="34" charset="0"/>
              </a:rPr>
              <a:t>countries (12). This is among the worst positions in South Eastern Europe. </a:t>
            </a:r>
            <a:r>
              <a:rPr lang="en-GB" sz="1000" dirty="0" smtClean="0">
                <a:solidFill>
                  <a:schemeClr val="accent6"/>
                </a:solidFill>
                <a:latin typeface="Franklin Gothic Book" panose="020B0503020102020204" pitchFamily="34" charset="0"/>
              </a:rPr>
              <a:t>Corruption </a:t>
            </a:r>
            <a:r>
              <a:rPr lang="en-GB" sz="1000" dirty="0">
                <a:solidFill>
                  <a:schemeClr val="accent6"/>
                </a:solidFill>
                <a:latin typeface="Franklin Gothic Book" panose="020B0503020102020204" pitchFamily="34" charset="0"/>
              </a:rPr>
              <a:t>is widely perceived by citizens in B&amp;H as one of the grave problems and a widespread phenomenon.</a:t>
            </a:r>
          </a:p>
          <a:p>
            <a:pPr algn="just">
              <a:spcBef>
                <a:spcPts val="400"/>
              </a:spcBef>
              <a:spcAft>
                <a:spcPts val="600"/>
              </a:spcAft>
            </a:pPr>
            <a:r>
              <a:rPr lang="en-GB" sz="1000" dirty="0">
                <a:solidFill>
                  <a:schemeClr val="accent6"/>
                </a:solidFill>
                <a:latin typeface="Franklin Gothic Book" panose="020B0503020102020204" pitchFamily="34" charset="0"/>
              </a:rPr>
              <a:t>According to the latest report of the Third Evaluation Round on “Incriminations” and “Transparency </a:t>
            </a:r>
            <a:r>
              <a:rPr lang="en-GB" sz="1000" dirty="0">
                <a:solidFill>
                  <a:srgbClr val="000000"/>
                </a:solidFill>
                <a:latin typeface="Franklin Gothic Book" panose="020B0503020102020204" pitchFamily="34" charset="0"/>
              </a:rPr>
              <a:t>of Party Funding” by the Council of Europe’s Group of States against Corruption (GRECO), B&amp;H has achieved no further progress as regards the implementation of the 15 recommendations (out of a total of 22) found either not to be or only partly implemented in the previous Interim Compliance </a:t>
            </a:r>
            <a:r>
              <a:rPr lang="en-GB" sz="1000" dirty="0" smtClean="0">
                <a:solidFill>
                  <a:srgbClr val="000000"/>
                </a:solidFill>
                <a:latin typeface="Franklin Gothic Book" panose="020B0503020102020204" pitchFamily="34" charset="0"/>
              </a:rPr>
              <a:t>Report (13</a:t>
            </a:r>
            <a:r>
              <a:rPr lang="en-GB" sz="1000" dirty="0">
                <a:solidFill>
                  <a:srgbClr val="000000"/>
                </a:solidFill>
                <a:latin typeface="Franklin Gothic Book" panose="020B0503020102020204" pitchFamily="34" charset="0"/>
              </a:rPr>
              <a:t>). </a:t>
            </a:r>
            <a:endParaRPr lang="en-GB" sz="1000" dirty="0" smtClean="0">
              <a:solidFill>
                <a:srgbClr val="000000"/>
              </a:solidFill>
              <a:latin typeface="Franklin Gothic Book" panose="020B0503020102020204" pitchFamily="34" charset="0"/>
            </a:endParaRPr>
          </a:p>
        </p:txBody>
      </p:sp>
    </p:spTree>
    <p:extLst>
      <p:ext uri="{BB962C8B-B14F-4D97-AF65-F5344CB8AC3E}">
        <p14:creationId xmlns:p14="http://schemas.microsoft.com/office/powerpoint/2010/main" val="11803472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71F9F866-B438-9445-8D9F-1F8FF6608833}" type="slidenum">
              <a:rPr lang="en-GB" smtClean="0">
                <a:solidFill>
                  <a:srgbClr val="00539B"/>
                </a:solidFill>
              </a:rPr>
              <a:pPr/>
              <a:t>25</a:t>
            </a:fld>
            <a:endParaRPr lang="en-GB" dirty="0">
              <a:solidFill>
                <a:srgbClr val="00539B"/>
              </a:solidFill>
            </a:endParaRPr>
          </a:p>
        </p:txBody>
      </p:sp>
      <p:sp>
        <p:nvSpPr>
          <p:cNvPr id="5" name="Rectangle 4"/>
          <p:cNvSpPr/>
          <p:nvPr/>
        </p:nvSpPr>
        <p:spPr>
          <a:xfrm>
            <a:off x="254000" y="854502"/>
            <a:ext cx="8686800" cy="6914713"/>
          </a:xfrm>
          <a:prstGeom prst="rect">
            <a:avLst/>
          </a:prstGeom>
        </p:spPr>
        <p:txBody>
          <a:bodyPr wrap="square">
            <a:spAutoFit/>
          </a:bodyPr>
          <a:lstStyle/>
          <a:p>
            <a:pPr algn="just">
              <a:spcBef>
                <a:spcPts val="400"/>
              </a:spcBef>
              <a:spcAft>
                <a:spcPts val="600"/>
              </a:spcAft>
            </a:pPr>
            <a:r>
              <a:rPr lang="en-GB" sz="1000" dirty="0" smtClean="0">
                <a:solidFill>
                  <a:srgbClr val="000000"/>
                </a:solidFill>
                <a:latin typeface="Franklin Gothic Book" panose="020B0503020102020204" pitchFamily="34" charset="0"/>
              </a:rPr>
              <a:t>In </a:t>
            </a:r>
            <a:r>
              <a:rPr lang="en-GB" sz="1000" dirty="0">
                <a:solidFill>
                  <a:srgbClr val="000000"/>
                </a:solidFill>
                <a:latin typeface="Franklin Gothic Book" panose="020B0503020102020204" pitchFamily="34" charset="0"/>
              </a:rPr>
              <a:t>the Evaluation Report of the Fourth Evaluation Round on “corruption prevention in respect of members of parliament, judges and prosecutors” in B&amp;H, GRECO noted that “the complexity of the four judicial systems and threats to judicial independence are deeply affecting the efficiency of justice and fuelling a very negative public perception of the judiciary” (14). </a:t>
            </a:r>
            <a:endParaRPr lang="en-GB" sz="1000" dirty="0" smtClean="0">
              <a:solidFill>
                <a:srgbClr val="000000"/>
              </a:solidFill>
              <a:latin typeface="Franklin Gothic Book" panose="020B0503020102020204" pitchFamily="34" charset="0"/>
            </a:endParaRPr>
          </a:p>
          <a:p>
            <a:pPr algn="just">
              <a:spcBef>
                <a:spcPts val="400"/>
              </a:spcBef>
              <a:spcAft>
                <a:spcPts val="600"/>
              </a:spcAft>
            </a:pPr>
            <a:r>
              <a:rPr lang="en-GB" sz="1000" dirty="0" smtClean="0">
                <a:solidFill>
                  <a:srgbClr val="000000"/>
                </a:solidFill>
                <a:latin typeface="Franklin Gothic Book" panose="020B0503020102020204" pitchFamily="34" charset="0"/>
              </a:rPr>
              <a:t>In </a:t>
            </a:r>
            <a:r>
              <a:rPr lang="en-GB" sz="1000" dirty="0">
                <a:solidFill>
                  <a:srgbClr val="000000"/>
                </a:solidFill>
                <a:latin typeface="Franklin Gothic Book" panose="020B0503020102020204" pitchFamily="34" charset="0"/>
              </a:rPr>
              <a:t>addition, GRECO addressed 15 recommendations regarding members of parliament and judges and prosecutors and B&amp;H authorities must submit a report on the measures taken to implement these recommendations by 30 June 2017. </a:t>
            </a:r>
            <a:endParaRPr lang="en-GB" sz="1000" dirty="0" smtClean="0">
              <a:solidFill>
                <a:srgbClr val="000000"/>
              </a:solidFill>
              <a:latin typeface="Franklin Gothic Book" panose="020B0503020102020204" pitchFamily="34" charset="0"/>
            </a:endParaRPr>
          </a:p>
          <a:p>
            <a:pPr algn="just">
              <a:spcBef>
                <a:spcPts val="400"/>
              </a:spcBef>
              <a:spcAft>
                <a:spcPts val="600"/>
              </a:spcAft>
            </a:pPr>
            <a:r>
              <a:rPr lang="en-GB" sz="1000" dirty="0">
                <a:solidFill>
                  <a:srgbClr val="000000"/>
                </a:solidFill>
                <a:latin typeface="Franklin Gothic Book" panose="020B0503020102020204" pitchFamily="34" charset="0"/>
              </a:rPr>
              <a:t>Anti-corruption strategies are in place at the central level and in the two Entities. The Law on Conflict of Interest is in place, but the harmonisation of conflict of interest legislation across the country is pending. Nepotism and patronage continue to hamper professional performance throughout the public sector. According to the EU, “corruption remains prevalent in many areas and continues to be a serious problem</a:t>
            </a:r>
            <a:r>
              <a:rPr lang="en-GB" sz="1000" dirty="0" smtClean="0">
                <a:solidFill>
                  <a:srgbClr val="000000"/>
                </a:solidFill>
                <a:latin typeface="Franklin Gothic Book" panose="020B0503020102020204" pitchFamily="34" charset="0"/>
              </a:rPr>
              <a:t>” (15).   </a:t>
            </a:r>
          </a:p>
          <a:p>
            <a:pPr algn="just">
              <a:spcBef>
                <a:spcPts val="400"/>
              </a:spcBef>
              <a:spcAft>
                <a:spcPts val="600"/>
              </a:spcAft>
            </a:pPr>
            <a:r>
              <a:rPr lang="en-GB" sz="1000" b="1" i="1" dirty="0">
                <a:solidFill>
                  <a:schemeClr val="accent1"/>
                </a:solidFill>
                <a:latin typeface="Franklin Gothic Book" panose="020B0503020102020204" pitchFamily="34" charset="0"/>
              </a:rPr>
              <a:t>Civil and Political </a:t>
            </a:r>
            <a:r>
              <a:rPr lang="en-GB" sz="1000" b="1" i="1" dirty="0" smtClean="0">
                <a:solidFill>
                  <a:schemeClr val="accent1"/>
                </a:solidFill>
                <a:latin typeface="Franklin Gothic Book" panose="020B0503020102020204" pitchFamily="34" charset="0"/>
              </a:rPr>
              <a:t>Rights</a:t>
            </a:r>
            <a:endParaRPr lang="en-GB" sz="1000" b="1" i="1" dirty="0">
              <a:solidFill>
                <a:schemeClr val="accent1"/>
              </a:solidFill>
              <a:latin typeface="Franklin Gothic Book" panose="020B0503020102020204" pitchFamily="34" charset="0"/>
            </a:endParaRPr>
          </a:p>
          <a:p>
            <a:pPr algn="just">
              <a:spcBef>
                <a:spcPts val="400"/>
              </a:spcBef>
              <a:spcAft>
                <a:spcPts val="600"/>
              </a:spcAft>
            </a:pPr>
            <a:r>
              <a:rPr lang="en-GB" sz="1000" i="1" dirty="0">
                <a:solidFill>
                  <a:schemeClr val="accent1"/>
                </a:solidFill>
                <a:latin typeface="Franklin Gothic Book" panose="020B0503020102020204" pitchFamily="34" charset="0"/>
              </a:rPr>
              <a:t>Freedom of speech, information, religion, conscience, movement, association, assembly </a:t>
            </a:r>
            <a:r>
              <a:rPr lang="en-GB" sz="1000" i="1" dirty="0" smtClean="0">
                <a:solidFill>
                  <a:schemeClr val="accent1"/>
                </a:solidFill>
                <a:latin typeface="Franklin Gothic Book" panose="020B0503020102020204" pitchFamily="34" charset="0"/>
              </a:rPr>
              <a:t>and private </a:t>
            </a:r>
            <a:r>
              <a:rPr lang="en-GB" sz="1000" i="1" dirty="0">
                <a:solidFill>
                  <a:schemeClr val="accent1"/>
                </a:solidFill>
                <a:latin typeface="Franklin Gothic Book" panose="020B0503020102020204" pitchFamily="34" charset="0"/>
              </a:rPr>
              <a:t>property</a:t>
            </a:r>
          </a:p>
          <a:p>
            <a:pPr algn="just">
              <a:spcBef>
                <a:spcPts val="400"/>
              </a:spcBef>
              <a:spcAft>
                <a:spcPts val="600"/>
              </a:spcAft>
            </a:pPr>
            <a:r>
              <a:rPr lang="en-GB" sz="1000" dirty="0">
                <a:solidFill>
                  <a:srgbClr val="000000"/>
                </a:solidFill>
                <a:latin typeface="Franklin Gothic Book" panose="020B0503020102020204" pitchFamily="34" charset="0"/>
              </a:rPr>
              <a:t>B&amp;H has a legal and institutional basis for the protection of fundamental rights and freedoms, which are enshrined in its Constitution. B&amp;H has ratified all major UN human rights conventions. The Constitution lists 15 international human rights instruments and explicitly stipulates that the European Convention for the Protection of Human Rights and Fundamental Freedoms and its Protocols apply directly and supersede national law</a:t>
            </a:r>
            <a:r>
              <a:rPr lang="en-GB" sz="1000" dirty="0" smtClean="0">
                <a:solidFill>
                  <a:srgbClr val="000000"/>
                </a:solidFill>
                <a:latin typeface="Franklin Gothic Book" panose="020B0503020102020204" pitchFamily="34" charset="0"/>
              </a:rPr>
              <a:t>. </a:t>
            </a:r>
          </a:p>
          <a:p>
            <a:pPr>
              <a:spcAft>
                <a:spcPts val="600"/>
              </a:spcAft>
            </a:pPr>
            <a:r>
              <a:rPr lang="en-GB" sz="1000" dirty="0">
                <a:solidFill>
                  <a:srgbClr val="000000"/>
                </a:solidFill>
                <a:latin typeface="Franklin Gothic Book" panose="020B0503020102020204" pitchFamily="34" charset="0"/>
              </a:rPr>
              <a:t>While the necessary framework is in place, the implementation of human rights standards remains uneven. The latest assessment of the track record of B&amp;H in the area of human rights in the framework of the United Nations Universal Periodic Review (UPR) was adopted in 2014. The top three recommendations related to minorities (24 per cent of recommendations); women’s rights (21 per cent); rights of the child (20 per cent). B&amp;H accepted 77 per cent of a total of 167 recommendations made through the review process (16). </a:t>
            </a:r>
          </a:p>
          <a:p>
            <a:pPr>
              <a:spcAft>
                <a:spcPts val="600"/>
              </a:spcAft>
            </a:pPr>
            <a:r>
              <a:rPr lang="en-GB" sz="1000" dirty="0">
                <a:solidFill>
                  <a:srgbClr val="000000"/>
                </a:solidFill>
                <a:latin typeface="Franklin Gothic Book" panose="020B0503020102020204" pitchFamily="34" charset="0"/>
              </a:rPr>
              <a:t>The constitutional guarantees for freedom of assembly and association, speech, thought, conscience, and religion are broadly respected. At the same time, the Council of Europe and EU reports pointed to remaining weaknesses in the area of the freedom of expression (protection against, and prosecution of, physical attacks against journalists and human rights advocates). Discrimination against LGBT people remains widespread. The antidiscrimination law does not include age and disability as categories for discrimination and allows for a broad range of exceptions. In general, public awareness of the legal remedies provided by the anti-discrimination law remains low</a:t>
            </a:r>
            <a:r>
              <a:rPr lang="en-GB" sz="1000" dirty="0" smtClean="0">
                <a:solidFill>
                  <a:srgbClr val="000000"/>
                </a:solidFill>
                <a:latin typeface="Franklin Gothic Book" panose="020B0503020102020204" pitchFamily="34" charset="0"/>
              </a:rPr>
              <a:t>.</a:t>
            </a:r>
          </a:p>
          <a:p>
            <a:pPr>
              <a:spcAft>
                <a:spcPts val="600"/>
              </a:spcAft>
            </a:pPr>
            <a:r>
              <a:rPr lang="en-GB" sz="1000" dirty="0">
                <a:solidFill>
                  <a:srgbClr val="000000"/>
                </a:solidFill>
                <a:latin typeface="Franklin Gothic Book" panose="020B0503020102020204" pitchFamily="34" charset="0"/>
              </a:rPr>
              <a:t>Property rights are respected, and the vast majority of cases of property repossession requests have been resolved, although there is still no reliable database on outstanding claims. There are still more than 100,000 internally displaced persons in B&amp;H. Despite steps taken to implement the revised Strategy for the Implementation of Annex 7 to the Dayton Accords, mainly regarding housing, B&amp;H still lacks a coordinated mechanism to address legislative gaps hampering sustainable returns and local integration.</a:t>
            </a:r>
          </a:p>
          <a:p>
            <a:pPr>
              <a:spcAft>
                <a:spcPts val="600"/>
              </a:spcAft>
            </a:pPr>
            <a:r>
              <a:rPr lang="en-GB" sz="1000" dirty="0">
                <a:solidFill>
                  <a:srgbClr val="000000"/>
                </a:solidFill>
                <a:latin typeface="Franklin Gothic Book" panose="020B0503020102020204" pitchFamily="34" charset="0"/>
              </a:rPr>
              <a:t>The Constitution provides citizens with the right to refer violations of their rights and freedoms guaranteed by the Constitution to the Constitutional Court. When its decisions are not enforced citizens can lodge cases before the European Court of Human Rights (ECHR). There is also the institution of the Ombudsperson in place, which has issued several reports and recommendations to the Parliament.</a:t>
            </a:r>
          </a:p>
          <a:p>
            <a:pPr algn="just">
              <a:spcBef>
                <a:spcPts val="400"/>
              </a:spcBef>
              <a:spcAft>
                <a:spcPts val="600"/>
              </a:spcAft>
            </a:pPr>
            <a:endParaRPr lang="en-GB" sz="1000" i="1" dirty="0" smtClean="0">
              <a:solidFill>
                <a:srgbClr val="000000"/>
              </a:solidFill>
              <a:latin typeface="Franklin Gothic Book" panose="020B0503020102020204" pitchFamily="34" charset="0"/>
            </a:endParaRPr>
          </a:p>
          <a:p>
            <a:pPr algn="just">
              <a:spcBef>
                <a:spcPts val="400"/>
              </a:spcBef>
              <a:spcAft>
                <a:spcPts val="600"/>
              </a:spcAft>
            </a:pPr>
            <a:endParaRPr lang="en-GB" sz="1000" i="1" dirty="0" smtClean="0">
              <a:solidFill>
                <a:srgbClr val="000000"/>
              </a:solidFill>
              <a:latin typeface="Franklin Gothic Book" panose="020B0503020102020204" pitchFamily="34" charset="0"/>
            </a:endParaRPr>
          </a:p>
          <a:p>
            <a:pPr algn="just">
              <a:spcBef>
                <a:spcPts val="400"/>
              </a:spcBef>
              <a:spcAft>
                <a:spcPts val="600"/>
              </a:spcAft>
            </a:pPr>
            <a:endParaRPr lang="en-GB" sz="1000" b="1" i="1" dirty="0" smtClean="0">
              <a:solidFill>
                <a:srgbClr val="000000"/>
              </a:solidFill>
              <a:latin typeface="Franklin Gothic Book" panose="020B0503020102020204" pitchFamily="34" charset="0"/>
            </a:endParaRPr>
          </a:p>
          <a:p>
            <a:pPr algn="just">
              <a:spcBef>
                <a:spcPts val="400"/>
              </a:spcBef>
              <a:spcAft>
                <a:spcPts val="600"/>
              </a:spcAft>
            </a:pPr>
            <a:endParaRPr lang="en-GB" sz="1000" i="1" dirty="0">
              <a:solidFill>
                <a:srgbClr val="000000"/>
              </a:solidFill>
              <a:latin typeface="Franklin Gothic Book" panose="020B0503020102020204" pitchFamily="34" charset="0"/>
            </a:endParaRPr>
          </a:p>
          <a:p>
            <a:pPr algn="just">
              <a:spcBef>
                <a:spcPts val="400"/>
              </a:spcBef>
              <a:spcAft>
                <a:spcPts val="600"/>
              </a:spcAft>
            </a:pPr>
            <a:endParaRPr lang="en-GB" sz="1000" i="1" dirty="0">
              <a:solidFill>
                <a:srgbClr val="000000"/>
              </a:solidFill>
              <a:latin typeface="Franklin Gothic Book" panose="020B0503020102020204" pitchFamily="34" charset="0"/>
            </a:endParaRPr>
          </a:p>
        </p:txBody>
      </p:sp>
      <p:sp>
        <p:nvSpPr>
          <p:cNvPr id="6" name="Rectangle 5"/>
          <p:cNvSpPr/>
          <p:nvPr/>
        </p:nvSpPr>
        <p:spPr>
          <a:xfrm>
            <a:off x="253999" y="6424910"/>
            <a:ext cx="8686799" cy="538609"/>
          </a:xfrm>
          <a:prstGeom prst="rect">
            <a:avLst/>
          </a:prstGeom>
        </p:spPr>
        <p:txBody>
          <a:bodyPr wrap="square">
            <a:spAutoFit/>
          </a:bodyPr>
          <a:lstStyle/>
          <a:p>
            <a:r>
              <a:rPr lang="en-GB" sz="700" dirty="0">
                <a:solidFill>
                  <a:srgbClr val="000000"/>
                </a:solidFill>
              </a:rPr>
              <a:t>14) Council of Europe, Group of States against Corruption (GRECO), Fourth Evaluation Round, Evaluation Report, adopted on 4 December 2015, published on 22 February </a:t>
            </a:r>
            <a:r>
              <a:rPr lang="en-GB" sz="700" dirty="0" smtClean="0">
                <a:solidFill>
                  <a:srgbClr val="000000"/>
                </a:solidFill>
              </a:rPr>
              <a:t>2016</a:t>
            </a:r>
          </a:p>
          <a:p>
            <a:r>
              <a:rPr lang="en-GB" sz="700" dirty="0" smtClean="0">
                <a:solidFill>
                  <a:srgbClr val="000000"/>
                </a:solidFill>
              </a:rPr>
              <a:t>15) </a:t>
            </a:r>
            <a:r>
              <a:rPr lang="fr-FR" sz="700" dirty="0" err="1">
                <a:solidFill>
                  <a:srgbClr val="000000"/>
                </a:solidFill>
              </a:rPr>
              <a:t>European</a:t>
            </a:r>
            <a:r>
              <a:rPr lang="fr-FR" sz="700" dirty="0">
                <a:solidFill>
                  <a:srgbClr val="000000"/>
                </a:solidFill>
              </a:rPr>
              <a:t> Commission, 2016 Communication on EU </a:t>
            </a:r>
            <a:r>
              <a:rPr lang="fr-FR" sz="700" dirty="0" err="1">
                <a:solidFill>
                  <a:srgbClr val="000000"/>
                </a:solidFill>
              </a:rPr>
              <a:t>Enlargement</a:t>
            </a:r>
            <a:r>
              <a:rPr lang="fr-FR" sz="700" dirty="0">
                <a:solidFill>
                  <a:srgbClr val="000000"/>
                </a:solidFill>
              </a:rPr>
              <a:t> Policy, B&amp;H 2016 Report, 9 </a:t>
            </a:r>
            <a:r>
              <a:rPr lang="fr-FR" sz="700" dirty="0" err="1">
                <a:solidFill>
                  <a:srgbClr val="000000"/>
                </a:solidFill>
              </a:rPr>
              <a:t>November</a:t>
            </a:r>
            <a:r>
              <a:rPr lang="fr-FR" sz="700" dirty="0">
                <a:solidFill>
                  <a:srgbClr val="000000"/>
                </a:solidFill>
              </a:rPr>
              <a:t> 2016</a:t>
            </a:r>
            <a:r>
              <a:rPr lang="fr-FR" sz="700" dirty="0" smtClean="0">
                <a:solidFill>
                  <a:srgbClr val="000000"/>
                </a:solidFill>
              </a:rPr>
              <a:t>.</a:t>
            </a:r>
          </a:p>
          <a:p>
            <a:r>
              <a:rPr lang="fr-FR" sz="700" dirty="0">
                <a:solidFill>
                  <a:srgbClr val="000000"/>
                </a:solidFill>
              </a:rPr>
              <a:t>16) </a:t>
            </a:r>
            <a:r>
              <a:rPr lang="en-GB" sz="700" dirty="0">
                <a:solidFill>
                  <a:srgbClr val="000000"/>
                </a:solidFill>
              </a:rPr>
              <a:t>United Nations, Universal Periodic Review (UPR), Bosnia &amp; Herzegovina, and UPR Info Statistics</a:t>
            </a:r>
          </a:p>
          <a:p>
            <a:endParaRPr lang="fr-FR" sz="800" dirty="0">
              <a:solidFill>
                <a:srgbClr val="000000"/>
              </a:solidFill>
            </a:endParaRPr>
          </a:p>
        </p:txBody>
      </p:sp>
      <p:sp>
        <p:nvSpPr>
          <p:cNvPr id="7" name="Title 1"/>
          <p:cNvSpPr>
            <a:spLocks noGrp="1"/>
          </p:cNvSpPr>
          <p:nvPr>
            <p:ph type="title"/>
          </p:nvPr>
        </p:nvSpPr>
        <p:spPr>
          <a:xfrm>
            <a:off x="245533" y="1"/>
            <a:ext cx="6048136" cy="617724"/>
          </a:xfrm>
        </p:spPr>
        <p:txBody>
          <a:bodyPr>
            <a:noAutofit/>
          </a:bodyPr>
          <a:lstStyle/>
          <a:p>
            <a:r>
              <a:rPr lang="en-GB" sz="1800" b="1" dirty="0"/>
              <a:t>Annex – Political Assessment in the Context of Article 1</a:t>
            </a:r>
            <a:endParaRPr lang="en-GB" sz="1800" dirty="0"/>
          </a:p>
        </p:txBody>
      </p:sp>
    </p:spTree>
    <p:extLst>
      <p:ext uri="{BB962C8B-B14F-4D97-AF65-F5344CB8AC3E}">
        <p14:creationId xmlns:p14="http://schemas.microsoft.com/office/powerpoint/2010/main" val="21401721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76224" y="6460052"/>
            <a:ext cx="8620125" cy="307777"/>
          </a:xfrm>
          <a:prstGeom prst="rect">
            <a:avLst/>
          </a:prstGeom>
          <a:solidFill>
            <a:schemeClr val="bg1"/>
          </a:solidFill>
        </p:spPr>
        <p:txBody>
          <a:bodyPr wrap="square">
            <a:spAutoFit/>
          </a:bodyPr>
          <a:lstStyle/>
          <a:p>
            <a:r>
              <a:rPr lang="en-GB" sz="700" dirty="0">
                <a:solidFill>
                  <a:srgbClr val="000000"/>
                </a:solidFill>
              </a:rPr>
              <a:t>17) European Court of Human Rights (ECHR), Complaint lodged by two applicants of respectively Roma </a:t>
            </a:r>
            <a:r>
              <a:rPr lang="en-GB" sz="700" dirty="0" smtClean="0">
                <a:solidFill>
                  <a:srgbClr val="000000"/>
                </a:solidFill>
              </a:rPr>
              <a:t>and Jewish </a:t>
            </a:r>
            <a:r>
              <a:rPr lang="en-GB" sz="700" dirty="0">
                <a:solidFill>
                  <a:srgbClr val="000000"/>
                </a:solidFill>
              </a:rPr>
              <a:t>origins: “</a:t>
            </a:r>
            <a:r>
              <a:rPr lang="en-GB" sz="700" dirty="0" err="1">
                <a:solidFill>
                  <a:srgbClr val="000000"/>
                </a:solidFill>
              </a:rPr>
              <a:t>Sejdić</a:t>
            </a:r>
            <a:r>
              <a:rPr lang="en-GB" sz="700" dirty="0">
                <a:solidFill>
                  <a:srgbClr val="000000"/>
                </a:solidFill>
              </a:rPr>
              <a:t> and </a:t>
            </a:r>
            <a:r>
              <a:rPr lang="en-GB" sz="700" dirty="0" err="1">
                <a:solidFill>
                  <a:srgbClr val="000000"/>
                </a:solidFill>
              </a:rPr>
              <a:t>Finci</a:t>
            </a:r>
            <a:r>
              <a:rPr lang="en-GB" sz="700" dirty="0">
                <a:solidFill>
                  <a:srgbClr val="000000"/>
                </a:solidFill>
              </a:rPr>
              <a:t> versus Bosnia and Herzegovina”, 22 December 2009</a:t>
            </a:r>
          </a:p>
          <a:p>
            <a:r>
              <a:rPr lang="en-GB" sz="700" dirty="0" smtClean="0">
                <a:solidFill>
                  <a:srgbClr val="000000"/>
                </a:solidFill>
              </a:rPr>
              <a:t>18) Parliamentary </a:t>
            </a:r>
            <a:r>
              <a:rPr lang="en-GB" sz="700" dirty="0">
                <a:solidFill>
                  <a:srgbClr val="000000"/>
                </a:solidFill>
              </a:rPr>
              <a:t>Assembly of the Council of Europe (PACE), Resolution 1855 on “The functioning </a:t>
            </a:r>
            <a:r>
              <a:rPr lang="en-GB" sz="700" dirty="0" smtClean="0">
                <a:solidFill>
                  <a:srgbClr val="000000"/>
                </a:solidFill>
              </a:rPr>
              <a:t>of democratic </a:t>
            </a:r>
            <a:r>
              <a:rPr lang="en-GB" sz="700" dirty="0">
                <a:solidFill>
                  <a:srgbClr val="000000"/>
                </a:solidFill>
              </a:rPr>
              <a:t>institutions in Bosnia and Herzegovina” (adopted in Plenary on 9 January 2012</a:t>
            </a:r>
            <a:r>
              <a:rPr lang="en-GB" sz="700" dirty="0" smtClean="0">
                <a:solidFill>
                  <a:srgbClr val="000000"/>
                </a:solidFill>
              </a:rPr>
              <a:t>)</a:t>
            </a:r>
            <a:endParaRPr lang="en-GB" sz="700" dirty="0">
              <a:solidFill>
                <a:srgbClr val="000000"/>
              </a:solidFill>
            </a:endParaRPr>
          </a:p>
        </p:txBody>
      </p:sp>
      <p:sp>
        <p:nvSpPr>
          <p:cNvPr id="3" name="Slide Number Placeholder 2"/>
          <p:cNvSpPr>
            <a:spLocks noGrp="1"/>
          </p:cNvSpPr>
          <p:nvPr>
            <p:ph type="sldNum" sz="quarter" idx="4"/>
          </p:nvPr>
        </p:nvSpPr>
        <p:spPr/>
        <p:txBody>
          <a:bodyPr/>
          <a:lstStyle/>
          <a:p>
            <a:fld id="{71F9F866-B438-9445-8D9F-1F8FF6608833}" type="slidenum">
              <a:rPr lang="en-GB" smtClean="0">
                <a:solidFill>
                  <a:srgbClr val="00539B"/>
                </a:solidFill>
              </a:rPr>
              <a:pPr/>
              <a:t>26</a:t>
            </a:fld>
            <a:endParaRPr lang="en-GB" dirty="0">
              <a:solidFill>
                <a:srgbClr val="00539B"/>
              </a:solidFill>
            </a:endParaRPr>
          </a:p>
        </p:txBody>
      </p:sp>
      <p:sp>
        <p:nvSpPr>
          <p:cNvPr id="7" name="Title 1"/>
          <p:cNvSpPr>
            <a:spLocks noGrp="1"/>
          </p:cNvSpPr>
          <p:nvPr>
            <p:ph type="title"/>
          </p:nvPr>
        </p:nvSpPr>
        <p:spPr>
          <a:xfrm>
            <a:off x="337013" y="-10885"/>
            <a:ext cx="6048136" cy="617724"/>
          </a:xfrm>
        </p:spPr>
        <p:txBody>
          <a:bodyPr>
            <a:noAutofit/>
          </a:bodyPr>
          <a:lstStyle/>
          <a:p>
            <a:r>
              <a:rPr lang="en-GB" sz="1800" b="1" dirty="0"/>
              <a:t>Annex – Political Assessment in the Context of Article 1</a:t>
            </a:r>
            <a:endParaRPr lang="en-GB" sz="1800" dirty="0"/>
          </a:p>
        </p:txBody>
      </p:sp>
      <p:sp>
        <p:nvSpPr>
          <p:cNvPr id="10" name="TextBox 9"/>
          <p:cNvSpPr txBox="1"/>
          <p:nvPr/>
        </p:nvSpPr>
        <p:spPr>
          <a:xfrm>
            <a:off x="276225" y="772883"/>
            <a:ext cx="8704489" cy="5170646"/>
          </a:xfrm>
          <a:prstGeom prst="rect">
            <a:avLst/>
          </a:prstGeom>
          <a:noFill/>
        </p:spPr>
        <p:txBody>
          <a:bodyPr wrap="square" rtlCol="0">
            <a:spAutoFit/>
          </a:bodyPr>
          <a:lstStyle/>
          <a:p>
            <a:pPr algn="just">
              <a:spcBef>
                <a:spcPts val="400"/>
              </a:spcBef>
              <a:spcAft>
                <a:spcPts val="600"/>
              </a:spcAft>
            </a:pPr>
            <a:r>
              <a:rPr lang="en-GB" sz="1000" i="1" dirty="0" smtClean="0">
                <a:solidFill>
                  <a:schemeClr val="accent1"/>
                </a:solidFill>
                <a:latin typeface="Franklin Gothic Book" panose="020B0503020102020204" pitchFamily="34" charset="0"/>
              </a:rPr>
              <a:t>Political </a:t>
            </a:r>
            <a:r>
              <a:rPr lang="en-GB" sz="1000" i="1" dirty="0">
                <a:solidFill>
                  <a:schemeClr val="accent1"/>
                </a:solidFill>
                <a:latin typeface="Franklin Gothic Book" panose="020B0503020102020204" pitchFamily="34" charset="0"/>
              </a:rPr>
              <a:t>inclusiveness for women, ethnic and other minorities</a:t>
            </a:r>
          </a:p>
          <a:p>
            <a:pPr algn="just">
              <a:spcBef>
                <a:spcPts val="400"/>
              </a:spcBef>
              <a:spcAft>
                <a:spcPts val="600"/>
              </a:spcAft>
            </a:pPr>
            <a:r>
              <a:rPr lang="en-GB" sz="1000" dirty="0" smtClean="0">
                <a:solidFill>
                  <a:srgbClr val="000000"/>
                </a:solidFill>
                <a:latin typeface="Franklin Gothic Book" panose="020B0503020102020204" pitchFamily="34" charset="0"/>
              </a:rPr>
              <a:t>Due </a:t>
            </a:r>
            <a:r>
              <a:rPr lang="en-GB" sz="1000" dirty="0">
                <a:solidFill>
                  <a:srgbClr val="000000"/>
                </a:solidFill>
                <a:latin typeface="Franklin Gothic Book" panose="020B0503020102020204" pitchFamily="34" charset="0"/>
              </a:rPr>
              <a:t>to a history of armed inter-ethnic conflict, the issues related to the rights of ethnic communities in B&amp;H are particularly sensitive. There was no census of the population in B&amp;H from 1991 to 2013, when the first post-war census was conducted and included questions on ethnic affiliation. The publication of the results of the 2013 census was delayed due to disagreements between the entities on the methodological issues. When they were eventually published on 1 July 2016, the RS did not recognise the results. </a:t>
            </a:r>
          </a:p>
          <a:p>
            <a:pPr algn="just">
              <a:spcBef>
                <a:spcPts val="400"/>
              </a:spcBef>
              <a:spcAft>
                <a:spcPts val="600"/>
              </a:spcAft>
            </a:pPr>
            <a:r>
              <a:rPr lang="en-GB" sz="1000" dirty="0">
                <a:solidFill>
                  <a:srgbClr val="000000"/>
                </a:solidFill>
                <a:latin typeface="Franklin Gothic Book" panose="020B0503020102020204" pitchFamily="34" charset="0"/>
              </a:rPr>
              <a:t>The Constitution established the category of “constituent peoples”, which includes </a:t>
            </a:r>
            <a:r>
              <a:rPr lang="en-GB" sz="1000" dirty="0" err="1">
                <a:solidFill>
                  <a:srgbClr val="000000"/>
                </a:solidFill>
                <a:latin typeface="Franklin Gothic Book" panose="020B0503020102020204" pitchFamily="34" charset="0"/>
              </a:rPr>
              <a:t>Bosniaks</a:t>
            </a:r>
            <a:r>
              <a:rPr lang="en-GB" sz="1000" dirty="0">
                <a:solidFill>
                  <a:srgbClr val="000000"/>
                </a:solidFill>
                <a:latin typeface="Franklin Gothic Book" panose="020B0503020102020204" pitchFamily="34" charset="0"/>
              </a:rPr>
              <a:t>, Croats, and Serbs. The next category is “minorities”. According to the Law on the Protection of the Rights of National Minorities, there are 17 national minorities in B&amp;H (Albanians, Montenegrins, Czechs, Italians, Jews, Hungarians, Macedonians, Germans, Poles, Roma, Romanians, Russians, </a:t>
            </a:r>
            <a:r>
              <a:rPr lang="en-GB" sz="1000" dirty="0" err="1">
                <a:solidFill>
                  <a:srgbClr val="000000"/>
                </a:solidFill>
                <a:latin typeface="Franklin Gothic Book" panose="020B0503020102020204" pitchFamily="34" charset="0"/>
              </a:rPr>
              <a:t>Rusins</a:t>
            </a:r>
            <a:r>
              <a:rPr lang="en-GB" sz="1000" dirty="0">
                <a:solidFill>
                  <a:srgbClr val="000000"/>
                </a:solidFill>
                <a:latin typeface="Franklin Gothic Book" panose="020B0503020102020204" pitchFamily="34" charset="0"/>
              </a:rPr>
              <a:t>, Slovaks, Slovenians, Turks, and Ukrainians). Those who do not declare their ethnicity are defined as “others</a:t>
            </a:r>
            <a:r>
              <a:rPr lang="en-GB" sz="1000" dirty="0" smtClean="0">
                <a:solidFill>
                  <a:srgbClr val="000000"/>
                </a:solidFill>
                <a:latin typeface="Franklin Gothic Book" panose="020B0503020102020204" pitchFamily="34" charset="0"/>
              </a:rPr>
              <a:t>”. </a:t>
            </a:r>
          </a:p>
          <a:p>
            <a:pPr algn="just">
              <a:spcBef>
                <a:spcPts val="400"/>
              </a:spcBef>
              <a:spcAft>
                <a:spcPts val="600"/>
              </a:spcAft>
            </a:pPr>
            <a:r>
              <a:rPr lang="en-GB" sz="1000" dirty="0">
                <a:solidFill>
                  <a:srgbClr val="000000"/>
                </a:solidFill>
                <a:latin typeface="Franklin Gothic Book" panose="020B0503020102020204" pitchFamily="34" charset="0"/>
              </a:rPr>
              <a:t>Although the legal and institutional framework for the protection of minorities, including the above-mentioned law, the Anti-Discrimination Law, and the National Minority Councils, are largely in place, implementation remains uneven. The most severe, and unique problem as regards inclusiveness of ethnic minorities, however, is related to the specifics of the constitutional set up. In B&amp;H citizens who do not identify themselves as part of one of the three “constituent peoples” are legally barred from running for the B&amp;H Presidency and in the House of Peoples chamber of the national parliament. Furthermore, there are discriminatory restrictions based on residency: a citizen registered in the “wrong” Entity (a </a:t>
            </a:r>
            <a:r>
              <a:rPr lang="en-GB" sz="1000" dirty="0" err="1">
                <a:solidFill>
                  <a:srgbClr val="000000"/>
                </a:solidFill>
                <a:latin typeface="Franklin Gothic Book" panose="020B0503020102020204" pitchFamily="34" charset="0"/>
              </a:rPr>
              <a:t>Bosniak</a:t>
            </a:r>
            <a:r>
              <a:rPr lang="en-GB" sz="1000" dirty="0">
                <a:solidFill>
                  <a:srgbClr val="000000"/>
                </a:solidFill>
                <a:latin typeface="Franklin Gothic Book" panose="020B0503020102020204" pitchFamily="34" charset="0"/>
              </a:rPr>
              <a:t> or Croat in RS or a Serb in FB&amp;H) cannot run for the B&amp;H presidency either; RS voters can only vote for a Serb candidate, while voters in FB&amp;H may only vote for a </a:t>
            </a:r>
            <a:r>
              <a:rPr lang="en-GB" sz="1000" dirty="0" err="1">
                <a:solidFill>
                  <a:srgbClr val="000000"/>
                </a:solidFill>
                <a:latin typeface="Franklin Gothic Book" panose="020B0503020102020204" pitchFamily="34" charset="0"/>
              </a:rPr>
              <a:t>Bosniak</a:t>
            </a:r>
            <a:r>
              <a:rPr lang="en-GB" sz="1000" dirty="0">
                <a:solidFill>
                  <a:srgbClr val="000000"/>
                </a:solidFill>
                <a:latin typeface="Franklin Gothic Book" panose="020B0503020102020204" pitchFamily="34" charset="0"/>
              </a:rPr>
              <a:t> or Croat candidates. All these discriminatory provisions are not in compliance with ECHR rules, and run counter to the OSCE Copenhagen document and other international standards.</a:t>
            </a:r>
          </a:p>
          <a:p>
            <a:pPr algn="just">
              <a:spcBef>
                <a:spcPts val="400"/>
              </a:spcBef>
              <a:spcAft>
                <a:spcPts val="600"/>
              </a:spcAft>
            </a:pPr>
            <a:r>
              <a:rPr lang="en-GB" sz="1000" dirty="0">
                <a:solidFill>
                  <a:srgbClr val="000000"/>
                </a:solidFill>
                <a:latin typeface="Franklin Gothic Book" panose="020B0503020102020204" pitchFamily="34" charset="0"/>
              </a:rPr>
              <a:t>On 22 December 2009, the ECHR issued a legally binding decision providing that the ethnicity-based ineligibility rule is “incompatible with the general principles of the </a:t>
            </a:r>
            <a:r>
              <a:rPr lang="en-GB" sz="1000" dirty="0" smtClean="0">
                <a:solidFill>
                  <a:srgbClr val="000000"/>
                </a:solidFill>
                <a:latin typeface="Franklin Gothic Book" panose="020B0503020102020204" pitchFamily="34" charset="0"/>
              </a:rPr>
              <a:t>European Convention” (17).  </a:t>
            </a:r>
            <a:r>
              <a:rPr lang="en-GB" sz="1000" dirty="0">
                <a:solidFill>
                  <a:srgbClr val="000000"/>
                </a:solidFill>
                <a:latin typeface="Franklin Gothic Book" panose="020B0503020102020204" pitchFamily="34" charset="0"/>
              </a:rPr>
              <a:t>In a PACE Resolution adopted on 9 January 2012, the authorities of B&amp;H were reminded that the above-mentioned ECHR verdict was legally binding and urged B&amp;H to implement it without any further delay, warning that failure to adopt necessary constitutional amendments would put at stake the continued membership of B&amp;H in the Council of </a:t>
            </a:r>
            <a:r>
              <a:rPr lang="en-GB" sz="1000" dirty="0" smtClean="0">
                <a:solidFill>
                  <a:srgbClr val="000000"/>
                </a:solidFill>
                <a:latin typeface="Franklin Gothic Book" panose="020B0503020102020204" pitchFamily="34" charset="0"/>
              </a:rPr>
              <a:t>Europe (18).  </a:t>
            </a:r>
            <a:r>
              <a:rPr lang="en-GB" sz="1000" dirty="0">
                <a:solidFill>
                  <a:srgbClr val="000000"/>
                </a:solidFill>
                <a:latin typeface="Franklin Gothic Book" panose="020B0503020102020204" pitchFamily="34" charset="0"/>
              </a:rPr>
              <a:t>Nevertheless so far the key stakeholders in B&amp;H have failed to reach an agreement on the implementation of the ruling of ECHR.</a:t>
            </a:r>
          </a:p>
          <a:p>
            <a:pPr algn="just">
              <a:spcBef>
                <a:spcPts val="400"/>
              </a:spcBef>
              <a:spcAft>
                <a:spcPts val="600"/>
              </a:spcAft>
            </a:pPr>
            <a:r>
              <a:rPr lang="en-GB" sz="1000" dirty="0">
                <a:solidFill>
                  <a:srgbClr val="000000"/>
                </a:solidFill>
                <a:latin typeface="Franklin Gothic Book" panose="020B0503020102020204" pitchFamily="34" charset="0"/>
              </a:rPr>
              <a:t>The Roma minority continues to be the most vulnerable in B&amp;H. Some progress was made to provide the Roma with personal documents, as well as improve their housing conditions. B&amp;H participates in the Roma Decade of Inclusion, and various Action Plans under the Roma Strategy are in place. Work has started on the revising the action plans on housing, employment and healthcare. However, little progress has been made in improving the situation of Roma women and children, who continue to suffer from discrimination and domestic violence</a:t>
            </a:r>
            <a:r>
              <a:rPr lang="en-GB" sz="1000" dirty="0" smtClean="0">
                <a:solidFill>
                  <a:srgbClr val="000000"/>
                </a:solidFill>
                <a:latin typeface="Franklin Gothic Book" panose="020B0503020102020204" pitchFamily="34" charset="0"/>
              </a:rPr>
              <a:t>.</a:t>
            </a:r>
            <a:endParaRPr lang="en-GB" sz="1000" dirty="0">
              <a:solidFill>
                <a:srgbClr val="000000"/>
              </a:solidFill>
              <a:latin typeface="Franklin Gothic Book" panose="020B0503020102020204" pitchFamily="34" charset="0"/>
            </a:endParaRPr>
          </a:p>
          <a:p>
            <a:pPr algn="just">
              <a:spcBef>
                <a:spcPts val="400"/>
              </a:spcBef>
              <a:spcAft>
                <a:spcPts val="600"/>
              </a:spcAft>
            </a:pPr>
            <a:r>
              <a:rPr lang="en-GB" sz="1000" dirty="0" smtClean="0">
                <a:solidFill>
                  <a:srgbClr val="000000"/>
                </a:solidFill>
                <a:latin typeface="Franklin Gothic Book" panose="020B0503020102020204" pitchFamily="34" charset="0"/>
              </a:rPr>
              <a:t>The key legislative elements for gender equality are in place in B&amp;H. The country has committed itself to respecting gender equality through several international instruments that are listed in the Constitution, including the UN Convention on Elimination of All Forms of Discrimination against Women. B&amp;H has continued to implement the Action Plan on UNSCR 1325 regarding Women, Peace, and Security. </a:t>
            </a:r>
          </a:p>
        </p:txBody>
      </p:sp>
    </p:spTree>
    <p:extLst>
      <p:ext uri="{BB962C8B-B14F-4D97-AF65-F5344CB8AC3E}">
        <p14:creationId xmlns:p14="http://schemas.microsoft.com/office/powerpoint/2010/main" val="41613178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71F9F866-B438-9445-8D9F-1F8FF6608833}" type="slidenum">
              <a:rPr lang="en-GB" smtClean="0">
                <a:solidFill>
                  <a:srgbClr val="00539B"/>
                </a:solidFill>
              </a:rPr>
              <a:pPr/>
              <a:t>27</a:t>
            </a:fld>
            <a:endParaRPr lang="en-GB" dirty="0">
              <a:solidFill>
                <a:srgbClr val="00539B"/>
              </a:solidFill>
            </a:endParaRPr>
          </a:p>
        </p:txBody>
      </p:sp>
      <p:sp>
        <p:nvSpPr>
          <p:cNvPr id="5" name="Rectangle 4"/>
          <p:cNvSpPr/>
          <p:nvPr/>
        </p:nvSpPr>
        <p:spPr>
          <a:xfrm>
            <a:off x="254453" y="666745"/>
            <a:ext cx="8620125" cy="2913618"/>
          </a:xfrm>
          <a:prstGeom prst="rect">
            <a:avLst/>
          </a:prstGeom>
        </p:spPr>
        <p:txBody>
          <a:bodyPr wrap="square">
            <a:spAutoFit/>
          </a:bodyPr>
          <a:lstStyle/>
          <a:p>
            <a:pPr algn="just">
              <a:spcBef>
                <a:spcPts val="400"/>
              </a:spcBef>
              <a:spcAft>
                <a:spcPts val="600"/>
              </a:spcAft>
            </a:pPr>
            <a:r>
              <a:rPr lang="en-GB" sz="1000" dirty="0" smtClean="0">
                <a:solidFill>
                  <a:srgbClr val="000000"/>
                </a:solidFill>
                <a:latin typeface="Franklin Gothic Book" panose="020B0503020102020204" pitchFamily="34" charset="0"/>
              </a:rPr>
              <a:t>The </a:t>
            </a:r>
            <a:r>
              <a:rPr lang="en-GB" sz="1000" dirty="0">
                <a:solidFill>
                  <a:srgbClr val="000000"/>
                </a:solidFill>
                <a:latin typeface="Franklin Gothic Book" panose="020B0503020102020204" pitchFamily="34" charset="0"/>
              </a:rPr>
              <a:t>Gender Action Plan for B&amp;H, adopted in 2006, identified the increase in the participation of women in political life and decision-making as one of key priorities. Nevertheless, the participation of women in political life remains low. The Law on Gender Equality, as amended in 2009, envisaged at least a 40 per cent representation in public administration. Legal requirements regarding gender balance on party lists during the elections were respected during the last general elections, with 42 per cent of candidates being women. However, female candidates obtained 19 per cent of the seats in the state and entity bodies, which is only a slight increase from 2006 (17 per cent). In 2013, the first female prime minister was appointed in the RS (she remains in office today). Women represent an impressive 24 per cent of the Government of RS. At the same time, there is only one female minister in the Government of the other Entity (FB&amp;H), and no women at all are members in the State-level </a:t>
            </a:r>
            <a:r>
              <a:rPr lang="en-GB" sz="1000" dirty="0" smtClean="0">
                <a:solidFill>
                  <a:srgbClr val="000000"/>
                </a:solidFill>
                <a:latin typeface="Franklin Gothic Book" panose="020B0503020102020204" pitchFamily="34" charset="0"/>
              </a:rPr>
              <a:t>Council of Ministers.</a:t>
            </a:r>
          </a:p>
          <a:p>
            <a:pPr algn="just">
              <a:spcBef>
                <a:spcPts val="400"/>
              </a:spcBef>
              <a:spcAft>
                <a:spcPts val="600"/>
              </a:spcAft>
            </a:pPr>
            <a:r>
              <a:rPr lang="en-GB" sz="1000" dirty="0" smtClean="0">
                <a:solidFill>
                  <a:srgbClr val="000000"/>
                </a:solidFill>
                <a:latin typeface="Franklin Gothic Book" panose="020B0503020102020204" pitchFamily="34" charset="0"/>
              </a:rPr>
              <a:t>Discriminatory </a:t>
            </a:r>
            <a:r>
              <a:rPr lang="en-GB" sz="1000" dirty="0">
                <a:solidFill>
                  <a:srgbClr val="000000"/>
                </a:solidFill>
                <a:latin typeface="Franklin Gothic Book" panose="020B0503020102020204" pitchFamily="34" charset="0"/>
              </a:rPr>
              <a:t>customs and stereotypes are still present in the rural areas, undermining women’s basic rights. Domestic violence is a concern, while a harmonised system for monitoring such cases does not exist. </a:t>
            </a:r>
          </a:p>
          <a:p>
            <a:pPr algn="just">
              <a:spcBef>
                <a:spcPts val="400"/>
              </a:spcBef>
              <a:spcAft>
                <a:spcPts val="600"/>
              </a:spcAft>
            </a:pPr>
            <a:r>
              <a:rPr lang="en-GB" sz="1000" i="1" dirty="0">
                <a:solidFill>
                  <a:schemeClr val="accent1"/>
                </a:solidFill>
                <a:latin typeface="Franklin Gothic Book" panose="020B0503020102020204" pitchFamily="34" charset="0"/>
              </a:rPr>
              <a:t>Freedom from harassment, intimidation and </a:t>
            </a:r>
            <a:r>
              <a:rPr lang="en-GB" sz="1000" i="1" dirty="0" smtClean="0">
                <a:solidFill>
                  <a:schemeClr val="accent1"/>
                </a:solidFill>
                <a:latin typeface="Franklin Gothic Book" panose="020B0503020102020204" pitchFamily="34" charset="0"/>
              </a:rPr>
              <a:t>torture</a:t>
            </a:r>
            <a:endParaRPr lang="en-GB" sz="1000" i="1" dirty="0">
              <a:solidFill>
                <a:schemeClr val="accent1"/>
              </a:solidFill>
              <a:latin typeface="Franklin Gothic Book" panose="020B0503020102020204" pitchFamily="34" charset="0"/>
            </a:endParaRPr>
          </a:p>
          <a:p>
            <a:pPr algn="just">
              <a:spcBef>
                <a:spcPts val="400"/>
              </a:spcBef>
              <a:spcAft>
                <a:spcPts val="600"/>
              </a:spcAft>
            </a:pPr>
            <a:r>
              <a:rPr lang="en-GB" sz="1000" dirty="0">
                <a:solidFill>
                  <a:srgbClr val="000000"/>
                </a:solidFill>
                <a:latin typeface="Franklin Gothic Book" panose="020B0503020102020204" pitchFamily="34" charset="0"/>
              </a:rPr>
              <a:t>Constitutional guarantees against harassment, intimidation, and torture are in place and are largely upheld in practice. A delegation of the Council of Europe’s European Committee for the Prevention of Torture and Inhuman or Degrading Treatment or Punishment (CPT) last visited B&amp;H in 2015. In its latest report on the visit, published in 2016, CPT expressed concern regarding the fact that “the bulk of its previous recommendations regarding a purposeful regime for remand prisoners, prison healthcare and safeguards for the prevention of police ill-treatment have not been implemented</a:t>
            </a:r>
            <a:r>
              <a:rPr lang="en-GB" sz="1000" dirty="0" smtClean="0">
                <a:solidFill>
                  <a:srgbClr val="000000"/>
                </a:solidFill>
                <a:latin typeface="Franklin Gothic Book" panose="020B0503020102020204" pitchFamily="34" charset="0"/>
              </a:rPr>
              <a:t>” (19). </a:t>
            </a:r>
            <a:endParaRPr lang="en-GB" sz="1000" dirty="0">
              <a:solidFill>
                <a:srgbClr val="000000"/>
              </a:solidFill>
              <a:latin typeface="Franklin Gothic Book" panose="020B0503020102020204" pitchFamily="34" charset="0"/>
            </a:endParaRPr>
          </a:p>
          <a:p>
            <a:pPr algn="just">
              <a:spcBef>
                <a:spcPts val="400"/>
              </a:spcBef>
              <a:spcAft>
                <a:spcPts val="600"/>
              </a:spcAft>
            </a:pPr>
            <a:endParaRPr lang="en-GB" sz="1000" i="1" dirty="0">
              <a:solidFill>
                <a:srgbClr val="000000"/>
              </a:solidFill>
              <a:latin typeface="Franklin Gothic Book" panose="020B0503020102020204" pitchFamily="34" charset="0"/>
            </a:endParaRPr>
          </a:p>
        </p:txBody>
      </p:sp>
      <p:sp>
        <p:nvSpPr>
          <p:cNvPr id="6" name="TextBox 5"/>
          <p:cNvSpPr txBox="1"/>
          <p:nvPr/>
        </p:nvSpPr>
        <p:spPr>
          <a:xfrm>
            <a:off x="254453" y="6475021"/>
            <a:ext cx="7942490" cy="338554"/>
          </a:xfrm>
          <a:prstGeom prst="rect">
            <a:avLst/>
          </a:prstGeom>
          <a:noFill/>
        </p:spPr>
        <p:txBody>
          <a:bodyPr wrap="square" rtlCol="0">
            <a:spAutoFit/>
          </a:bodyPr>
          <a:lstStyle/>
          <a:p>
            <a:pPr>
              <a:tabLst>
                <a:tab pos="180975" algn="l"/>
              </a:tabLst>
            </a:pPr>
            <a:r>
              <a:rPr lang="en-GB" sz="800" dirty="0" smtClean="0">
                <a:solidFill>
                  <a:schemeClr val="accent6"/>
                </a:solidFill>
              </a:rPr>
              <a:t>19) Council </a:t>
            </a:r>
            <a:r>
              <a:rPr lang="en-GB" sz="800" dirty="0">
                <a:solidFill>
                  <a:schemeClr val="accent6"/>
                </a:solidFill>
              </a:rPr>
              <a:t>of Europe, European Committee for the Prevention of Torture and Inhuman or Degrading Treatment or Punishment (CPT), Visit to Bosnia and Herzegovina </a:t>
            </a:r>
            <a:r>
              <a:rPr lang="en-GB" sz="800" dirty="0" smtClean="0">
                <a:solidFill>
                  <a:schemeClr val="accent6"/>
                </a:solidFill>
              </a:rPr>
              <a:t>       	from </a:t>
            </a:r>
            <a:r>
              <a:rPr lang="en-GB" sz="800" dirty="0">
                <a:solidFill>
                  <a:schemeClr val="accent6"/>
                </a:solidFill>
              </a:rPr>
              <a:t>29 September to 9 October 2015, published on 5 July 2016.</a:t>
            </a:r>
            <a:endParaRPr lang="en-GB" sz="800" dirty="0" smtClean="0">
              <a:solidFill>
                <a:schemeClr val="accent6"/>
              </a:solidFill>
            </a:endParaRPr>
          </a:p>
        </p:txBody>
      </p:sp>
      <p:sp>
        <p:nvSpPr>
          <p:cNvPr id="7" name="Title 1"/>
          <p:cNvSpPr>
            <a:spLocks noGrp="1"/>
          </p:cNvSpPr>
          <p:nvPr>
            <p:ph type="title"/>
          </p:nvPr>
        </p:nvSpPr>
        <p:spPr>
          <a:xfrm>
            <a:off x="245533" y="1"/>
            <a:ext cx="6048136" cy="617724"/>
          </a:xfrm>
        </p:spPr>
        <p:txBody>
          <a:bodyPr>
            <a:noAutofit/>
          </a:bodyPr>
          <a:lstStyle/>
          <a:p>
            <a:r>
              <a:rPr lang="en-GB" sz="1800" b="1" dirty="0"/>
              <a:t>Annex – Political Assessment in the Context of Article 1</a:t>
            </a:r>
            <a:endParaRPr lang="en-GB" sz="1800" dirty="0"/>
          </a:p>
        </p:txBody>
      </p:sp>
    </p:spTree>
    <p:extLst>
      <p:ext uri="{BB962C8B-B14F-4D97-AF65-F5344CB8AC3E}">
        <p14:creationId xmlns:p14="http://schemas.microsoft.com/office/powerpoint/2010/main" val="35617216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614" y="-1"/>
            <a:ext cx="6490930" cy="831851"/>
          </a:xfrm>
        </p:spPr>
        <p:txBody>
          <a:bodyPr>
            <a:normAutofit/>
          </a:bodyPr>
          <a:lstStyle/>
          <a:p>
            <a:r>
              <a:rPr lang="en-GB" sz="2400" b="1" dirty="0"/>
              <a:t>Strategy for </a:t>
            </a:r>
            <a:r>
              <a:rPr lang="en-GB" sz="2400" b="1" dirty="0" smtClean="0"/>
              <a:t>Bosnia and Herzegovina </a:t>
            </a:r>
            <a:r>
              <a:rPr lang="en-GB" sz="2400" b="1" dirty="0" smtClean="0"/>
              <a:t>– </a:t>
            </a:r>
            <a:br>
              <a:rPr lang="en-GB" sz="2400" b="1" dirty="0" smtClean="0"/>
            </a:br>
            <a:r>
              <a:rPr lang="en-GB" sz="2400" b="1" dirty="0" smtClean="0"/>
              <a:t>Executive Summary</a:t>
            </a:r>
            <a:endParaRPr lang="en-GB" sz="2400" b="1" dirty="0"/>
          </a:p>
        </p:txBody>
      </p:sp>
      <p:sp>
        <p:nvSpPr>
          <p:cNvPr id="3" name="Slide Number Placeholder 2"/>
          <p:cNvSpPr>
            <a:spLocks noGrp="1"/>
          </p:cNvSpPr>
          <p:nvPr>
            <p:ph type="sldNum" sz="quarter" idx="4"/>
          </p:nvPr>
        </p:nvSpPr>
        <p:spPr/>
        <p:txBody>
          <a:bodyPr/>
          <a:lstStyle/>
          <a:p>
            <a:fld id="{71F9F866-B438-9445-8D9F-1F8FF6608833}" type="slidenum">
              <a:rPr lang="en-GB" smtClean="0">
                <a:solidFill>
                  <a:srgbClr val="00539B"/>
                </a:solidFill>
              </a:rPr>
              <a:pPr/>
              <a:t>3</a:t>
            </a:fld>
            <a:endParaRPr lang="en-GB" dirty="0">
              <a:solidFill>
                <a:srgbClr val="00539B"/>
              </a:solidFill>
            </a:endParaRPr>
          </a:p>
        </p:txBody>
      </p:sp>
      <p:sp>
        <p:nvSpPr>
          <p:cNvPr id="6" name="TextBox 5"/>
          <p:cNvSpPr txBox="1"/>
          <p:nvPr/>
        </p:nvSpPr>
        <p:spPr>
          <a:xfrm>
            <a:off x="280798" y="3166449"/>
            <a:ext cx="8614037" cy="276999"/>
          </a:xfrm>
          <a:prstGeom prst="rect">
            <a:avLst/>
          </a:prstGeom>
          <a:noFill/>
        </p:spPr>
        <p:txBody>
          <a:bodyPr wrap="square" rtlCol="0" anchor="ctr">
            <a:spAutoFit/>
          </a:bodyPr>
          <a:lstStyle/>
          <a:p>
            <a:pPr algn="just"/>
            <a:endParaRPr lang="en-GB" dirty="0" smtClean="0">
              <a:solidFill>
                <a:srgbClr val="000000"/>
              </a:solidFill>
              <a:latin typeface="Franklin Gothic Book" panose="020B0503020102020204" pitchFamily="34" charset="0"/>
            </a:endParaRPr>
          </a:p>
        </p:txBody>
      </p:sp>
      <p:sp>
        <p:nvSpPr>
          <p:cNvPr id="4" name="BJPseudoFooter"/>
          <p:cNvSpPr txBox="1"/>
          <p:nvPr>
            <p:custDataLst>
              <p:tags r:id="rId1"/>
            </p:custDataLst>
          </p:nvPr>
        </p:nvSpPr>
        <p:spPr>
          <a:xfrm>
            <a:off x="0" y="6696838"/>
            <a:ext cx="8823720" cy="276999"/>
          </a:xfrm>
          <a:prstGeom prst="rect">
            <a:avLst/>
          </a:prstGeom>
          <a:noFill/>
        </p:spPr>
        <p:txBody>
          <a:bodyPr vert="horz" wrap="square" rtlCol="0">
            <a:spAutoFit/>
          </a:bodyPr>
          <a:lstStyle/>
          <a:p>
            <a:pPr algn="ctr"/>
            <a:endParaRPr lang="en-GB" dirty="0"/>
          </a:p>
        </p:txBody>
      </p:sp>
      <p:sp>
        <p:nvSpPr>
          <p:cNvPr id="5" name="TextBox 4"/>
          <p:cNvSpPr txBox="1"/>
          <p:nvPr/>
        </p:nvSpPr>
        <p:spPr>
          <a:xfrm>
            <a:off x="252223" y="1040491"/>
            <a:ext cx="8614037" cy="5262979"/>
          </a:xfrm>
          <a:prstGeom prst="rect">
            <a:avLst/>
          </a:prstGeom>
          <a:noFill/>
        </p:spPr>
        <p:txBody>
          <a:bodyPr wrap="square" rtlCol="0">
            <a:spAutoFit/>
          </a:bodyPr>
          <a:lstStyle/>
          <a:p>
            <a:pPr>
              <a:spcBef>
                <a:spcPts val="1200"/>
              </a:spcBef>
              <a:spcAft>
                <a:spcPts val="1200"/>
              </a:spcAft>
            </a:pPr>
            <a:r>
              <a:rPr lang="en-GB" sz="1100" dirty="0" smtClean="0">
                <a:solidFill>
                  <a:schemeClr val="accent1"/>
                </a:solidFill>
                <a:latin typeface="Franklin Gothic Book" panose="020B0503020102020204" pitchFamily="34" charset="0"/>
              </a:rPr>
              <a:t>Bosnia and Herzegovina is </a:t>
            </a:r>
            <a:r>
              <a:rPr lang="en-GB" sz="1100" dirty="0">
                <a:solidFill>
                  <a:schemeClr val="accent1"/>
                </a:solidFill>
                <a:latin typeface="Franklin Gothic Book" panose="020B0503020102020204" pitchFamily="34" charset="0"/>
              </a:rPr>
              <a:t>committed to and applying the principles of multiparty democracy, pluralism and market economics in accordance with the conditions specified in Article 1 of the Agreement </a:t>
            </a:r>
            <a:r>
              <a:rPr lang="en-GB" sz="1100" dirty="0" smtClean="0">
                <a:solidFill>
                  <a:schemeClr val="accent1"/>
                </a:solidFill>
                <a:latin typeface="Franklin Gothic Book" panose="020B0503020102020204" pitchFamily="34" charset="0"/>
              </a:rPr>
              <a:t>Establishing </a:t>
            </a:r>
            <a:r>
              <a:rPr lang="en-GB" sz="1100" dirty="0">
                <a:solidFill>
                  <a:schemeClr val="accent1"/>
                </a:solidFill>
                <a:latin typeface="Franklin Gothic Book" panose="020B0503020102020204" pitchFamily="34" charset="0"/>
              </a:rPr>
              <a:t>the </a:t>
            </a:r>
            <a:r>
              <a:rPr lang="en-GB" sz="1100" dirty="0" smtClean="0">
                <a:solidFill>
                  <a:schemeClr val="accent1"/>
                </a:solidFill>
                <a:latin typeface="Franklin Gothic Book" panose="020B0503020102020204" pitchFamily="34" charset="0"/>
              </a:rPr>
              <a:t>European Bank for Reconstruction and Development (“the Bank”), </a:t>
            </a:r>
            <a:r>
              <a:rPr lang="en-GB" sz="1100" dirty="0">
                <a:solidFill>
                  <a:schemeClr val="accent1"/>
                </a:solidFill>
                <a:latin typeface="Franklin Gothic Book" panose="020B0503020102020204" pitchFamily="34" charset="0"/>
              </a:rPr>
              <a:t>although the intricacy of the country’s constitutional setup affects the functioning of the state and that of its democratically elected institutions. </a:t>
            </a:r>
          </a:p>
          <a:p>
            <a:pPr>
              <a:spcAft>
                <a:spcPts val="1200"/>
              </a:spcAft>
            </a:pPr>
            <a:r>
              <a:rPr lang="en-GB" sz="1100" dirty="0" smtClean="0">
                <a:solidFill>
                  <a:schemeClr val="accent1"/>
                </a:solidFill>
                <a:latin typeface="Franklin Gothic Book" panose="020B0503020102020204" pitchFamily="34" charset="0"/>
              </a:rPr>
              <a:t>The country’s economy has been relatively resilient in the past decade to the fallout from various economic crises and shocks, including the global crisis of 2007-09, the Eurozone crisis in 2012 and the major floods that affected Western Balkans in 2014</a:t>
            </a:r>
            <a:r>
              <a:rPr lang="en-GB" sz="1100" dirty="0">
                <a:solidFill>
                  <a:schemeClr val="accent1"/>
                </a:solidFill>
                <a:latin typeface="Franklin Gothic Book" panose="020B0503020102020204" pitchFamily="34" charset="0"/>
              </a:rPr>
              <a:t>. However, </a:t>
            </a:r>
            <a:r>
              <a:rPr lang="en-GB" sz="1100" dirty="0" smtClean="0">
                <a:solidFill>
                  <a:schemeClr val="accent1"/>
                </a:solidFill>
                <a:latin typeface="Franklin Gothic Book" panose="020B0503020102020204" pitchFamily="34" charset="0"/>
              </a:rPr>
              <a:t>economic growth has been slow on average in recent years, reflecting the challenging business environment, modest growth in main export markets and the slow pace of reforms. In July 2015, the authorities at all levels, in close co-operation with the European Union and international financial institutions, including the EBRD, have adopted a </a:t>
            </a:r>
            <a:r>
              <a:rPr lang="en-GB" sz="1100" dirty="0">
                <a:solidFill>
                  <a:schemeClr val="accent1"/>
                </a:solidFill>
                <a:latin typeface="Franklin Gothic Book" panose="020B0503020102020204" pitchFamily="34" charset="0"/>
              </a:rPr>
              <a:t>detailed </a:t>
            </a:r>
            <a:r>
              <a:rPr lang="en-GB" sz="1100" dirty="0" smtClean="0">
                <a:solidFill>
                  <a:schemeClr val="accent1"/>
                </a:solidFill>
                <a:latin typeface="Franklin Gothic Book" panose="020B0503020102020204" pitchFamily="34" charset="0"/>
              </a:rPr>
              <a:t>Reform Agenda. This was followed by the submission in February 2016 of an application for EU membership, and the signing in September 2016 </a:t>
            </a:r>
            <a:r>
              <a:rPr lang="en-GB" sz="1100" dirty="0">
                <a:solidFill>
                  <a:schemeClr val="accent1"/>
                </a:solidFill>
                <a:latin typeface="Franklin Gothic Book" panose="020B0503020102020204" pitchFamily="34" charset="0"/>
              </a:rPr>
              <a:t>with </a:t>
            </a:r>
            <a:r>
              <a:rPr lang="en-GB" sz="1100" dirty="0" smtClean="0">
                <a:solidFill>
                  <a:schemeClr val="accent1"/>
                </a:solidFill>
                <a:latin typeface="Franklin Gothic Book" panose="020B0503020102020204" pitchFamily="34" charset="0"/>
              </a:rPr>
              <a:t>the International Monetary Fund of a three-year €</a:t>
            </a:r>
            <a:r>
              <a:rPr lang="en-GB" sz="1100" dirty="0">
                <a:solidFill>
                  <a:schemeClr val="accent1"/>
                </a:solidFill>
                <a:latin typeface="Franklin Gothic Book" panose="020B0503020102020204" pitchFamily="34" charset="0"/>
              </a:rPr>
              <a:t>553.3 </a:t>
            </a:r>
            <a:r>
              <a:rPr lang="en-GB" sz="1100" dirty="0" smtClean="0">
                <a:solidFill>
                  <a:schemeClr val="accent1"/>
                </a:solidFill>
                <a:latin typeface="Franklin Gothic Book" panose="020B0503020102020204" pitchFamily="34" charset="0"/>
              </a:rPr>
              <a:t>million extended arrangement under the Extended Fund Facility. This renewed commitment to reforms and EU approximation opens up new opportunities for the Bank to deepen its support for Bosnia and Herzegovina’s transition to a sustainable market economy. </a:t>
            </a:r>
          </a:p>
          <a:p>
            <a:pPr>
              <a:spcAft>
                <a:spcPts val="1200"/>
              </a:spcAft>
            </a:pPr>
            <a:r>
              <a:rPr lang="en-GB" sz="1100" dirty="0" smtClean="0">
                <a:solidFill>
                  <a:schemeClr val="accent1"/>
                </a:solidFill>
                <a:latin typeface="Franklin Gothic Book" panose="020B0503020102020204" pitchFamily="34" charset="0"/>
              </a:rPr>
              <a:t>Bosnia and Herzegovina faces major challenges </a:t>
            </a:r>
            <a:r>
              <a:rPr lang="en-GB" sz="1100" dirty="0">
                <a:solidFill>
                  <a:schemeClr val="accent1"/>
                </a:solidFill>
                <a:latin typeface="Franklin Gothic Book" panose="020B0503020102020204" pitchFamily="34" charset="0"/>
              </a:rPr>
              <a:t>in all six transition </a:t>
            </a:r>
            <a:r>
              <a:rPr lang="en-GB" sz="1100" dirty="0" smtClean="0">
                <a:solidFill>
                  <a:schemeClr val="accent1"/>
                </a:solidFill>
                <a:latin typeface="Franklin Gothic Book" panose="020B0503020102020204" pitchFamily="34" charset="0"/>
              </a:rPr>
              <a:t>qualities identified by the Bank</a:t>
            </a:r>
            <a:r>
              <a:rPr lang="en-GB" sz="1100" dirty="0">
                <a:solidFill>
                  <a:schemeClr val="accent1"/>
                </a:solidFill>
                <a:latin typeface="Franklin Gothic Book" panose="020B0503020102020204" pitchFamily="34" charset="0"/>
              </a:rPr>
              <a:t> </a:t>
            </a:r>
            <a:r>
              <a:rPr lang="en-GB" sz="1100" dirty="0" smtClean="0">
                <a:solidFill>
                  <a:schemeClr val="accent1"/>
                </a:solidFill>
                <a:latin typeface="Franklin Gothic Book" panose="020B0503020102020204" pitchFamily="34" charset="0"/>
              </a:rPr>
              <a:t>as key components of a sustainable market economy, namely competitive, well-governed, green, inclusive, resilient and integrated. In light of the country’s Reform </a:t>
            </a:r>
            <a:r>
              <a:rPr lang="en-GB" sz="1100" dirty="0">
                <a:solidFill>
                  <a:schemeClr val="accent1"/>
                </a:solidFill>
                <a:latin typeface="Franklin Gothic Book" panose="020B0503020102020204" pitchFamily="34" charset="0"/>
              </a:rPr>
              <a:t>A</a:t>
            </a:r>
            <a:r>
              <a:rPr lang="en-GB" sz="1100" dirty="0" smtClean="0">
                <a:solidFill>
                  <a:schemeClr val="accent1"/>
                </a:solidFill>
                <a:latin typeface="Franklin Gothic Book" panose="020B0503020102020204" pitchFamily="34" charset="0"/>
              </a:rPr>
              <a:t>genda, the Bank’s comparative advantages relative to other international financial institutions </a:t>
            </a:r>
            <a:r>
              <a:rPr lang="en-GB" sz="1100" dirty="0">
                <a:solidFill>
                  <a:schemeClr val="accent1"/>
                </a:solidFill>
                <a:latin typeface="Franklin Gothic Book" panose="020B0503020102020204" pitchFamily="34" charset="0"/>
              </a:rPr>
              <a:t>and </a:t>
            </a:r>
            <a:r>
              <a:rPr lang="en-GB" sz="1100" dirty="0" smtClean="0">
                <a:solidFill>
                  <a:schemeClr val="accent1"/>
                </a:solidFill>
                <a:latin typeface="Franklin Gothic Book" panose="020B0503020102020204" pitchFamily="34" charset="0"/>
              </a:rPr>
              <a:t>donors point to a close involvement in improving </a:t>
            </a:r>
            <a:r>
              <a:rPr lang="en-GB" sz="1100" dirty="0">
                <a:solidFill>
                  <a:schemeClr val="accent1"/>
                </a:solidFill>
                <a:latin typeface="Franklin Gothic Book" panose="020B0503020102020204" pitchFamily="34" charset="0"/>
              </a:rPr>
              <a:t>the country’s </a:t>
            </a:r>
            <a:r>
              <a:rPr lang="en-GB" sz="1100" b="1" dirty="0">
                <a:solidFill>
                  <a:schemeClr val="accent1"/>
                </a:solidFill>
                <a:latin typeface="Franklin Gothic Book" panose="020B0503020102020204" pitchFamily="34" charset="0"/>
              </a:rPr>
              <a:t>competitiveness</a:t>
            </a:r>
            <a:r>
              <a:rPr lang="en-GB" sz="1100" dirty="0">
                <a:solidFill>
                  <a:schemeClr val="accent1"/>
                </a:solidFill>
                <a:latin typeface="Franklin Gothic Book" panose="020B0503020102020204" pitchFamily="34" charset="0"/>
              </a:rPr>
              <a:t> and </a:t>
            </a:r>
            <a:r>
              <a:rPr lang="en-GB" sz="1100" dirty="0" smtClean="0">
                <a:solidFill>
                  <a:schemeClr val="accent1"/>
                </a:solidFill>
                <a:latin typeface="Franklin Gothic Book" panose="020B0503020102020204" pitchFamily="34" charset="0"/>
              </a:rPr>
              <a:t>enhancing </a:t>
            </a:r>
            <a:r>
              <a:rPr lang="en-GB" sz="1100" dirty="0">
                <a:solidFill>
                  <a:schemeClr val="accent1"/>
                </a:solidFill>
                <a:latin typeface="Franklin Gothic Book" panose="020B0503020102020204" pitchFamily="34" charset="0"/>
              </a:rPr>
              <a:t>its </a:t>
            </a:r>
            <a:r>
              <a:rPr lang="en-GB" sz="1100" b="1" dirty="0">
                <a:solidFill>
                  <a:schemeClr val="accent1"/>
                </a:solidFill>
                <a:latin typeface="Franklin Gothic Book" panose="020B0503020102020204" pitchFamily="34" charset="0"/>
              </a:rPr>
              <a:t>integration</a:t>
            </a:r>
            <a:r>
              <a:rPr lang="en-GB" sz="1100" dirty="0">
                <a:solidFill>
                  <a:schemeClr val="accent1"/>
                </a:solidFill>
                <a:latin typeface="Franklin Gothic Book" panose="020B0503020102020204" pitchFamily="34" charset="0"/>
              </a:rPr>
              <a:t> in the region, as well as </a:t>
            </a:r>
            <a:r>
              <a:rPr lang="en-GB" sz="1100" dirty="0" smtClean="0">
                <a:solidFill>
                  <a:schemeClr val="accent1"/>
                </a:solidFill>
                <a:latin typeface="Franklin Gothic Book" panose="020B0503020102020204" pitchFamily="34" charset="0"/>
              </a:rPr>
              <a:t>reinforcing </a:t>
            </a:r>
            <a:r>
              <a:rPr lang="en-GB" sz="1100" dirty="0">
                <a:solidFill>
                  <a:schemeClr val="accent1"/>
                </a:solidFill>
                <a:latin typeface="Franklin Gothic Book" panose="020B0503020102020204" pitchFamily="34" charset="0"/>
              </a:rPr>
              <a:t>the </a:t>
            </a:r>
            <a:r>
              <a:rPr lang="en-GB" sz="1100" b="1" dirty="0">
                <a:solidFill>
                  <a:schemeClr val="accent1"/>
                </a:solidFill>
                <a:latin typeface="Franklin Gothic Book" panose="020B0503020102020204" pitchFamily="34" charset="0"/>
              </a:rPr>
              <a:t>resilience</a:t>
            </a:r>
            <a:r>
              <a:rPr lang="en-GB" sz="1100" dirty="0">
                <a:solidFill>
                  <a:schemeClr val="accent1"/>
                </a:solidFill>
                <a:latin typeface="Franklin Gothic Book" panose="020B0503020102020204" pitchFamily="34" charset="0"/>
              </a:rPr>
              <a:t> of the economy </a:t>
            </a:r>
            <a:r>
              <a:rPr lang="en-GB" sz="1100" dirty="0" smtClean="0">
                <a:solidFill>
                  <a:schemeClr val="accent1"/>
                </a:solidFill>
                <a:latin typeface="Franklin Gothic Book" panose="020B0503020102020204" pitchFamily="34" charset="0"/>
              </a:rPr>
              <a:t>by enhancing </a:t>
            </a:r>
            <a:r>
              <a:rPr lang="en-GB" sz="1100" dirty="0">
                <a:solidFill>
                  <a:schemeClr val="accent1"/>
                </a:solidFill>
                <a:latin typeface="Franklin Gothic Book" panose="020B0503020102020204" pitchFamily="34" charset="0"/>
              </a:rPr>
              <a:t>energy security. </a:t>
            </a:r>
            <a:r>
              <a:rPr lang="en-GB" sz="1100" b="1" dirty="0">
                <a:solidFill>
                  <a:schemeClr val="accent1"/>
                </a:solidFill>
                <a:latin typeface="Franklin Gothic Book" panose="020B0503020102020204" pitchFamily="34" charset="0"/>
              </a:rPr>
              <a:t>Green </a:t>
            </a:r>
            <a:r>
              <a:rPr lang="en-GB" sz="1100" b="1" dirty="0" smtClean="0">
                <a:solidFill>
                  <a:schemeClr val="accent1"/>
                </a:solidFill>
                <a:latin typeface="Franklin Gothic Book" panose="020B0503020102020204" pitchFamily="34" charset="0"/>
              </a:rPr>
              <a:t>economy transition</a:t>
            </a:r>
            <a:r>
              <a:rPr lang="en-GB" sz="1100" dirty="0">
                <a:solidFill>
                  <a:schemeClr val="accent1"/>
                </a:solidFill>
                <a:latin typeface="Franklin Gothic Book" panose="020B0503020102020204" pitchFamily="34" charset="0"/>
              </a:rPr>
              <a:t> </a:t>
            </a:r>
            <a:r>
              <a:rPr lang="en-GB" sz="1100" dirty="0" smtClean="0">
                <a:solidFill>
                  <a:schemeClr val="accent1"/>
                </a:solidFill>
                <a:latin typeface="Franklin Gothic Book" panose="020B0503020102020204" pitchFamily="34" charset="0"/>
              </a:rPr>
              <a:t>will </a:t>
            </a:r>
            <a:r>
              <a:rPr lang="en-GB" sz="1100" dirty="0">
                <a:solidFill>
                  <a:schemeClr val="accent1"/>
                </a:solidFill>
                <a:latin typeface="Franklin Gothic Book" panose="020B0503020102020204" pitchFamily="34" charset="0"/>
              </a:rPr>
              <a:t>be an important element of the Bank’s engagement, given the high energy intensity of </a:t>
            </a:r>
            <a:r>
              <a:rPr lang="en-GB" sz="1100" dirty="0" smtClean="0">
                <a:solidFill>
                  <a:schemeClr val="accent1"/>
                </a:solidFill>
                <a:latin typeface="Franklin Gothic Book" panose="020B0503020102020204" pitchFamily="34" charset="0"/>
              </a:rPr>
              <a:t>B&amp;H economy </a:t>
            </a:r>
            <a:r>
              <a:rPr lang="en-GB" sz="1100" dirty="0">
                <a:solidFill>
                  <a:schemeClr val="accent1"/>
                </a:solidFill>
                <a:latin typeface="Franklin Gothic Book" panose="020B0503020102020204" pitchFamily="34" charset="0"/>
              </a:rPr>
              <a:t>and the low level of energy efficiency in both the industrial and the residential sectors. </a:t>
            </a:r>
            <a:r>
              <a:rPr lang="en-GB" sz="1100" dirty="0" smtClean="0">
                <a:solidFill>
                  <a:schemeClr val="accent1"/>
                </a:solidFill>
                <a:latin typeface="Franklin Gothic Book" panose="020B0503020102020204" pitchFamily="34" charset="0"/>
              </a:rPr>
              <a:t> In </a:t>
            </a:r>
            <a:r>
              <a:rPr lang="en-GB" sz="1100" dirty="0">
                <a:solidFill>
                  <a:schemeClr val="accent1"/>
                </a:solidFill>
                <a:latin typeface="Franklin Gothic Book" panose="020B0503020102020204" pitchFamily="34" charset="0"/>
              </a:rPr>
              <a:t>addition, </a:t>
            </a:r>
            <a:r>
              <a:rPr lang="en-GB" sz="1100" dirty="0" smtClean="0">
                <a:solidFill>
                  <a:schemeClr val="accent1"/>
                </a:solidFill>
                <a:latin typeface="Franklin Gothic Book" panose="020B0503020102020204" pitchFamily="34" charset="0"/>
              </a:rPr>
              <a:t>in light of the major inclusion challenges, the </a:t>
            </a:r>
            <a:r>
              <a:rPr lang="en-GB" sz="1100" dirty="0">
                <a:solidFill>
                  <a:schemeClr val="accent1"/>
                </a:solidFill>
                <a:latin typeface="Franklin Gothic Book" panose="020B0503020102020204" pitchFamily="34" charset="0"/>
              </a:rPr>
              <a:t>Bank </a:t>
            </a:r>
            <a:r>
              <a:rPr lang="en-GB" sz="1100" dirty="0" smtClean="0">
                <a:solidFill>
                  <a:schemeClr val="accent1"/>
                </a:solidFill>
                <a:latin typeface="Franklin Gothic Book" panose="020B0503020102020204" pitchFamily="34" charset="0"/>
              </a:rPr>
              <a:t>will promote inclusive growth </a:t>
            </a:r>
            <a:r>
              <a:rPr lang="en-GB" sz="1100" dirty="0">
                <a:solidFill>
                  <a:schemeClr val="accent1"/>
                </a:solidFill>
                <a:latin typeface="Franklin Gothic Book" panose="020B0503020102020204" pitchFamily="34" charset="0"/>
              </a:rPr>
              <a:t>at the project level.  With that in mind, the Bank is set to pursue the following strategic priorities in </a:t>
            </a:r>
            <a:r>
              <a:rPr lang="en-GB" sz="1100" dirty="0" smtClean="0">
                <a:solidFill>
                  <a:schemeClr val="accent1"/>
                </a:solidFill>
                <a:latin typeface="Franklin Gothic Book" panose="020B0503020102020204" pitchFamily="34" charset="0"/>
              </a:rPr>
              <a:t>Bosnia and Herzegovina </a:t>
            </a:r>
            <a:r>
              <a:rPr lang="en-GB" sz="1100" dirty="0">
                <a:solidFill>
                  <a:schemeClr val="accent1"/>
                </a:solidFill>
                <a:latin typeface="Franklin Gothic Book" panose="020B0503020102020204" pitchFamily="34" charset="0"/>
              </a:rPr>
              <a:t>in </a:t>
            </a:r>
            <a:r>
              <a:rPr lang="en-GB" sz="1100" dirty="0" smtClean="0">
                <a:solidFill>
                  <a:schemeClr val="accent1"/>
                </a:solidFill>
                <a:latin typeface="Franklin Gothic Book" panose="020B0503020102020204" pitchFamily="34" charset="0"/>
              </a:rPr>
              <a:t>2017-2022:</a:t>
            </a:r>
            <a:endParaRPr lang="en-GB" sz="1100" dirty="0">
              <a:solidFill>
                <a:schemeClr val="accent1"/>
              </a:solidFill>
              <a:latin typeface="Franklin Gothic Book" panose="020B0503020102020204" pitchFamily="34" charset="0"/>
            </a:endParaRPr>
          </a:p>
          <a:p>
            <a:pPr marL="171450" indent="-171450">
              <a:spcAft>
                <a:spcPts val="1200"/>
              </a:spcAft>
              <a:buFont typeface="Arial" panose="020B0604020202020204" pitchFamily="34" charset="0"/>
              <a:buChar char="•"/>
            </a:pPr>
            <a:r>
              <a:rPr lang="en-GB" sz="1100" dirty="0">
                <a:solidFill>
                  <a:schemeClr val="accent1"/>
                </a:solidFill>
                <a:latin typeface="Franklin Gothic Book" panose="020B0503020102020204" pitchFamily="34" charset="0"/>
              </a:rPr>
              <a:t>Enable capacity-building and scaling up of the private sector, while promoting commercialisation of public utilities, and supporting privatisation of viable state-owned </a:t>
            </a:r>
            <a:r>
              <a:rPr lang="en-GB" sz="1100" dirty="0" smtClean="0">
                <a:solidFill>
                  <a:schemeClr val="accent1"/>
                </a:solidFill>
                <a:latin typeface="Franklin Gothic Book" panose="020B0503020102020204" pitchFamily="34" charset="0"/>
              </a:rPr>
              <a:t>enterprises to enhance Competitiveness</a:t>
            </a:r>
          </a:p>
          <a:p>
            <a:pPr marL="171450" indent="-171450">
              <a:spcAft>
                <a:spcPts val="1200"/>
              </a:spcAft>
              <a:buFont typeface="Arial" panose="020B0604020202020204" pitchFamily="34" charset="0"/>
              <a:buChar char="•"/>
            </a:pPr>
            <a:r>
              <a:rPr lang="en-GB" sz="1100" dirty="0" smtClean="0">
                <a:solidFill>
                  <a:schemeClr val="accent1"/>
                </a:solidFill>
                <a:latin typeface="Franklin Gothic Book" panose="020B0503020102020204" pitchFamily="34" charset="0"/>
              </a:rPr>
              <a:t>Support development of key transport and energy cross-border links with a view to promote Integration with the region while enhancing Resilience of the economy, and</a:t>
            </a:r>
          </a:p>
          <a:p>
            <a:pPr marL="171450" lvl="0" indent="-171450">
              <a:spcAft>
                <a:spcPts val="1200"/>
              </a:spcAft>
              <a:buFont typeface="Arial" panose="020B0604020202020204" pitchFamily="34" charset="0"/>
              <a:buChar char="•"/>
            </a:pPr>
            <a:r>
              <a:rPr lang="en-GB" sz="1100" dirty="0" smtClean="0">
                <a:solidFill>
                  <a:schemeClr val="accent1"/>
                </a:solidFill>
                <a:latin typeface="Franklin Gothic Book" panose="020B0503020102020204" pitchFamily="34" charset="0"/>
              </a:rPr>
              <a:t>Support </a:t>
            </a:r>
            <a:r>
              <a:rPr lang="en-GB" sz="1100" dirty="0">
                <a:solidFill>
                  <a:schemeClr val="accent1"/>
                </a:solidFill>
                <a:latin typeface="Franklin Gothic Book" panose="020B0503020102020204" pitchFamily="34" charset="0"/>
              </a:rPr>
              <a:t>energy efficiency and renewable energy generation, while helping municipalities upgrade quality of services to promote Green </a:t>
            </a:r>
            <a:r>
              <a:rPr lang="en-GB" sz="1100" dirty="0" smtClean="0">
                <a:solidFill>
                  <a:schemeClr val="accent1"/>
                </a:solidFill>
                <a:latin typeface="Franklin Gothic Book" panose="020B0503020102020204" pitchFamily="34" charset="0"/>
              </a:rPr>
              <a:t>Economy.</a:t>
            </a:r>
            <a:endParaRPr lang="en-GB" sz="1100" dirty="0">
              <a:solidFill>
                <a:schemeClr val="accent1"/>
              </a:solidFill>
              <a:latin typeface="Franklin Gothic Book" panose="020B0503020102020204" pitchFamily="34" charset="0"/>
            </a:endParaRPr>
          </a:p>
        </p:txBody>
      </p:sp>
    </p:spTree>
    <p:extLst>
      <p:ext uri="{BB962C8B-B14F-4D97-AF65-F5344CB8AC3E}">
        <p14:creationId xmlns:p14="http://schemas.microsoft.com/office/powerpoint/2010/main" val="4482076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p:cNvCxnSpPr/>
          <p:nvPr/>
        </p:nvCxnSpPr>
        <p:spPr bwMode="auto">
          <a:xfrm flipV="1">
            <a:off x="2808033" y="2172383"/>
            <a:ext cx="2471538" cy="2948"/>
          </a:xfrm>
          <a:prstGeom prst="line">
            <a:avLst/>
          </a:prstGeom>
          <a:solidFill>
            <a:srgbClr val="005BAB"/>
          </a:solidFill>
          <a:ln w="9525" cap="flat" cmpd="sng" algn="ctr">
            <a:solidFill>
              <a:schemeClr val="tx2"/>
            </a:solidFill>
            <a:prstDash val="solid"/>
            <a:round/>
            <a:headEnd type="none" w="med" len="med"/>
            <a:tailEnd type="none" w="med" len="med"/>
          </a:ln>
          <a:effectLst/>
        </p:spPr>
      </p:cxnSp>
      <p:grpSp>
        <p:nvGrpSpPr>
          <p:cNvPr id="24" name="Group 23"/>
          <p:cNvGrpSpPr/>
          <p:nvPr/>
        </p:nvGrpSpPr>
        <p:grpSpPr>
          <a:xfrm>
            <a:off x="376153" y="1718693"/>
            <a:ext cx="2267240" cy="492443"/>
            <a:chOff x="3981693" y="5587476"/>
            <a:chExt cx="3028060" cy="418908"/>
          </a:xfrm>
        </p:grpSpPr>
        <p:sp>
          <p:nvSpPr>
            <p:cNvPr id="25" name="TextBox 24"/>
            <p:cNvSpPr txBox="1"/>
            <p:nvPr/>
          </p:nvSpPr>
          <p:spPr>
            <a:xfrm>
              <a:off x="3981693" y="5587476"/>
              <a:ext cx="3028060" cy="418908"/>
            </a:xfrm>
            <a:prstGeom prst="rect">
              <a:avLst/>
            </a:prstGeom>
            <a:noFill/>
          </p:spPr>
          <p:txBody>
            <a:bodyPr wrap="square" rtlCol="0">
              <a:spAutoFit/>
            </a:bodyPr>
            <a:lstStyle/>
            <a:p>
              <a:pPr algn="ctr"/>
              <a:r>
                <a:rPr lang="en-GB" sz="1300" b="1" dirty="0" smtClean="0">
                  <a:solidFill>
                    <a:srgbClr val="00539B"/>
                  </a:solidFill>
                  <a:latin typeface="Franklin Gothic Book" panose="020B0503020102020204" pitchFamily="34" charset="0"/>
                </a:rPr>
                <a:t>Annual Business Investment  and Operations</a:t>
              </a:r>
              <a:endParaRPr lang="en-GB" sz="1300" b="1" dirty="0">
                <a:solidFill>
                  <a:srgbClr val="00539B"/>
                </a:solidFill>
                <a:latin typeface="Franklin Gothic Book" panose="020B0503020102020204" pitchFamily="34" charset="0"/>
              </a:endParaRPr>
            </a:p>
          </p:txBody>
        </p:sp>
        <p:cxnSp>
          <p:nvCxnSpPr>
            <p:cNvPr id="26" name="Straight Connector 25"/>
            <p:cNvCxnSpPr/>
            <p:nvPr/>
          </p:nvCxnSpPr>
          <p:spPr bwMode="auto">
            <a:xfrm>
              <a:off x="3985936" y="5991904"/>
              <a:ext cx="2768206" cy="7907"/>
            </a:xfrm>
            <a:prstGeom prst="line">
              <a:avLst/>
            </a:prstGeom>
            <a:solidFill>
              <a:srgbClr val="005BAB"/>
            </a:solidFill>
            <a:ln w="9525" cap="flat" cmpd="sng" algn="ctr">
              <a:solidFill>
                <a:schemeClr val="tx2"/>
              </a:solidFill>
              <a:prstDash val="solid"/>
              <a:round/>
              <a:headEnd type="none" w="med" len="med"/>
              <a:tailEnd type="none" w="med" len="med"/>
            </a:ln>
            <a:effectLst/>
          </p:spPr>
        </p:cxnSp>
      </p:grpSp>
      <p:graphicFrame>
        <p:nvGraphicFramePr>
          <p:cNvPr id="36" name="Chart 35"/>
          <p:cNvGraphicFramePr/>
          <p:nvPr>
            <p:extLst>
              <p:ext uri="{D42A27DB-BD31-4B8C-83A1-F6EECF244321}">
                <p14:modId xmlns:p14="http://schemas.microsoft.com/office/powerpoint/2010/main" val="1435911903"/>
              </p:ext>
            </p:extLst>
          </p:nvPr>
        </p:nvGraphicFramePr>
        <p:xfrm>
          <a:off x="5903963" y="2300822"/>
          <a:ext cx="2643393" cy="2021811"/>
        </p:xfrm>
        <a:graphic>
          <a:graphicData uri="http://schemas.openxmlformats.org/drawingml/2006/chart">
            <c:chart xmlns:c="http://schemas.openxmlformats.org/drawingml/2006/chart" xmlns:r="http://schemas.openxmlformats.org/officeDocument/2006/relationships" r:id="rId3"/>
          </a:graphicData>
        </a:graphic>
      </p:graphicFrame>
      <p:sp>
        <p:nvSpPr>
          <p:cNvPr id="55" name="TextBox 16"/>
          <p:cNvSpPr txBox="1"/>
          <p:nvPr/>
        </p:nvSpPr>
        <p:spPr>
          <a:xfrm>
            <a:off x="6099406" y="3979263"/>
            <a:ext cx="838209" cy="338561"/>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800" dirty="0" smtClean="0">
                <a:solidFill>
                  <a:srgbClr val="000000"/>
                </a:solidFill>
                <a:latin typeface="Franklin Gothic Book" panose="020B0503020102020204" pitchFamily="34" charset="0"/>
              </a:rPr>
              <a:t>Portfolio</a:t>
            </a:r>
            <a:endParaRPr lang="en-GB" sz="800" dirty="0" smtClean="0">
              <a:solidFill>
                <a:srgbClr val="000000"/>
              </a:solidFill>
              <a:latin typeface="Franklin Gothic Book" panose="020B0503020102020204" pitchFamily="34" charset="0"/>
              <a:ea typeface="ＭＳ Ｐゴシック" charset="0"/>
              <a:cs typeface="Arial" charset="0"/>
            </a:endParaRPr>
          </a:p>
          <a:p>
            <a:pPr algn="ctr"/>
            <a:r>
              <a:rPr lang="en-GB" sz="800" dirty="0" smtClean="0">
                <a:solidFill>
                  <a:srgbClr val="000000"/>
                </a:solidFill>
                <a:latin typeface="Franklin Gothic Book" panose="020B0503020102020204" pitchFamily="34" charset="0"/>
                <a:ea typeface="ＭＳ Ｐゴシック" charset="0"/>
                <a:cs typeface="Arial" charset="0"/>
              </a:rPr>
              <a:t> (left </a:t>
            </a:r>
            <a:r>
              <a:rPr lang="en-GB" sz="800" dirty="0">
                <a:solidFill>
                  <a:srgbClr val="000000"/>
                </a:solidFill>
                <a:latin typeface="Franklin Gothic Book" panose="020B0503020102020204" pitchFamily="34" charset="0"/>
                <a:ea typeface="ＭＳ Ｐゴシック" charset="0"/>
                <a:cs typeface="Arial" charset="0"/>
              </a:rPr>
              <a:t>axis €m)</a:t>
            </a:r>
          </a:p>
        </p:txBody>
      </p:sp>
      <p:sp>
        <p:nvSpPr>
          <p:cNvPr id="47" name="TextBox 16"/>
          <p:cNvSpPr txBox="1"/>
          <p:nvPr/>
        </p:nvSpPr>
        <p:spPr>
          <a:xfrm>
            <a:off x="6776263" y="3979826"/>
            <a:ext cx="1101544" cy="338561"/>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800" dirty="0" smtClean="0">
                <a:solidFill>
                  <a:srgbClr val="000000"/>
                </a:solidFill>
                <a:latin typeface="Franklin Gothic Book" panose="020B0503020102020204" pitchFamily="34" charset="0"/>
              </a:rPr>
              <a:t>Operating Assets</a:t>
            </a:r>
            <a:endParaRPr lang="en-GB" sz="800" dirty="0" smtClean="0">
              <a:solidFill>
                <a:srgbClr val="000000"/>
              </a:solidFill>
              <a:latin typeface="Franklin Gothic Book" panose="020B0503020102020204" pitchFamily="34" charset="0"/>
              <a:ea typeface="ＭＳ Ｐゴシック" charset="0"/>
              <a:cs typeface="Arial" charset="0"/>
            </a:endParaRPr>
          </a:p>
          <a:p>
            <a:pPr algn="ctr"/>
            <a:r>
              <a:rPr lang="en-GB" sz="800" dirty="0" smtClean="0">
                <a:solidFill>
                  <a:srgbClr val="000000"/>
                </a:solidFill>
                <a:latin typeface="Franklin Gothic Book" panose="020B0503020102020204" pitchFamily="34" charset="0"/>
                <a:ea typeface="ＭＳ Ｐゴシック" charset="0"/>
                <a:cs typeface="Arial" charset="0"/>
              </a:rPr>
              <a:t> (left axis €m)</a:t>
            </a:r>
            <a:endParaRPr lang="en-GB" sz="800" dirty="0">
              <a:solidFill>
                <a:srgbClr val="000000"/>
              </a:solidFill>
              <a:latin typeface="Franklin Gothic Book" panose="020B0503020102020204" pitchFamily="34" charset="0"/>
              <a:ea typeface="ＭＳ Ｐゴシック" charset="0"/>
              <a:cs typeface="Arial" charset="0"/>
            </a:endParaRPr>
          </a:p>
        </p:txBody>
      </p:sp>
      <p:sp>
        <p:nvSpPr>
          <p:cNvPr id="2" name="Title 1"/>
          <p:cNvSpPr>
            <a:spLocks noGrp="1"/>
          </p:cNvSpPr>
          <p:nvPr>
            <p:ph type="title"/>
          </p:nvPr>
        </p:nvSpPr>
        <p:spPr>
          <a:xfrm>
            <a:off x="322003" y="23750"/>
            <a:ext cx="5425653" cy="805887"/>
          </a:xfrm>
        </p:spPr>
        <p:txBody>
          <a:bodyPr>
            <a:normAutofit/>
          </a:bodyPr>
          <a:lstStyle/>
          <a:p>
            <a:r>
              <a:rPr lang="en-GB" sz="2400" b="1" dirty="0" smtClean="0"/>
              <a:t>Bosnia and Herzegovina – EBRD Snapshot</a:t>
            </a:r>
            <a:endParaRPr lang="en-GB" sz="2400" dirty="0"/>
          </a:p>
        </p:txBody>
      </p:sp>
      <p:sp>
        <p:nvSpPr>
          <p:cNvPr id="5" name="Slide Number Placeholder 4"/>
          <p:cNvSpPr>
            <a:spLocks noGrp="1"/>
          </p:cNvSpPr>
          <p:nvPr>
            <p:ph type="sldNum" sz="quarter" idx="4"/>
          </p:nvPr>
        </p:nvSpPr>
        <p:spPr/>
        <p:txBody>
          <a:bodyPr/>
          <a:lstStyle/>
          <a:p>
            <a:fld id="{71F9F866-B438-9445-8D9F-1F8FF6608833}" type="slidenum">
              <a:rPr lang="en-GB" smtClean="0">
                <a:solidFill>
                  <a:srgbClr val="00539B"/>
                </a:solidFill>
              </a:rPr>
              <a:pPr/>
              <a:t>4</a:t>
            </a:fld>
            <a:endParaRPr lang="en-GB" dirty="0">
              <a:solidFill>
                <a:srgbClr val="00539B"/>
              </a:solidFill>
            </a:endParaRPr>
          </a:p>
        </p:txBody>
      </p:sp>
      <p:sp>
        <p:nvSpPr>
          <p:cNvPr id="20" name="TextBox 19"/>
          <p:cNvSpPr txBox="1"/>
          <p:nvPr/>
        </p:nvSpPr>
        <p:spPr>
          <a:xfrm>
            <a:off x="2808033" y="1818725"/>
            <a:ext cx="2471538" cy="292388"/>
          </a:xfrm>
          <a:prstGeom prst="rect">
            <a:avLst/>
          </a:prstGeom>
          <a:noFill/>
        </p:spPr>
        <p:txBody>
          <a:bodyPr wrap="square" rtlCol="0">
            <a:spAutoFit/>
          </a:bodyPr>
          <a:lstStyle/>
          <a:p>
            <a:pPr algn="ctr"/>
            <a:r>
              <a:rPr lang="en-GB" sz="1300" b="1" dirty="0">
                <a:solidFill>
                  <a:srgbClr val="00539B"/>
                </a:solidFill>
                <a:latin typeface="Franklin Gothic Book" panose="020B0503020102020204" pitchFamily="34" charset="0"/>
              </a:rPr>
              <a:t>P</a:t>
            </a:r>
            <a:r>
              <a:rPr lang="en-GB" sz="1300" b="1" dirty="0" smtClean="0">
                <a:solidFill>
                  <a:srgbClr val="00539B"/>
                </a:solidFill>
                <a:latin typeface="Franklin Gothic Book" panose="020B0503020102020204" pitchFamily="34" charset="0"/>
              </a:rPr>
              <a:t>ortfolio</a:t>
            </a:r>
            <a:r>
              <a:rPr lang="en-GB" b="1" dirty="0" smtClean="0">
                <a:solidFill>
                  <a:srgbClr val="00539B"/>
                </a:solidFill>
                <a:latin typeface="Franklin Gothic Book" panose="020B0503020102020204" pitchFamily="34" charset="0"/>
              </a:rPr>
              <a:t> </a:t>
            </a:r>
            <a:r>
              <a:rPr lang="en-GB" sz="1300" b="1" dirty="0" smtClean="0">
                <a:solidFill>
                  <a:srgbClr val="00539B"/>
                </a:solidFill>
                <a:latin typeface="Franklin Gothic Book" panose="020B0503020102020204" pitchFamily="34" charset="0"/>
              </a:rPr>
              <a:t>Composition</a:t>
            </a:r>
            <a:endParaRPr lang="en-GB" sz="1300" b="1" dirty="0">
              <a:solidFill>
                <a:srgbClr val="00539B"/>
              </a:solidFill>
              <a:latin typeface="Franklin Gothic Book" panose="020B0503020102020204" pitchFamily="34" charset="0"/>
            </a:endParaRPr>
          </a:p>
        </p:txBody>
      </p:sp>
      <p:graphicFrame>
        <p:nvGraphicFramePr>
          <p:cNvPr id="23" name="Chart 22"/>
          <p:cNvGraphicFramePr/>
          <p:nvPr>
            <p:extLst>
              <p:ext uri="{D42A27DB-BD31-4B8C-83A1-F6EECF244321}">
                <p14:modId xmlns:p14="http://schemas.microsoft.com/office/powerpoint/2010/main" val="4112378871"/>
              </p:ext>
            </p:extLst>
          </p:nvPr>
        </p:nvGraphicFramePr>
        <p:xfrm>
          <a:off x="360800" y="2271852"/>
          <a:ext cx="2123172" cy="1839495"/>
        </p:xfrm>
        <a:graphic>
          <a:graphicData uri="http://schemas.openxmlformats.org/drawingml/2006/chart">
            <c:chart xmlns:c="http://schemas.openxmlformats.org/drawingml/2006/chart" xmlns:r="http://schemas.openxmlformats.org/officeDocument/2006/relationships" r:id="rId4"/>
          </a:graphicData>
        </a:graphic>
      </p:graphicFrame>
      <p:sp>
        <p:nvSpPr>
          <p:cNvPr id="13" name="Rectangle 12"/>
          <p:cNvSpPr/>
          <p:nvPr/>
        </p:nvSpPr>
        <p:spPr>
          <a:xfrm>
            <a:off x="253251" y="6574026"/>
            <a:ext cx="8088138" cy="215444"/>
          </a:xfrm>
          <a:prstGeom prst="rect">
            <a:avLst/>
          </a:prstGeom>
        </p:spPr>
        <p:txBody>
          <a:bodyPr wrap="square">
            <a:spAutoFit/>
          </a:bodyPr>
          <a:lstStyle/>
          <a:p>
            <a:r>
              <a:rPr lang="en-GB" sz="800" i="1" dirty="0" smtClean="0">
                <a:solidFill>
                  <a:srgbClr val="000000"/>
                </a:solidFill>
              </a:rPr>
              <a:t>Note: Year-end data, December 2016. Private sector share: cumulative </a:t>
            </a:r>
            <a:r>
              <a:rPr lang="en-GB" sz="800" i="1" dirty="0">
                <a:solidFill>
                  <a:srgbClr val="000000"/>
                </a:solidFill>
              </a:rPr>
              <a:t>Bank </a:t>
            </a:r>
            <a:r>
              <a:rPr lang="en-GB" sz="800" i="1" dirty="0" smtClean="0">
                <a:solidFill>
                  <a:srgbClr val="000000"/>
                </a:solidFill>
              </a:rPr>
              <a:t>Investment; 5 </a:t>
            </a:r>
            <a:r>
              <a:rPr lang="en-GB" sz="800" i="1" dirty="0">
                <a:solidFill>
                  <a:srgbClr val="000000"/>
                </a:solidFill>
              </a:rPr>
              <a:t>year rolling </a:t>
            </a:r>
            <a:r>
              <a:rPr lang="en-GB" sz="800" i="1" dirty="0" smtClean="0">
                <a:solidFill>
                  <a:srgbClr val="000000"/>
                </a:solidFill>
              </a:rPr>
              <a:t>portfolio ratio. </a:t>
            </a:r>
          </a:p>
        </p:txBody>
      </p:sp>
      <p:sp>
        <p:nvSpPr>
          <p:cNvPr id="33" name="TextBox 32"/>
          <p:cNvSpPr txBox="1"/>
          <p:nvPr/>
        </p:nvSpPr>
        <p:spPr>
          <a:xfrm>
            <a:off x="6077274" y="1818725"/>
            <a:ext cx="2296773" cy="292388"/>
          </a:xfrm>
          <a:prstGeom prst="rect">
            <a:avLst/>
          </a:prstGeom>
          <a:noFill/>
        </p:spPr>
        <p:txBody>
          <a:bodyPr wrap="square" rtlCol="0">
            <a:spAutoFit/>
          </a:bodyPr>
          <a:lstStyle/>
          <a:p>
            <a:pPr algn="ctr"/>
            <a:r>
              <a:rPr lang="en-GB" sz="1300" b="1" dirty="0" smtClean="0">
                <a:solidFill>
                  <a:srgbClr val="00539B"/>
                </a:solidFill>
                <a:latin typeface="Franklin Gothic Book" panose="020B0503020102020204" pitchFamily="34" charset="0"/>
              </a:rPr>
              <a:t>Portfolio Dynamics</a:t>
            </a:r>
            <a:endParaRPr lang="en-GB" sz="1300" b="1" dirty="0">
              <a:solidFill>
                <a:srgbClr val="00539B"/>
              </a:solidFill>
              <a:latin typeface="Franklin Gothic Book" panose="020B0503020102020204" pitchFamily="34" charset="0"/>
            </a:endParaRPr>
          </a:p>
        </p:txBody>
      </p:sp>
      <p:cxnSp>
        <p:nvCxnSpPr>
          <p:cNvPr id="35" name="Straight Connector 34"/>
          <p:cNvCxnSpPr/>
          <p:nvPr/>
        </p:nvCxnSpPr>
        <p:spPr bwMode="auto">
          <a:xfrm>
            <a:off x="5903963" y="2165757"/>
            <a:ext cx="2539646" cy="6626"/>
          </a:xfrm>
          <a:prstGeom prst="line">
            <a:avLst/>
          </a:prstGeom>
          <a:solidFill>
            <a:srgbClr val="005BAB"/>
          </a:solidFill>
          <a:ln w="9525" cap="flat" cmpd="sng" algn="ctr">
            <a:solidFill>
              <a:schemeClr val="tx2"/>
            </a:solidFill>
            <a:prstDash val="solid"/>
            <a:round/>
            <a:headEnd type="none" w="med" len="med"/>
            <a:tailEnd type="none" w="med" len="med"/>
          </a:ln>
          <a:effectLst/>
        </p:spPr>
      </p:cxnSp>
      <p:sp>
        <p:nvSpPr>
          <p:cNvPr id="56" name="Rectangle 55"/>
          <p:cNvSpPr/>
          <p:nvPr/>
        </p:nvSpPr>
        <p:spPr>
          <a:xfrm>
            <a:off x="6134951" y="4074607"/>
            <a:ext cx="173648" cy="7758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spcAft>
                <a:spcPts val="600"/>
              </a:spcAft>
            </a:pPr>
            <a:endParaRPr lang="en-GB" sz="800" dirty="0">
              <a:solidFill>
                <a:srgbClr val="FFFFFF"/>
              </a:solidFill>
              <a:latin typeface="Franklin Gothic Book" panose="020B0503020102020204" pitchFamily="34" charset="0"/>
            </a:endParaRPr>
          </a:p>
        </p:txBody>
      </p:sp>
      <p:sp>
        <p:nvSpPr>
          <p:cNvPr id="67" name="Rectangle 66"/>
          <p:cNvSpPr/>
          <p:nvPr/>
        </p:nvSpPr>
        <p:spPr>
          <a:xfrm>
            <a:off x="6762817" y="4074695"/>
            <a:ext cx="173648" cy="77585"/>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spcAft>
                <a:spcPts val="600"/>
              </a:spcAft>
            </a:pPr>
            <a:endParaRPr lang="en-GB" sz="800" dirty="0">
              <a:solidFill>
                <a:srgbClr val="FFFFFF"/>
              </a:solidFill>
              <a:latin typeface="Franklin Gothic Book" panose="020B0503020102020204" pitchFamily="34" charset="0"/>
            </a:endParaRPr>
          </a:p>
        </p:txBody>
      </p:sp>
      <p:sp>
        <p:nvSpPr>
          <p:cNvPr id="39" name="TextBox 38"/>
          <p:cNvSpPr txBox="1"/>
          <p:nvPr/>
        </p:nvSpPr>
        <p:spPr>
          <a:xfrm>
            <a:off x="4671253" y="4344006"/>
            <a:ext cx="3248652" cy="292388"/>
          </a:xfrm>
          <a:prstGeom prst="rect">
            <a:avLst/>
          </a:prstGeom>
          <a:noFill/>
        </p:spPr>
        <p:txBody>
          <a:bodyPr wrap="square" rtlCol="0">
            <a:spAutoFit/>
          </a:bodyPr>
          <a:lstStyle/>
          <a:p>
            <a:pPr algn="ctr"/>
            <a:r>
              <a:rPr lang="en-GB" sz="1300" b="1" dirty="0" smtClean="0">
                <a:solidFill>
                  <a:srgbClr val="00539B"/>
                </a:solidFill>
                <a:latin typeface="Franklin Gothic Book" panose="020B0503020102020204" pitchFamily="34" charset="0"/>
              </a:rPr>
              <a:t>EBRD Investment Activities in B&amp;H</a:t>
            </a:r>
            <a:endParaRPr lang="en-GB" sz="1300" b="1" dirty="0">
              <a:solidFill>
                <a:srgbClr val="00539B"/>
              </a:solidFill>
              <a:latin typeface="Franklin Gothic Book" panose="020B0503020102020204" pitchFamily="34" charset="0"/>
            </a:endParaRPr>
          </a:p>
        </p:txBody>
      </p:sp>
      <p:cxnSp>
        <p:nvCxnSpPr>
          <p:cNvPr id="40" name="Straight Connector 39"/>
          <p:cNvCxnSpPr/>
          <p:nvPr/>
        </p:nvCxnSpPr>
        <p:spPr bwMode="auto">
          <a:xfrm>
            <a:off x="4043802" y="4641638"/>
            <a:ext cx="4503554" cy="12700"/>
          </a:xfrm>
          <a:prstGeom prst="line">
            <a:avLst/>
          </a:prstGeom>
          <a:solidFill>
            <a:srgbClr val="005BAB"/>
          </a:solidFill>
          <a:ln w="9525" cap="flat" cmpd="sng" algn="ctr">
            <a:solidFill>
              <a:schemeClr val="tx2"/>
            </a:solidFill>
            <a:prstDash val="solid"/>
            <a:round/>
            <a:headEnd type="none" w="med" len="med"/>
            <a:tailEnd type="none" w="med" len="med"/>
          </a:ln>
          <a:effectLst/>
        </p:spPr>
      </p:cxnSp>
      <p:graphicFrame>
        <p:nvGraphicFramePr>
          <p:cNvPr id="41" name="Table 40"/>
          <p:cNvGraphicFramePr>
            <a:graphicFrameLocks noGrp="1"/>
          </p:cNvGraphicFramePr>
          <p:nvPr>
            <p:extLst>
              <p:ext uri="{D42A27DB-BD31-4B8C-83A1-F6EECF244321}">
                <p14:modId xmlns:p14="http://schemas.microsoft.com/office/powerpoint/2010/main" val="3908844894"/>
              </p:ext>
            </p:extLst>
          </p:nvPr>
        </p:nvGraphicFramePr>
        <p:xfrm>
          <a:off x="4043802" y="4820598"/>
          <a:ext cx="4503554" cy="1548384"/>
        </p:xfrm>
        <a:graphic>
          <a:graphicData uri="http://schemas.openxmlformats.org/drawingml/2006/table">
            <a:tbl>
              <a:tblPr firstRow="1" firstCol="1" bandRow="1"/>
              <a:tblGrid>
                <a:gridCol w="887011"/>
                <a:gridCol w="1057212"/>
                <a:gridCol w="98402"/>
                <a:gridCol w="1487414"/>
                <a:gridCol w="973515"/>
              </a:tblGrid>
              <a:tr h="60814">
                <a:tc>
                  <a:txBody>
                    <a:bodyPr/>
                    <a:lstStyle/>
                    <a:p>
                      <a:pPr>
                        <a:lnSpc>
                          <a:spcPct val="115000"/>
                        </a:lnSpc>
                        <a:spcAft>
                          <a:spcPts val="0"/>
                        </a:spcAft>
                      </a:pPr>
                      <a:r>
                        <a:rPr lang="en-GB" sz="1200" dirty="0">
                          <a:solidFill>
                            <a:schemeClr val="accent6"/>
                          </a:solidFill>
                          <a:effectLst/>
                          <a:latin typeface="Franklin Gothic Book" panose="020B0503020102020204" pitchFamily="34" charset="0"/>
                          <a:ea typeface="Times New Roman"/>
                          <a:cs typeface="Times New Roman"/>
                        </a:rPr>
                        <a:t>Portfolio</a:t>
                      </a: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a:lnSpc>
                          <a:spcPct val="115000"/>
                        </a:lnSpc>
                        <a:spcAft>
                          <a:spcPts val="0"/>
                        </a:spcAft>
                      </a:pPr>
                      <a:r>
                        <a:rPr lang="en-GB" sz="1200" dirty="0" smtClean="0">
                          <a:solidFill>
                            <a:schemeClr val="accent6"/>
                          </a:solidFill>
                          <a:effectLst/>
                          <a:latin typeface="Franklin Gothic Book" panose="020B0503020102020204" pitchFamily="34" charset="0"/>
                          <a:ea typeface="Times New Roman"/>
                          <a:cs typeface="Times New Roman"/>
                        </a:rPr>
                        <a:t>€1,007m</a:t>
                      </a:r>
                      <a:endParaRPr lang="en-GB" sz="1200" dirty="0">
                        <a:solidFill>
                          <a:schemeClr val="accent6"/>
                        </a:solidFill>
                        <a:effectLst/>
                        <a:latin typeface="Franklin Gothic Book" panose="020B0503020102020204" pitchFamily="34" charset="0"/>
                        <a:ea typeface="Times New Roman"/>
                        <a:cs typeface="Times New Roman"/>
                      </a:endParaRP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a:lnSpc>
                          <a:spcPct val="115000"/>
                        </a:lnSpc>
                        <a:spcAft>
                          <a:spcPts val="0"/>
                        </a:spcAft>
                      </a:pPr>
                      <a:endParaRPr lang="en-GB" sz="1200">
                        <a:solidFill>
                          <a:schemeClr val="accent6"/>
                        </a:solidFill>
                        <a:effectLst/>
                        <a:latin typeface="Franklin Gothic Book" panose="020B0503020102020204" pitchFamily="34" charset="0"/>
                        <a:ea typeface="Times New Roman"/>
                        <a:cs typeface="Times New Roman"/>
                      </a:endParaRP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dirty="0" smtClean="0">
                          <a:solidFill>
                            <a:schemeClr val="accent6"/>
                          </a:solidFill>
                          <a:effectLst/>
                          <a:latin typeface="Franklin Gothic Book" panose="020B0503020102020204" pitchFamily="34" charset="0"/>
                          <a:ea typeface="Times New Roman"/>
                          <a:cs typeface="Times New Roman"/>
                        </a:rPr>
                        <a:t># of active projects</a:t>
                      </a:r>
                      <a:endParaRPr lang="en-GB" sz="1200" dirty="0">
                        <a:solidFill>
                          <a:schemeClr val="accent6"/>
                        </a:solidFill>
                        <a:effectLst/>
                        <a:latin typeface="Franklin Gothic Book" panose="020B0503020102020204" pitchFamily="34" charset="0"/>
                        <a:ea typeface="Times New Roman"/>
                        <a:cs typeface="Times New Roman"/>
                      </a:endParaRP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dirty="0" smtClean="0">
                          <a:solidFill>
                            <a:schemeClr val="accent6"/>
                          </a:solidFill>
                          <a:effectLst/>
                          <a:latin typeface="Franklin Gothic Book" panose="020B0503020102020204" pitchFamily="34" charset="0"/>
                          <a:ea typeface="Times New Roman"/>
                          <a:cs typeface="Times New Roman"/>
                        </a:rPr>
                        <a:t>59</a:t>
                      </a:r>
                      <a:endParaRPr lang="en-GB" sz="1200" dirty="0">
                        <a:solidFill>
                          <a:schemeClr val="accent6"/>
                        </a:solidFill>
                        <a:effectLst/>
                        <a:latin typeface="Franklin Gothic Book" panose="020B0503020102020204" pitchFamily="34" charset="0"/>
                        <a:ea typeface="Times New Roman"/>
                        <a:cs typeface="Times New Roman"/>
                      </a:endParaRP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r>
              <a:tr h="151963">
                <a:tc>
                  <a:txBody>
                    <a:bodyPr/>
                    <a:lstStyle/>
                    <a:p>
                      <a:pPr>
                        <a:lnSpc>
                          <a:spcPct val="115000"/>
                        </a:lnSpc>
                        <a:spcAft>
                          <a:spcPts val="0"/>
                        </a:spcAft>
                      </a:pPr>
                      <a:r>
                        <a:rPr lang="en-GB" sz="1200" dirty="0">
                          <a:solidFill>
                            <a:schemeClr val="accent6"/>
                          </a:solidFill>
                          <a:effectLst/>
                          <a:latin typeface="Franklin Gothic Book" panose="020B0503020102020204" pitchFamily="34" charset="0"/>
                          <a:ea typeface="Times New Roman"/>
                          <a:cs typeface="Times New Roman"/>
                        </a:rPr>
                        <a:t>Private </a:t>
                      </a:r>
                      <a:r>
                        <a:rPr lang="en-GB" sz="1200" dirty="0" smtClean="0">
                          <a:solidFill>
                            <a:schemeClr val="accent6"/>
                          </a:solidFill>
                          <a:effectLst/>
                          <a:latin typeface="Franklin Gothic Book" panose="020B0503020102020204" pitchFamily="34" charset="0"/>
                          <a:ea typeface="Times New Roman"/>
                          <a:cs typeface="Times New Roman"/>
                        </a:rPr>
                        <a:t>share</a:t>
                      </a:r>
                      <a:endParaRPr lang="en-GB" sz="1200" baseline="30000" dirty="0">
                        <a:solidFill>
                          <a:schemeClr val="accent6"/>
                        </a:solidFill>
                        <a:effectLst/>
                        <a:latin typeface="Franklin Gothic Book" panose="020B0503020102020204" pitchFamily="34" charset="0"/>
                        <a:ea typeface="Times New Roman"/>
                        <a:cs typeface="Times New Roman"/>
                      </a:endParaRP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a:lnSpc>
                          <a:spcPct val="115000"/>
                        </a:lnSpc>
                        <a:spcAft>
                          <a:spcPts val="0"/>
                        </a:spcAft>
                      </a:pPr>
                      <a:r>
                        <a:rPr lang="en-GB" sz="1200" dirty="0" smtClean="0">
                          <a:solidFill>
                            <a:schemeClr val="accent6"/>
                          </a:solidFill>
                          <a:effectLst/>
                          <a:latin typeface="Franklin Gothic Book" panose="020B0503020102020204" pitchFamily="34" charset="0"/>
                          <a:ea typeface="Times New Roman"/>
                          <a:cs typeface="Times New Roman"/>
                        </a:rPr>
                        <a:t>27.7%</a:t>
                      </a:r>
                      <a:endParaRPr lang="en-GB" sz="1200" dirty="0">
                        <a:solidFill>
                          <a:schemeClr val="accent6"/>
                        </a:solidFill>
                        <a:effectLst/>
                        <a:latin typeface="Franklin Gothic Book" panose="020B0503020102020204" pitchFamily="34" charset="0"/>
                        <a:ea typeface="Times New Roman"/>
                        <a:cs typeface="Times New Roman"/>
                      </a:endParaRP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a:lnSpc>
                          <a:spcPct val="115000"/>
                        </a:lnSpc>
                        <a:spcAft>
                          <a:spcPts val="0"/>
                        </a:spcAft>
                      </a:pPr>
                      <a:endParaRPr lang="en-GB" sz="1200" dirty="0">
                        <a:solidFill>
                          <a:schemeClr val="accent6"/>
                        </a:solidFill>
                        <a:effectLst/>
                        <a:latin typeface="Franklin Gothic Book" panose="020B0503020102020204" pitchFamily="34" charset="0"/>
                        <a:ea typeface="Times New Roman"/>
                        <a:cs typeface="Times New Roman"/>
                      </a:endParaRP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l">
                        <a:lnSpc>
                          <a:spcPct val="115000"/>
                        </a:lnSpc>
                        <a:spcAft>
                          <a:spcPts val="0"/>
                        </a:spcAft>
                      </a:pPr>
                      <a:r>
                        <a:rPr lang="en-GB" sz="1200" dirty="0" smtClean="0">
                          <a:solidFill>
                            <a:schemeClr val="accent6"/>
                          </a:solidFill>
                          <a:effectLst/>
                          <a:latin typeface="Franklin Gothic Book" panose="020B0503020102020204" pitchFamily="34" charset="0"/>
                          <a:ea typeface="Times New Roman"/>
                          <a:cs typeface="Times New Roman"/>
                        </a:rPr>
                        <a:t>Operating assets</a:t>
                      </a:r>
                      <a:endParaRPr lang="en-GB" sz="1200" dirty="0">
                        <a:solidFill>
                          <a:schemeClr val="accent6"/>
                        </a:solidFill>
                        <a:effectLst/>
                        <a:latin typeface="Franklin Gothic Book" panose="020B0503020102020204" pitchFamily="34" charset="0"/>
                        <a:ea typeface="Times New Roman"/>
                        <a:cs typeface="Times New Roman"/>
                      </a:endParaRP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l">
                        <a:lnSpc>
                          <a:spcPct val="115000"/>
                        </a:lnSpc>
                        <a:spcAft>
                          <a:spcPts val="0"/>
                        </a:spcAft>
                      </a:pPr>
                      <a:r>
                        <a:rPr lang="en-GB" sz="1200" dirty="0" smtClean="0">
                          <a:solidFill>
                            <a:schemeClr val="accent6"/>
                          </a:solidFill>
                          <a:effectLst/>
                          <a:latin typeface="Franklin Gothic Book" panose="020B0503020102020204" pitchFamily="34" charset="0"/>
                          <a:ea typeface="Times New Roman"/>
                          <a:cs typeface="Times New Roman"/>
                        </a:rPr>
                        <a:t>€601m</a:t>
                      </a:r>
                      <a:endParaRPr lang="en-GB" sz="1200" dirty="0">
                        <a:solidFill>
                          <a:schemeClr val="accent6"/>
                        </a:solidFill>
                        <a:effectLst/>
                        <a:latin typeface="Franklin Gothic Book" panose="020B0503020102020204" pitchFamily="34" charset="0"/>
                        <a:ea typeface="Times New Roman"/>
                        <a:cs typeface="Times New Roman"/>
                      </a:endParaRP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r>
              <a:tr h="167229">
                <a:tc>
                  <a:txBody>
                    <a:bodyPr/>
                    <a:lstStyle/>
                    <a:p>
                      <a:pPr marL="0" algn="l" defTabSz="914400" rtl="0" eaLnBrk="1" latinLnBrk="0" hangingPunct="1">
                        <a:lnSpc>
                          <a:spcPct val="115000"/>
                        </a:lnSpc>
                        <a:spcAft>
                          <a:spcPts val="0"/>
                        </a:spcAft>
                      </a:pPr>
                      <a:r>
                        <a:rPr lang="en-GB" sz="1200" kern="1200" dirty="0" smtClean="0">
                          <a:solidFill>
                            <a:schemeClr val="accent6"/>
                          </a:solidFill>
                          <a:effectLst/>
                          <a:latin typeface="Franklin Gothic Book" panose="020B0503020102020204" pitchFamily="34" charset="0"/>
                          <a:ea typeface="Times New Roman"/>
                          <a:cs typeface="Times New Roman"/>
                        </a:rPr>
                        <a:t>#</a:t>
                      </a:r>
                      <a:r>
                        <a:rPr lang="en-GB" sz="1200" kern="1200" baseline="0" dirty="0" smtClean="0">
                          <a:solidFill>
                            <a:schemeClr val="accent6"/>
                          </a:solidFill>
                          <a:effectLst/>
                          <a:latin typeface="Franklin Gothic Book" panose="020B0503020102020204" pitchFamily="34" charset="0"/>
                          <a:ea typeface="Times New Roman"/>
                          <a:cs typeface="Times New Roman"/>
                        </a:rPr>
                        <a:t> </a:t>
                      </a:r>
                      <a:r>
                        <a:rPr lang="en-GB" sz="1200" kern="1200" dirty="0" smtClean="0">
                          <a:solidFill>
                            <a:schemeClr val="accent6"/>
                          </a:solidFill>
                          <a:effectLst/>
                          <a:latin typeface="Franklin Gothic Book" panose="020B0503020102020204" pitchFamily="34" charset="0"/>
                          <a:ea typeface="Times New Roman"/>
                          <a:cs typeface="Times New Roman"/>
                        </a:rPr>
                        <a:t>of private projects</a:t>
                      </a: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marL="0" algn="r" defTabSz="914400" rtl="0" eaLnBrk="1" latinLnBrk="0" hangingPunct="1">
                        <a:lnSpc>
                          <a:spcPct val="115000"/>
                        </a:lnSpc>
                        <a:spcAft>
                          <a:spcPts val="0"/>
                        </a:spcAft>
                      </a:pPr>
                      <a:r>
                        <a:rPr lang="en-GB" sz="1200" kern="1200" dirty="0" smtClean="0">
                          <a:solidFill>
                            <a:schemeClr val="accent6"/>
                          </a:solidFill>
                          <a:effectLst/>
                          <a:latin typeface="Franklin Gothic Book" panose="020B0503020102020204" pitchFamily="34" charset="0"/>
                          <a:ea typeface="Times New Roman"/>
                          <a:cs typeface="Times New Roman"/>
                        </a:rPr>
                        <a:t>34 </a:t>
                      </a:r>
                    </a:p>
                    <a:p>
                      <a:pPr marL="0" algn="r" defTabSz="914400" rtl="0" eaLnBrk="1" latinLnBrk="0" hangingPunct="1">
                        <a:lnSpc>
                          <a:spcPct val="115000"/>
                        </a:lnSpc>
                        <a:spcAft>
                          <a:spcPts val="0"/>
                        </a:spcAft>
                      </a:pPr>
                      <a:r>
                        <a:rPr lang="en-GB" sz="1200" kern="1200" dirty="0" smtClean="0">
                          <a:solidFill>
                            <a:schemeClr val="accent6"/>
                          </a:solidFill>
                          <a:effectLst/>
                          <a:latin typeface="Franklin Gothic Book" panose="020B0503020102020204" pitchFamily="34" charset="0"/>
                          <a:ea typeface="Times New Roman"/>
                          <a:cs typeface="Times New Roman"/>
                        </a:rPr>
                        <a:t>(57.6% of portfolio)</a:t>
                      </a:r>
                      <a:endParaRPr lang="en-GB" sz="1200" kern="1200" dirty="0">
                        <a:solidFill>
                          <a:schemeClr val="accent6"/>
                        </a:solidFill>
                        <a:effectLst/>
                        <a:latin typeface="Franklin Gothic Book" panose="020B0503020102020204" pitchFamily="34" charset="0"/>
                        <a:ea typeface="Times New Roman"/>
                        <a:cs typeface="Times New Roman"/>
                      </a:endParaRP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a:lnSpc>
                          <a:spcPct val="115000"/>
                        </a:lnSpc>
                        <a:spcAft>
                          <a:spcPts val="0"/>
                        </a:spcAft>
                      </a:pPr>
                      <a:endParaRPr lang="en-GB" sz="1200" dirty="0">
                        <a:solidFill>
                          <a:schemeClr val="accent6"/>
                        </a:solidFill>
                        <a:effectLst/>
                        <a:latin typeface="Franklin Gothic Book" panose="020B0503020102020204" pitchFamily="34" charset="0"/>
                        <a:ea typeface="Times New Roman"/>
                        <a:cs typeface="Times New Roman"/>
                      </a:endParaRP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kern="1200" dirty="0" smtClean="0">
                          <a:solidFill>
                            <a:schemeClr val="accent6"/>
                          </a:solidFill>
                          <a:effectLst/>
                          <a:latin typeface="Franklin Gothic Book" panose="020B0503020102020204" pitchFamily="34" charset="0"/>
                          <a:ea typeface="Times New Roman"/>
                          <a:cs typeface="Times New Roman"/>
                        </a:rPr>
                        <a:t>Net cumulative investment</a:t>
                      </a:r>
                      <a:endParaRPr lang="en-GB" sz="1200" dirty="0">
                        <a:solidFill>
                          <a:schemeClr val="accent6"/>
                        </a:solidFill>
                        <a:effectLst/>
                        <a:latin typeface="Franklin Gothic Book" panose="020B0503020102020204" pitchFamily="34" charset="0"/>
                        <a:ea typeface="Times New Roman"/>
                        <a:cs typeface="Times New Roman"/>
                      </a:endParaRP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kern="1200" dirty="0" smtClean="0">
                          <a:solidFill>
                            <a:schemeClr val="accent6"/>
                          </a:solidFill>
                          <a:effectLst/>
                          <a:latin typeface="Franklin Gothic Book" panose="020B0503020102020204" pitchFamily="34" charset="0"/>
                          <a:ea typeface="Times New Roman"/>
                          <a:cs typeface="Times New Roman"/>
                        </a:rPr>
                        <a:t>€2,010m</a:t>
                      </a:r>
                      <a:endParaRPr lang="en-GB" sz="1200" dirty="0">
                        <a:solidFill>
                          <a:schemeClr val="accent6"/>
                        </a:solidFill>
                        <a:effectLst/>
                        <a:latin typeface="Franklin Gothic Book" panose="020B0503020102020204" pitchFamily="34" charset="0"/>
                        <a:ea typeface="Times New Roman"/>
                        <a:cs typeface="Times New Roman"/>
                      </a:endParaRP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r>
              <a:tr h="167229">
                <a:tc>
                  <a:txBody>
                    <a:bodyPr/>
                    <a:lstStyle/>
                    <a:p>
                      <a:pPr marL="0" algn="l" defTabSz="914400" rtl="0" eaLnBrk="1" latinLnBrk="0" hangingPunct="1">
                        <a:lnSpc>
                          <a:spcPct val="115000"/>
                        </a:lnSpc>
                        <a:spcAft>
                          <a:spcPts val="0"/>
                        </a:spcAft>
                      </a:pPr>
                      <a:r>
                        <a:rPr lang="en-GB" sz="1200" kern="1200" dirty="0" smtClean="0">
                          <a:solidFill>
                            <a:schemeClr val="accent6"/>
                          </a:solidFill>
                          <a:effectLst/>
                          <a:latin typeface="Franklin Gothic Book" panose="020B0503020102020204" pitchFamily="34" charset="0"/>
                          <a:ea typeface="Times New Roman"/>
                          <a:cs typeface="Times New Roman"/>
                        </a:rPr>
                        <a:t>NPLs</a:t>
                      </a:r>
                      <a:endParaRPr lang="en-GB" sz="1200" kern="1200" dirty="0">
                        <a:solidFill>
                          <a:schemeClr val="accent6"/>
                        </a:solidFill>
                        <a:effectLst/>
                        <a:latin typeface="Franklin Gothic Book" panose="020B0503020102020204" pitchFamily="34" charset="0"/>
                        <a:ea typeface="Times New Roman"/>
                        <a:cs typeface="Times New Roman"/>
                      </a:endParaRP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pPr algn="r">
                        <a:lnSpc>
                          <a:spcPct val="115000"/>
                        </a:lnSpc>
                        <a:spcAft>
                          <a:spcPts val="0"/>
                        </a:spcAft>
                      </a:pPr>
                      <a:r>
                        <a:rPr lang="en-GB" sz="1200" dirty="0" smtClean="0">
                          <a:solidFill>
                            <a:schemeClr val="accent6"/>
                          </a:solidFill>
                          <a:effectLst/>
                          <a:latin typeface="Franklin Gothic Book" panose="020B0503020102020204" pitchFamily="34" charset="0"/>
                          <a:ea typeface="Times New Roman"/>
                          <a:cs typeface="Times New Roman"/>
                        </a:rPr>
                        <a:t>0.48%</a:t>
                      </a:r>
                      <a:endParaRPr lang="en-GB" sz="1200" dirty="0">
                        <a:solidFill>
                          <a:schemeClr val="accent6"/>
                        </a:solidFill>
                        <a:effectLst/>
                        <a:latin typeface="Franklin Gothic Book" panose="020B0503020102020204" pitchFamily="34" charset="0"/>
                        <a:ea typeface="Times New Roman"/>
                        <a:cs typeface="Times New Roman"/>
                      </a:endParaRP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pPr algn="r">
                        <a:lnSpc>
                          <a:spcPct val="115000"/>
                        </a:lnSpc>
                        <a:spcAft>
                          <a:spcPts val="0"/>
                        </a:spcAft>
                      </a:pPr>
                      <a:endParaRPr lang="en-GB" sz="1200" dirty="0">
                        <a:solidFill>
                          <a:schemeClr val="accent6"/>
                        </a:solidFill>
                        <a:effectLst/>
                        <a:latin typeface="Franklin Gothic Book" panose="020B0503020102020204" pitchFamily="34" charset="0"/>
                        <a:ea typeface="Times New Roman"/>
                        <a:cs typeface="Times New Roman"/>
                      </a:endParaRP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endParaRPr lang="en-GB" sz="1200" dirty="0">
                        <a:solidFill>
                          <a:schemeClr val="accent6"/>
                        </a:solidFill>
                        <a:effectLst/>
                        <a:latin typeface="Franklin Gothic Book" panose="020B0503020102020204" pitchFamily="34" charset="0"/>
                        <a:ea typeface="Times New Roman"/>
                        <a:cs typeface="Times New Roman"/>
                      </a:endParaRP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endParaRPr lang="en-GB" sz="1200" dirty="0">
                        <a:solidFill>
                          <a:schemeClr val="accent6"/>
                        </a:solidFill>
                        <a:effectLst/>
                        <a:latin typeface="Franklin Gothic Book" panose="020B0503020102020204" pitchFamily="34" charset="0"/>
                        <a:ea typeface="Times New Roman"/>
                        <a:cs typeface="Times New Roman"/>
                      </a:endParaRPr>
                    </a:p>
                  </a:txBody>
                  <a:tcPr marL="36000" marR="9525" marT="9525" marB="9525"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r>
            </a:tbl>
          </a:graphicData>
        </a:graphic>
      </p:graphicFrame>
      <p:sp>
        <p:nvSpPr>
          <p:cNvPr id="42" name="Rectangle 41"/>
          <p:cNvSpPr/>
          <p:nvPr/>
        </p:nvSpPr>
        <p:spPr>
          <a:xfrm>
            <a:off x="261303" y="991473"/>
            <a:ext cx="8641397" cy="673685"/>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38761" tIns="49233" rIns="38761" bIns="49233" rtlCol="0" anchor="ctr"/>
          <a:lstStyle/>
          <a:p>
            <a:pPr algn="ctr" defTabSz="984608"/>
            <a:r>
              <a:rPr lang="en-GB" sz="1600" b="1" dirty="0" smtClean="0">
                <a:solidFill>
                  <a:srgbClr val="00539B"/>
                </a:solidFill>
                <a:latin typeface="Franklin Gothic Book" panose="020B0503020102020204" pitchFamily="34" charset="0"/>
              </a:rPr>
              <a:t>The Bank’s has been operating in Bosnia and Herzegovina since 1996, with more than €2 billion invested. </a:t>
            </a:r>
            <a:endParaRPr lang="en-GB" sz="1600" b="1" dirty="0">
              <a:solidFill>
                <a:srgbClr val="00539B"/>
              </a:solidFill>
              <a:latin typeface="Franklin Gothic Book" panose="020B0503020102020204" pitchFamily="34" charset="0"/>
            </a:endParaRPr>
          </a:p>
        </p:txBody>
      </p:sp>
      <p:grpSp>
        <p:nvGrpSpPr>
          <p:cNvPr id="8" name="Group 7"/>
          <p:cNvGrpSpPr/>
          <p:nvPr/>
        </p:nvGrpSpPr>
        <p:grpSpPr>
          <a:xfrm>
            <a:off x="360568" y="4766263"/>
            <a:ext cx="3598589" cy="1700726"/>
            <a:chOff x="2776108" y="4700161"/>
            <a:chExt cx="2989560" cy="1700726"/>
          </a:xfrm>
        </p:grpSpPr>
        <p:graphicFrame>
          <p:nvGraphicFramePr>
            <p:cNvPr id="43" name="Chart 42"/>
            <p:cNvGraphicFramePr/>
            <p:nvPr>
              <p:extLst>
                <p:ext uri="{D42A27DB-BD31-4B8C-83A1-F6EECF244321}">
                  <p14:modId xmlns:p14="http://schemas.microsoft.com/office/powerpoint/2010/main" val="3595228748"/>
                </p:ext>
              </p:extLst>
            </p:nvPr>
          </p:nvGraphicFramePr>
          <p:xfrm>
            <a:off x="2776108" y="4700161"/>
            <a:ext cx="2503463" cy="1700726"/>
          </p:xfrm>
          <a:graphic>
            <a:graphicData uri="http://schemas.openxmlformats.org/drawingml/2006/chart">
              <c:chart xmlns:c="http://schemas.openxmlformats.org/drawingml/2006/chart" xmlns:r="http://schemas.openxmlformats.org/officeDocument/2006/relationships" r:id="rId5"/>
            </a:graphicData>
          </a:graphic>
        </p:graphicFrame>
        <p:sp>
          <p:nvSpPr>
            <p:cNvPr id="4" name="TextBox 3"/>
            <p:cNvSpPr txBox="1"/>
            <p:nvPr/>
          </p:nvSpPr>
          <p:spPr>
            <a:xfrm>
              <a:off x="4850923" y="4864294"/>
              <a:ext cx="914745" cy="338554"/>
            </a:xfrm>
            <a:prstGeom prst="rect">
              <a:avLst/>
            </a:prstGeom>
            <a:noFill/>
          </p:spPr>
          <p:txBody>
            <a:bodyPr wrap="square" rtlCol="0">
              <a:spAutoFit/>
            </a:bodyPr>
            <a:lstStyle/>
            <a:p>
              <a:r>
                <a:rPr lang="en-GB" sz="800" dirty="0" smtClean="0">
                  <a:solidFill>
                    <a:srgbClr val="58595B"/>
                  </a:solidFill>
                </a:rPr>
                <a:t>EBRD (70.6)</a:t>
              </a:r>
            </a:p>
            <a:p>
              <a:r>
                <a:rPr lang="en-GB" sz="800" dirty="0" smtClean="0">
                  <a:solidFill>
                    <a:srgbClr val="58595B"/>
                  </a:solidFill>
                </a:rPr>
                <a:t>B&amp;H (66.5)</a:t>
              </a:r>
            </a:p>
          </p:txBody>
        </p:sp>
        <p:sp>
          <p:nvSpPr>
            <p:cNvPr id="32" name="TextBox 3"/>
            <p:cNvSpPr txBox="1"/>
            <p:nvPr/>
          </p:nvSpPr>
          <p:spPr>
            <a:xfrm>
              <a:off x="4842842" y="5208180"/>
              <a:ext cx="914745" cy="338554"/>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800" dirty="0" smtClean="0">
                  <a:solidFill>
                    <a:srgbClr val="58595B"/>
                  </a:solidFill>
                </a:rPr>
                <a:t>EBRD (66.7)</a:t>
              </a:r>
            </a:p>
            <a:p>
              <a:r>
                <a:rPr lang="en-GB" sz="800" dirty="0" smtClean="0">
                  <a:solidFill>
                    <a:srgbClr val="58595B"/>
                  </a:solidFill>
                </a:rPr>
                <a:t>B&amp;H (61.9)</a:t>
              </a:r>
            </a:p>
          </p:txBody>
        </p:sp>
      </p:grpSp>
      <p:sp>
        <p:nvSpPr>
          <p:cNvPr id="37" name="TextBox 36"/>
          <p:cNvSpPr txBox="1"/>
          <p:nvPr/>
        </p:nvSpPr>
        <p:spPr>
          <a:xfrm>
            <a:off x="1011476" y="4356706"/>
            <a:ext cx="2296773" cy="292388"/>
          </a:xfrm>
          <a:prstGeom prst="rect">
            <a:avLst/>
          </a:prstGeom>
          <a:noFill/>
        </p:spPr>
        <p:txBody>
          <a:bodyPr wrap="square" rtlCol="0">
            <a:spAutoFit/>
          </a:bodyPr>
          <a:lstStyle/>
          <a:p>
            <a:pPr algn="ctr"/>
            <a:r>
              <a:rPr lang="en-GB" sz="1300" b="1" dirty="0" smtClean="0">
                <a:solidFill>
                  <a:srgbClr val="00539B"/>
                </a:solidFill>
                <a:latin typeface="Franklin Gothic Book" panose="020B0503020102020204" pitchFamily="34" charset="0"/>
              </a:rPr>
              <a:t>Transition Impact</a:t>
            </a:r>
            <a:endParaRPr lang="en-GB" sz="1300" b="1" dirty="0">
              <a:solidFill>
                <a:srgbClr val="00539B"/>
              </a:solidFill>
              <a:latin typeface="Franklin Gothic Book" panose="020B0503020102020204" pitchFamily="34" charset="0"/>
            </a:endParaRPr>
          </a:p>
        </p:txBody>
      </p:sp>
      <p:cxnSp>
        <p:nvCxnSpPr>
          <p:cNvPr id="44" name="Straight Connector 43"/>
          <p:cNvCxnSpPr/>
          <p:nvPr/>
        </p:nvCxnSpPr>
        <p:spPr bwMode="auto">
          <a:xfrm>
            <a:off x="444703" y="4654338"/>
            <a:ext cx="3086437" cy="0"/>
          </a:xfrm>
          <a:prstGeom prst="line">
            <a:avLst/>
          </a:prstGeom>
          <a:solidFill>
            <a:srgbClr val="005BAB"/>
          </a:solidFill>
          <a:ln w="9525" cap="flat" cmpd="sng" algn="ctr">
            <a:solidFill>
              <a:schemeClr val="tx2"/>
            </a:solidFill>
            <a:prstDash val="solid"/>
            <a:round/>
            <a:headEnd type="none" w="med" len="med"/>
            <a:tailEnd type="none" w="med" len="med"/>
          </a:ln>
          <a:effectLst/>
        </p:spPr>
      </p:cxnSp>
      <p:graphicFrame>
        <p:nvGraphicFramePr>
          <p:cNvPr id="6" name="Chart 5"/>
          <p:cNvGraphicFramePr/>
          <p:nvPr>
            <p:extLst>
              <p:ext uri="{D42A27DB-BD31-4B8C-83A1-F6EECF244321}">
                <p14:modId xmlns:p14="http://schemas.microsoft.com/office/powerpoint/2010/main" val="789691173"/>
              </p:ext>
            </p:extLst>
          </p:nvPr>
        </p:nvGraphicFramePr>
        <p:xfrm>
          <a:off x="2547963" y="2065737"/>
          <a:ext cx="2849814" cy="2131187"/>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6818259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335281" y="946501"/>
            <a:ext cx="8448598" cy="2366415"/>
          </a:xfrm>
          <a:prstGeom prst="rect">
            <a:avLst/>
          </a:prstGeom>
          <a:solidFill>
            <a:schemeClr val="bg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lIns="100561" tIns="50281" rIns="100561" bIns="50281" rtlCol="0" anchor="t"/>
          <a:lstStyle/>
          <a:p>
            <a:pPr algn="ctr">
              <a:spcAft>
                <a:spcPts val="660"/>
              </a:spcAft>
            </a:pPr>
            <a:endParaRPr lang="en-GB" dirty="0" smtClean="0">
              <a:solidFill>
                <a:srgbClr val="FFFFFF"/>
              </a:solidFill>
              <a:latin typeface="Franklin Gothic Book" panose="020B0503020102020204" pitchFamily="34" charset="0"/>
            </a:endParaRPr>
          </a:p>
        </p:txBody>
      </p:sp>
      <p:graphicFrame>
        <p:nvGraphicFramePr>
          <p:cNvPr id="38" name="Chart 37"/>
          <p:cNvGraphicFramePr/>
          <p:nvPr>
            <p:extLst>
              <p:ext uri="{D42A27DB-BD31-4B8C-83A1-F6EECF244321}">
                <p14:modId xmlns:p14="http://schemas.microsoft.com/office/powerpoint/2010/main" val="2847822759"/>
              </p:ext>
            </p:extLst>
          </p:nvPr>
        </p:nvGraphicFramePr>
        <p:xfrm>
          <a:off x="3276376" y="1401441"/>
          <a:ext cx="2596606" cy="1807630"/>
        </p:xfrm>
        <a:graphic>
          <a:graphicData uri="http://schemas.openxmlformats.org/drawingml/2006/chart">
            <c:chart xmlns:c="http://schemas.openxmlformats.org/drawingml/2006/chart" xmlns:r="http://schemas.openxmlformats.org/officeDocument/2006/relationships" r:id="rId3"/>
          </a:graphicData>
        </a:graphic>
      </p:graphicFrame>
      <p:sp>
        <p:nvSpPr>
          <p:cNvPr id="8" name="Title 1"/>
          <p:cNvSpPr>
            <a:spLocks noGrp="1"/>
          </p:cNvSpPr>
          <p:nvPr>
            <p:ph type="title"/>
          </p:nvPr>
        </p:nvSpPr>
        <p:spPr>
          <a:xfrm>
            <a:off x="328188" y="1"/>
            <a:ext cx="6758880" cy="693737"/>
          </a:xfrm>
        </p:spPr>
        <p:txBody>
          <a:bodyPr>
            <a:normAutofit/>
          </a:bodyPr>
          <a:lstStyle/>
          <a:p>
            <a:r>
              <a:rPr lang="en-GB" sz="2400" b="1" dirty="0"/>
              <a:t>1. Implementation of Previous </a:t>
            </a:r>
            <a:r>
              <a:rPr lang="en-GB" sz="2400" b="1" dirty="0" smtClean="0"/>
              <a:t>Strategy – 2014-2016 </a:t>
            </a:r>
            <a:endParaRPr lang="en-GB" sz="2400" dirty="0"/>
          </a:p>
        </p:txBody>
      </p:sp>
      <p:sp>
        <p:nvSpPr>
          <p:cNvPr id="5" name="Slide Number Placeholder 4"/>
          <p:cNvSpPr>
            <a:spLocks noGrp="1"/>
          </p:cNvSpPr>
          <p:nvPr>
            <p:ph type="sldNum" sz="quarter" idx="4"/>
          </p:nvPr>
        </p:nvSpPr>
        <p:spPr/>
        <p:txBody>
          <a:bodyPr/>
          <a:lstStyle/>
          <a:p>
            <a:fld id="{71F9F866-B438-9445-8D9F-1F8FF6608833}" type="slidenum">
              <a:rPr lang="en-GB" smtClean="0">
                <a:solidFill>
                  <a:srgbClr val="00539B"/>
                </a:solidFill>
              </a:rPr>
              <a:pPr/>
              <a:t>5</a:t>
            </a:fld>
            <a:endParaRPr lang="en-GB" dirty="0">
              <a:solidFill>
                <a:srgbClr val="00539B"/>
              </a:solidFill>
            </a:endParaRPr>
          </a:p>
        </p:txBody>
      </p:sp>
      <p:sp>
        <p:nvSpPr>
          <p:cNvPr id="9" name="TextBox 8"/>
          <p:cNvSpPr txBox="1"/>
          <p:nvPr/>
        </p:nvSpPr>
        <p:spPr>
          <a:xfrm>
            <a:off x="328188" y="544159"/>
            <a:ext cx="6337299" cy="292388"/>
          </a:xfrm>
          <a:prstGeom prst="rect">
            <a:avLst/>
          </a:prstGeom>
          <a:noFill/>
        </p:spPr>
        <p:txBody>
          <a:bodyPr wrap="square" lIns="0" rtlCol="0">
            <a:spAutoFit/>
          </a:bodyPr>
          <a:lstStyle>
            <a:defPPr>
              <a:defRPr lang="en-GB"/>
            </a:defPPr>
            <a:lvl1pPr>
              <a:defRPr b="1">
                <a:solidFill>
                  <a:srgbClr val="00539B"/>
                </a:solidFill>
                <a:latin typeface="Franklin Gothic Book" panose="020B0503020102020204" pitchFamily="34" charset="0"/>
              </a:defRPr>
            </a:lvl1pPr>
          </a:lstStyle>
          <a:p>
            <a:r>
              <a:rPr lang="en-GB" sz="1300" i="1" dirty="0" smtClean="0"/>
              <a:t>1.1. Key Transition </a:t>
            </a:r>
            <a:r>
              <a:rPr lang="en-GB" sz="1300" i="1" dirty="0"/>
              <a:t>R</a:t>
            </a:r>
            <a:r>
              <a:rPr lang="en-GB" sz="1300" i="1" dirty="0" smtClean="0"/>
              <a:t>esults </a:t>
            </a:r>
            <a:r>
              <a:rPr lang="en-GB" sz="1300" i="1" dirty="0"/>
              <a:t>A</a:t>
            </a:r>
            <a:r>
              <a:rPr lang="en-GB" sz="1300" i="1" dirty="0" smtClean="0"/>
              <a:t>chieved during Previous </a:t>
            </a:r>
            <a:r>
              <a:rPr lang="en-GB" sz="1300" i="1" dirty="0"/>
              <a:t>S</a:t>
            </a:r>
            <a:r>
              <a:rPr lang="en-GB" sz="1300" i="1" dirty="0" smtClean="0"/>
              <a:t>trategy Period</a:t>
            </a:r>
            <a:endParaRPr lang="en-GB" sz="1300" i="1" dirty="0"/>
          </a:p>
        </p:txBody>
      </p:sp>
      <p:sp>
        <p:nvSpPr>
          <p:cNvPr id="10" name="TextBox 9"/>
          <p:cNvSpPr txBox="1"/>
          <p:nvPr/>
        </p:nvSpPr>
        <p:spPr>
          <a:xfrm>
            <a:off x="66675" y="6479999"/>
            <a:ext cx="8660054" cy="380637"/>
          </a:xfrm>
          <a:prstGeom prst="rect">
            <a:avLst/>
          </a:prstGeom>
          <a:noFill/>
        </p:spPr>
        <p:txBody>
          <a:bodyPr wrap="square" rtlCol="0" anchor="ctr">
            <a:noAutofit/>
          </a:bodyPr>
          <a:lstStyle/>
          <a:p>
            <a:r>
              <a:rPr lang="en-GB" sz="660" b="1" i="1" dirty="0" smtClean="0">
                <a:solidFill>
                  <a:srgbClr val="000000"/>
                </a:solidFill>
              </a:rPr>
              <a:t>1. </a:t>
            </a:r>
            <a:r>
              <a:rPr lang="en-GB" sz="660" i="1" dirty="0" smtClean="0">
                <a:solidFill>
                  <a:srgbClr val="000000"/>
                </a:solidFill>
              </a:rPr>
              <a:t>Strategic priorities for 2014-2016: 1</a:t>
            </a:r>
            <a:r>
              <a:rPr lang="en-GB" sz="660" i="1" dirty="0">
                <a:solidFill>
                  <a:srgbClr val="000000"/>
                </a:solidFill>
              </a:rPr>
              <a:t>) Restructuring and expansion of the local private sector 2) Forging closer linkages with wider regional markets 3) Promoting a more efficient and sustainable use of </a:t>
            </a:r>
            <a:r>
              <a:rPr lang="en-GB" sz="660" i="1" dirty="0" smtClean="0">
                <a:solidFill>
                  <a:srgbClr val="000000"/>
                </a:solidFill>
              </a:rPr>
              <a:t>resources. </a:t>
            </a:r>
            <a:r>
              <a:rPr lang="en-GB" sz="660" b="1" i="1" dirty="0">
                <a:solidFill>
                  <a:srgbClr val="000000"/>
                </a:solidFill>
              </a:rPr>
              <a:t>2</a:t>
            </a:r>
            <a:r>
              <a:rPr lang="en-GB" sz="660" i="1" dirty="0" smtClean="0">
                <a:solidFill>
                  <a:srgbClr val="000000"/>
                </a:solidFill>
              </a:rPr>
              <a:t>. </a:t>
            </a:r>
            <a:r>
              <a:rPr lang="en-GB" sz="660" i="1" dirty="0">
                <a:solidFill>
                  <a:srgbClr val="000000"/>
                </a:solidFill>
              </a:rPr>
              <a:t>Transition impact performance </a:t>
            </a:r>
            <a:r>
              <a:rPr lang="en-GB" sz="660" i="1" dirty="0" smtClean="0">
                <a:solidFill>
                  <a:schemeClr val="accent6"/>
                </a:solidFill>
              </a:rPr>
              <a:t>reflects </a:t>
            </a:r>
            <a:r>
              <a:rPr lang="en-GB" sz="660" i="1" dirty="0">
                <a:solidFill>
                  <a:schemeClr val="accent6"/>
                </a:solidFill>
              </a:rPr>
              <a:t>how likely projects </a:t>
            </a:r>
            <a:r>
              <a:rPr lang="en-GB" sz="660" i="1" dirty="0" smtClean="0">
                <a:solidFill>
                  <a:schemeClr val="accent6"/>
                </a:solidFill>
              </a:rPr>
              <a:t>are </a:t>
            </a:r>
            <a:r>
              <a:rPr lang="en-GB" sz="660" i="1" dirty="0">
                <a:solidFill>
                  <a:schemeClr val="accent6"/>
                </a:solidFill>
              </a:rPr>
              <a:t>to achieve the transition impact that was expected of them at </a:t>
            </a:r>
            <a:r>
              <a:rPr lang="en-GB" sz="660" i="1" dirty="0" smtClean="0">
                <a:solidFill>
                  <a:schemeClr val="accent6"/>
                </a:solidFill>
              </a:rPr>
              <a:t>signing.</a:t>
            </a:r>
            <a:r>
              <a:rPr lang="en-GB" sz="660" i="1" dirty="0" smtClean="0">
                <a:solidFill>
                  <a:srgbClr val="000000"/>
                </a:solidFill>
              </a:rPr>
              <a:t> </a:t>
            </a:r>
            <a:r>
              <a:rPr lang="en-GB" sz="660" b="1" i="1" dirty="0">
                <a:solidFill>
                  <a:srgbClr val="000000"/>
                </a:solidFill>
              </a:rPr>
              <a:t>3</a:t>
            </a:r>
            <a:r>
              <a:rPr lang="en-GB" sz="660" i="1" dirty="0" smtClean="0">
                <a:solidFill>
                  <a:srgbClr val="000000"/>
                </a:solidFill>
              </a:rPr>
              <a:t>. Evaluated projects 2014-2016. </a:t>
            </a:r>
          </a:p>
        </p:txBody>
      </p:sp>
      <p:sp>
        <p:nvSpPr>
          <p:cNvPr id="11" name="Rectangle 10"/>
          <p:cNvSpPr/>
          <p:nvPr/>
        </p:nvSpPr>
        <p:spPr>
          <a:xfrm>
            <a:off x="432364" y="3586362"/>
            <a:ext cx="8351516" cy="245652"/>
          </a:xfrm>
          <a:prstGeom prst="rect">
            <a:avLst/>
          </a:prstGeom>
          <a:solidFill>
            <a:schemeClr val="accent1"/>
          </a:solidFill>
        </p:spPr>
        <p:txBody>
          <a:bodyPr wrap="square" lIns="100561" tIns="50281" rIns="100561" bIns="50281" anchor="ctr">
            <a:noAutofit/>
          </a:bodyPr>
          <a:lstStyle/>
          <a:p>
            <a:r>
              <a:rPr lang="en-GB" sz="1100" b="1" dirty="0">
                <a:solidFill>
                  <a:srgbClr val="FFFFFF"/>
                </a:solidFill>
                <a:latin typeface="Franklin Gothic Book" panose="020B0503020102020204" pitchFamily="34" charset="0"/>
              </a:rPr>
              <a:t>Priority 1: Restructuring and expansion of the local private sector</a:t>
            </a:r>
            <a:endParaRPr lang="en-GB" sz="1100" dirty="0">
              <a:solidFill>
                <a:srgbClr val="FFFFFF"/>
              </a:solidFill>
              <a:latin typeface="Franklin Gothic Book" panose="020B0503020102020204" pitchFamily="34" charset="0"/>
            </a:endParaRPr>
          </a:p>
        </p:txBody>
      </p:sp>
      <p:sp>
        <p:nvSpPr>
          <p:cNvPr id="13" name="Rectangle 12"/>
          <p:cNvSpPr/>
          <p:nvPr/>
        </p:nvSpPr>
        <p:spPr>
          <a:xfrm>
            <a:off x="430534" y="3877387"/>
            <a:ext cx="2244085" cy="214359"/>
          </a:xfrm>
          <a:prstGeom prst="rect">
            <a:avLst/>
          </a:prstGeom>
          <a:solidFill>
            <a:schemeClr val="accent4"/>
          </a:solidFill>
        </p:spPr>
        <p:txBody>
          <a:bodyPr wrap="square" lIns="100561" tIns="50281" rIns="100561" bIns="50281" anchor="ctr">
            <a:noAutofit/>
          </a:bodyPr>
          <a:lstStyle/>
          <a:p>
            <a:pPr algn="ctr"/>
            <a:r>
              <a:rPr lang="en-GB" sz="1000" b="1" dirty="0">
                <a:solidFill>
                  <a:srgbClr val="FFFFFF"/>
                </a:solidFill>
                <a:latin typeface="Franklin Gothic Book" panose="020B0503020102020204" pitchFamily="34" charset="0"/>
              </a:rPr>
              <a:t>Advice for Small </a:t>
            </a:r>
            <a:r>
              <a:rPr lang="en-GB" sz="1000" b="1" dirty="0" smtClean="0">
                <a:solidFill>
                  <a:srgbClr val="FFFFFF"/>
                </a:solidFill>
                <a:latin typeface="Franklin Gothic Book" panose="020B0503020102020204" pitchFamily="34" charset="0"/>
              </a:rPr>
              <a:t>Businesses  (ASB)</a:t>
            </a:r>
            <a:endParaRPr lang="en-GB" sz="1000" b="1" dirty="0">
              <a:solidFill>
                <a:srgbClr val="FFFFFF"/>
              </a:solidFill>
              <a:latin typeface="Franklin Gothic Book" panose="020B0503020102020204" pitchFamily="34" charset="0"/>
            </a:endParaRPr>
          </a:p>
        </p:txBody>
      </p:sp>
      <p:sp>
        <p:nvSpPr>
          <p:cNvPr id="14" name="Rectangle 13"/>
          <p:cNvSpPr/>
          <p:nvPr/>
        </p:nvSpPr>
        <p:spPr>
          <a:xfrm>
            <a:off x="2784599" y="3877387"/>
            <a:ext cx="6012000" cy="211629"/>
          </a:xfrm>
          <a:prstGeom prst="rect">
            <a:avLst/>
          </a:prstGeom>
          <a:solidFill>
            <a:schemeClr val="accent4"/>
          </a:solidFill>
        </p:spPr>
        <p:txBody>
          <a:bodyPr wrap="square" lIns="100561" tIns="50281" rIns="100561" bIns="50281" anchor="ctr">
            <a:noAutofit/>
          </a:bodyPr>
          <a:lstStyle/>
          <a:p>
            <a:pPr algn="ctr"/>
            <a:r>
              <a:rPr lang="en-GB" sz="1000" b="1" dirty="0">
                <a:solidFill>
                  <a:srgbClr val="FFFFFF"/>
                </a:solidFill>
                <a:latin typeface="Franklin Gothic Book" panose="020B0503020102020204" pitchFamily="34" charset="0"/>
              </a:rPr>
              <a:t> </a:t>
            </a:r>
            <a:r>
              <a:rPr lang="en-GB" sz="1000" b="1" dirty="0" smtClean="0">
                <a:solidFill>
                  <a:srgbClr val="FFFFFF"/>
                </a:solidFill>
                <a:latin typeface="Franklin Gothic Book" panose="020B0503020102020204" pitchFamily="34" charset="0"/>
              </a:rPr>
              <a:t>   Key Transition Results</a:t>
            </a:r>
            <a:endParaRPr lang="en-GB" sz="1000" b="1" dirty="0">
              <a:solidFill>
                <a:srgbClr val="FFFFFF"/>
              </a:solidFill>
              <a:latin typeface="Franklin Gothic Book" panose="020B0503020102020204" pitchFamily="34" charset="0"/>
            </a:endParaRPr>
          </a:p>
        </p:txBody>
      </p:sp>
      <p:sp>
        <p:nvSpPr>
          <p:cNvPr id="18" name="TextBox 17"/>
          <p:cNvSpPr txBox="1"/>
          <p:nvPr/>
        </p:nvSpPr>
        <p:spPr>
          <a:xfrm>
            <a:off x="2784600" y="4171949"/>
            <a:ext cx="5999280" cy="2133324"/>
          </a:xfrm>
          <a:prstGeom prst="rect">
            <a:avLst/>
          </a:prstGeom>
          <a:solidFill>
            <a:schemeClr val="accent4">
              <a:lumMod val="20000"/>
              <a:lumOff val="80000"/>
            </a:schemeClr>
          </a:solidFill>
          <a:ln>
            <a:noFill/>
          </a:ln>
        </p:spPr>
        <p:txBody>
          <a:bodyPr wrap="square" tIns="10800" bIns="10800" rtlCol="0" anchor="ctr">
            <a:noAutofit/>
          </a:bodyPr>
          <a:lstStyle/>
          <a:p>
            <a:pPr marL="171450" indent="-171450" algn="just">
              <a:buFont typeface="Arial" panose="020B0604020202020204" pitchFamily="34" charset="0"/>
              <a:buChar char="•"/>
            </a:pPr>
            <a:endParaRPr lang="en-GB" sz="1050" dirty="0" smtClean="0">
              <a:solidFill>
                <a:srgbClr val="000000"/>
              </a:solidFill>
              <a:latin typeface="Franklin Gothic Book" panose="020B0503020102020204" pitchFamily="34" charset="0"/>
            </a:endParaRPr>
          </a:p>
          <a:p>
            <a:pPr marL="171450" indent="-171450" algn="just">
              <a:spcAft>
                <a:spcPts val="1000"/>
              </a:spcAft>
              <a:buFont typeface="Arial" panose="020B0604020202020204" pitchFamily="34" charset="0"/>
              <a:buChar char="•"/>
            </a:pPr>
            <a:r>
              <a:rPr lang="en-GB" sz="1400" dirty="0">
                <a:solidFill>
                  <a:schemeClr val="accent6"/>
                </a:solidFill>
                <a:latin typeface="Franklin Gothic Book" panose="020B0503020102020204" pitchFamily="34" charset="0"/>
              </a:rPr>
              <a:t>B&amp;H’s profile as an investment </a:t>
            </a:r>
            <a:r>
              <a:rPr lang="en-GB" sz="1400" dirty="0" smtClean="0">
                <a:solidFill>
                  <a:schemeClr val="accent6"/>
                </a:solidFill>
                <a:latin typeface="Franklin Gothic Book" panose="020B0503020102020204" pitchFamily="34" charset="0"/>
              </a:rPr>
              <a:t>destination raised via EBRD-supported investment </a:t>
            </a:r>
            <a:r>
              <a:rPr lang="en-GB" sz="1400" dirty="0">
                <a:solidFill>
                  <a:schemeClr val="accent6"/>
                </a:solidFill>
                <a:latin typeface="Franklin Gothic Book" panose="020B0503020102020204" pitchFamily="34" charset="0"/>
              </a:rPr>
              <a:t>by KKR in </a:t>
            </a:r>
            <a:r>
              <a:rPr lang="en-GB" sz="1400" dirty="0" smtClean="0">
                <a:solidFill>
                  <a:schemeClr val="accent6"/>
                </a:solidFill>
                <a:latin typeface="Franklin Gothic Book" panose="020B0503020102020204" pitchFamily="34" charset="0"/>
              </a:rPr>
              <a:t>the ICT provider </a:t>
            </a:r>
            <a:r>
              <a:rPr lang="en-GB" sz="1400" dirty="0" err="1" smtClean="0">
                <a:solidFill>
                  <a:schemeClr val="accent6"/>
                </a:solidFill>
                <a:latin typeface="Franklin Gothic Book" panose="020B0503020102020204" pitchFamily="34" charset="0"/>
              </a:rPr>
              <a:t>Telemach</a:t>
            </a:r>
            <a:r>
              <a:rPr lang="en-GB" sz="1400" dirty="0" smtClean="0">
                <a:solidFill>
                  <a:schemeClr val="accent6"/>
                </a:solidFill>
                <a:latin typeface="Franklin Gothic Book" panose="020B0503020102020204" pitchFamily="34" charset="0"/>
              </a:rPr>
              <a:t>.</a:t>
            </a:r>
            <a:endParaRPr lang="en-GB" sz="1400" dirty="0">
              <a:solidFill>
                <a:schemeClr val="accent6"/>
              </a:solidFill>
              <a:latin typeface="Franklin Gothic Book" panose="020B0503020102020204" pitchFamily="34" charset="0"/>
            </a:endParaRPr>
          </a:p>
          <a:p>
            <a:pPr marL="171450" indent="-171450" algn="just">
              <a:spcAft>
                <a:spcPts val="1000"/>
              </a:spcAft>
              <a:buFont typeface="Arial" panose="020B0604020202020204" pitchFamily="34" charset="0"/>
              <a:buChar char="•"/>
            </a:pPr>
            <a:r>
              <a:rPr lang="en-GB" sz="1400" dirty="0" smtClean="0">
                <a:solidFill>
                  <a:schemeClr val="accent6"/>
                </a:solidFill>
                <a:latin typeface="Franklin Gothic Book" panose="020B0503020102020204" pitchFamily="34" charset="0"/>
              </a:rPr>
              <a:t>Increased competition in </a:t>
            </a:r>
            <a:r>
              <a:rPr lang="en-GB" sz="1400" dirty="0">
                <a:solidFill>
                  <a:schemeClr val="accent6"/>
                </a:solidFill>
                <a:latin typeface="Franklin Gothic Book" panose="020B0503020102020204" pitchFamily="34" charset="0"/>
              </a:rPr>
              <a:t>the </a:t>
            </a:r>
            <a:r>
              <a:rPr lang="en-GB" sz="1400" dirty="0" smtClean="0">
                <a:solidFill>
                  <a:schemeClr val="accent6"/>
                </a:solidFill>
                <a:latin typeface="Franklin Gothic Book" panose="020B0503020102020204" pitchFamily="34" charset="0"/>
              </a:rPr>
              <a:t>agribusiness/retail sectors supported through a loan to a local retailer. </a:t>
            </a:r>
            <a:endParaRPr lang="en-GB" sz="1400" dirty="0">
              <a:solidFill>
                <a:schemeClr val="accent6"/>
              </a:solidFill>
              <a:latin typeface="Franklin Gothic Book" panose="020B0503020102020204" pitchFamily="34" charset="0"/>
            </a:endParaRPr>
          </a:p>
          <a:p>
            <a:pPr marL="171450" indent="-171450" algn="just">
              <a:spcAft>
                <a:spcPts val="1000"/>
              </a:spcAft>
              <a:buFont typeface="Arial" panose="020B0604020202020204" pitchFamily="34" charset="0"/>
              <a:buChar char="•"/>
            </a:pPr>
            <a:r>
              <a:rPr lang="en-GB" sz="1400" dirty="0" smtClean="0">
                <a:solidFill>
                  <a:schemeClr val="accent6"/>
                </a:solidFill>
                <a:latin typeface="Franklin Gothic Book" panose="020B0503020102020204" pitchFamily="34" charset="0"/>
              </a:rPr>
              <a:t>26 </a:t>
            </a:r>
            <a:r>
              <a:rPr lang="en-GB" sz="1400" dirty="0">
                <a:solidFill>
                  <a:schemeClr val="accent6"/>
                </a:solidFill>
                <a:latin typeface="Franklin Gothic Book" panose="020B0503020102020204" pitchFamily="34" charset="0"/>
              </a:rPr>
              <a:t>per cent </a:t>
            </a:r>
            <a:r>
              <a:rPr lang="en-GB" sz="1400" dirty="0" smtClean="0">
                <a:solidFill>
                  <a:schemeClr val="accent6"/>
                </a:solidFill>
                <a:latin typeface="Franklin Gothic Book" panose="020B0503020102020204" pitchFamily="34" charset="0"/>
              </a:rPr>
              <a:t>median turnover </a:t>
            </a:r>
            <a:r>
              <a:rPr lang="en-GB" sz="1400" dirty="0">
                <a:solidFill>
                  <a:schemeClr val="accent6"/>
                </a:solidFill>
                <a:latin typeface="Franklin Gothic Book" panose="020B0503020102020204" pitchFamily="34" charset="0"/>
              </a:rPr>
              <a:t>increase </a:t>
            </a:r>
            <a:r>
              <a:rPr lang="en-GB" sz="1400" dirty="0" smtClean="0">
                <a:solidFill>
                  <a:schemeClr val="accent6"/>
                </a:solidFill>
                <a:latin typeface="Franklin Gothic Book" panose="020B0503020102020204" pitchFamily="34" charset="0"/>
              </a:rPr>
              <a:t>in local </a:t>
            </a:r>
            <a:r>
              <a:rPr lang="en-GB" sz="1400" dirty="0">
                <a:solidFill>
                  <a:schemeClr val="accent6"/>
                </a:solidFill>
                <a:latin typeface="Franklin Gothic Book" panose="020B0503020102020204" pitchFamily="34" charset="0"/>
              </a:rPr>
              <a:t>companies supported by ASB over </a:t>
            </a:r>
            <a:r>
              <a:rPr lang="en-GB" sz="1400" dirty="0" smtClean="0">
                <a:solidFill>
                  <a:schemeClr val="accent6"/>
                </a:solidFill>
                <a:latin typeface="Franklin Gothic Book" panose="020B0503020102020204" pitchFamily="34" charset="0"/>
              </a:rPr>
              <a:t>2014-6, with employment up by 24 </a:t>
            </a:r>
            <a:r>
              <a:rPr lang="en-GB" sz="1400" dirty="0">
                <a:solidFill>
                  <a:schemeClr val="accent6"/>
                </a:solidFill>
                <a:latin typeface="Franklin Gothic Book" panose="020B0503020102020204" pitchFamily="34" charset="0"/>
              </a:rPr>
              <a:t>per </a:t>
            </a:r>
            <a:r>
              <a:rPr lang="en-GB" sz="1400" dirty="0" smtClean="0">
                <a:solidFill>
                  <a:schemeClr val="accent6"/>
                </a:solidFill>
                <a:latin typeface="Franklin Gothic Book" panose="020B0503020102020204" pitchFamily="34" charset="0"/>
              </a:rPr>
              <a:t>cent. </a:t>
            </a:r>
            <a:endParaRPr lang="en-GB" sz="1400" dirty="0">
              <a:solidFill>
                <a:srgbClr val="000000"/>
              </a:solidFill>
              <a:latin typeface="Franklin Gothic Book" panose="020B0503020102020204" pitchFamily="34" charset="0"/>
            </a:endParaRPr>
          </a:p>
          <a:p>
            <a:pPr lvl="0" algn="just"/>
            <a:endParaRPr lang="en-GB" sz="1050" dirty="0" smtClean="0">
              <a:solidFill>
                <a:srgbClr val="000000"/>
              </a:solidFill>
              <a:latin typeface="Franklin Gothic Book" panose="020B0503020102020204" pitchFamily="34" charset="0"/>
            </a:endParaRPr>
          </a:p>
        </p:txBody>
      </p:sp>
      <p:sp>
        <p:nvSpPr>
          <p:cNvPr id="20" name="Rectangle 19"/>
          <p:cNvSpPr/>
          <p:nvPr/>
        </p:nvSpPr>
        <p:spPr>
          <a:xfrm>
            <a:off x="483875" y="1019855"/>
            <a:ext cx="5389106" cy="244800"/>
          </a:xfrm>
          <a:prstGeom prst="rect">
            <a:avLst/>
          </a:prstGeom>
          <a:solidFill>
            <a:schemeClr val="accent1"/>
          </a:solidFill>
        </p:spPr>
        <p:txBody>
          <a:bodyPr wrap="square" lIns="100561" tIns="50281" rIns="100561" bIns="50281" anchor="ctr">
            <a:noAutofit/>
          </a:bodyPr>
          <a:lstStyle/>
          <a:p>
            <a:pPr algn="ctr"/>
            <a:r>
              <a:rPr lang="en-GB" sz="1100" b="1" dirty="0" smtClean="0">
                <a:solidFill>
                  <a:srgbClr val="FFFFFF"/>
                </a:solidFill>
                <a:latin typeface="Franklin Gothic Book" panose="020B0503020102020204" pitchFamily="34" charset="0"/>
              </a:rPr>
              <a:t>Strategic Fit 2014-2016</a:t>
            </a:r>
            <a:endParaRPr lang="en-GB" sz="1100" b="1" dirty="0">
              <a:solidFill>
                <a:srgbClr val="FFFFFF"/>
              </a:solidFill>
              <a:latin typeface="Franklin Gothic Book" panose="020B0503020102020204" pitchFamily="34" charset="0"/>
            </a:endParaRPr>
          </a:p>
        </p:txBody>
      </p:sp>
      <p:sp>
        <p:nvSpPr>
          <p:cNvPr id="28" name="Rectangle 27"/>
          <p:cNvSpPr/>
          <p:nvPr/>
        </p:nvSpPr>
        <p:spPr>
          <a:xfrm>
            <a:off x="6095958" y="1019855"/>
            <a:ext cx="2588400" cy="244800"/>
          </a:xfrm>
          <a:prstGeom prst="rect">
            <a:avLst/>
          </a:prstGeom>
          <a:solidFill>
            <a:schemeClr val="accent1"/>
          </a:solidFill>
        </p:spPr>
        <p:txBody>
          <a:bodyPr wrap="square" lIns="100561" tIns="50281" rIns="100561" bIns="50281" anchor="ctr">
            <a:noAutofit/>
          </a:bodyPr>
          <a:lstStyle/>
          <a:p>
            <a:pPr algn="ctr"/>
            <a:r>
              <a:rPr lang="en-GB" sz="1100" b="1" dirty="0" smtClean="0">
                <a:latin typeface="Franklin Gothic Book" panose="020B0503020102020204" pitchFamily="34" charset="0"/>
              </a:rPr>
              <a:t>Transition Impact Performance</a:t>
            </a:r>
            <a:endParaRPr lang="en-GB" sz="1100" b="1" strike="sngStrike" dirty="0">
              <a:solidFill>
                <a:srgbClr val="FFFFFF"/>
              </a:solidFill>
              <a:latin typeface="Franklin Gothic Book" panose="020B0503020102020204" pitchFamily="34" charset="0"/>
            </a:endParaRPr>
          </a:p>
        </p:txBody>
      </p:sp>
      <p:graphicFrame>
        <p:nvGraphicFramePr>
          <p:cNvPr id="41" name="Chart 40"/>
          <p:cNvGraphicFramePr/>
          <p:nvPr>
            <p:extLst>
              <p:ext uri="{D42A27DB-BD31-4B8C-83A1-F6EECF244321}">
                <p14:modId xmlns:p14="http://schemas.microsoft.com/office/powerpoint/2010/main" val="3052268242"/>
              </p:ext>
            </p:extLst>
          </p:nvPr>
        </p:nvGraphicFramePr>
        <p:xfrm>
          <a:off x="6097480" y="1322059"/>
          <a:ext cx="2586878" cy="191075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2" name="Chart 41"/>
          <p:cNvGraphicFramePr/>
          <p:nvPr>
            <p:extLst>
              <p:ext uri="{D42A27DB-BD31-4B8C-83A1-F6EECF244321}">
                <p14:modId xmlns:p14="http://schemas.microsoft.com/office/powerpoint/2010/main" val="2753287958"/>
              </p:ext>
            </p:extLst>
          </p:nvPr>
        </p:nvGraphicFramePr>
        <p:xfrm>
          <a:off x="392435" y="4091746"/>
          <a:ext cx="2392164" cy="2364227"/>
        </p:xfrm>
        <a:graphic>
          <a:graphicData uri="http://schemas.openxmlformats.org/drawingml/2006/chart">
            <c:chart xmlns:c="http://schemas.openxmlformats.org/drawingml/2006/chart" xmlns:r="http://schemas.openxmlformats.org/officeDocument/2006/relationships" r:id="rId5"/>
          </a:graphicData>
        </a:graphic>
      </p:graphicFrame>
      <p:sp>
        <p:nvSpPr>
          <p:cNvPr id="19" name="TextBox 18"/>
          <p:cNvSpPr txBox="1"/>
          <p:nvPr/>
        </p:nvSpPr>
        <p:spPr>
          <a:xfrm>
            <a:off x="460939" y="4139754"/>
            <a:ext cx="2242255" cy="215444"/>
          </a:xfrm>
          <a:prstGeom prst="rect">
            <a:avLst/>
          </a:prstGeom>
          <a:noFill/>
        </p:spPr>
        <p:txBody>
          <a:bodyPr wrap="square" rtlCol="0">
            <a:spAutoFit/>
          </a:bodyPr>
          <a:lstStyle/>
          <a:p>
            <a:pPr algn="ctr"/>
            <a:r>
              <a:rPr lang="en-GB" sz="800" i="1" dirty="0" smtClean="0">
                <a:solidFill>
                  <a:srgbClr val="000000"/>
                </a:solidFill>
              </a:rPr>
              <a:t>% of ASB clients which increased their…</a:t>
            </a:r>
          </a:p>
        </p:txBody>
      </p:sp>
      <p:sp>
        <p:nvSpPr>
          <p:cNvPr id="31" name="TextBox 1"/>
          <p:cNvSpPr txBox="1"/>
          <p:nvPr/>
        </p:nvSpPr>
        <p:spPr>
          <a:xfrm>
            <a:off x="6280364" y="2451497"/>
            <a:ext cx="1229128" cy="338554"/>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800" b="1" dirty="0" smtClean="0">
                <a:solidFill>
                  <a:schemeClr val="accent1"/>
                </a:solidFill>
              </a:rPr>
              <a:t>On-track: 79% </a:t>
            </a:r>
          </a:p>
          <a:p>
            <a:pPr algn="ctr"/>
            <a:r>
              <a:rPr lang="en-GB" sz="800" b="1" dirty="0" smtClean="0">
                <a:solidFill>
                  <a:schemeClr val="accent1"/>
                </a:solidFill>
              </a:rPr>
              <a:t>(30 projects)</a:t>
            </a:r>
          </a:p>
        </p:txBody>
      </p:sp>
      <p:sp>
        <p:nvSpPr>
          <p:cNvPr id="49" name="TextBox 172"/>
          <p:cNvSpPr txBox="1"/>
          <p:nvPr/>
        </p:nvSpPr>
        <p:spPr>
          <a:xfrm>
            <a:off x="7797800" y="2731963"/>
            <a:ext cx="803130" cy="246221"/>
          </a:xfrm>
          <a:prstGeom prst="rect">
            <a:avLst/>
          </a:prstGeom>
          <a:noFill/>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r>
              <a:rPr lang="en-GB" sz="800" b="1" dirty="0" smtClean="0">
                <a:solidFill>
                  <a:schemeClr val="accent1"/>
                </a:solidFill>
              </a:rPr>
              <a:t>Likely to fail: </a:t>
            </a:r>
            <a:r>
              <a:rPr lang="en-GB" sz="800" b="1" dirty="0">
                <a:solidFill>
                  <a:schemeClr val="accent1"/>
                </a:solidFill>
              </a:rPr>
              <a:t>5</a:t>
            </a:r>
            <a:r>
              <a:rPr lang="en-GB" sz="800" b="1" dirty="0" smtClean="0">
                <a:solidFill>
                  <a:schemeClr val="accent1"/>
                </a:solidFill>
              </a:rPr>
              <a:t>%</a:t>
            </a:r>
          </a:p>
          <a:p>
            <a:pPr algn="r"/>
            <a:r>
              <a:rPr lang="en-GB" sz="800" b="1" dirty="0" smtClean="0">
                <a:solidFill>
                  <a:schemeClr val="accent1"/>
                </a:solidFill>
              </a:rPr>
              <a:t>(2 projects)</a:t>
            </a:r>
            <a:endParaRPr lang="en-GB" sz="800" b="1" dirty="0">
              <a:solidFill>
                <a:schemeClr val="accent1"/>
              </a:solidFill>
            </a:endParaRPr>
          </a:p>
        </p:txBody>
      </p:sp>
      <p:graphicFrame>
        <p:nvGraphicFramePr>
          <p:cNvPr id="17" name="Chart 16"/>
          <p:cNvGraphicFramePr/>
          <p:nvPr>
            <p:extLst>
              <p:ext uri="{D42A27DB-BD31-4B8C-83A1-F6EECF244321}">
                <p14:modId xmlns:p14="http://schemas.microsoft.com/office/powerpoint/2010/main" val="1438649721"/>
              </p:ext>
            </p:extLst>
          </p:nvPr>
        </p:nvGraphicFramePr>
        <p:xfrm>
          <a:off x="483875" y="1424002"/>
          <a:ext cx="2586878" cy="1807630"/>
        </p:xfrm>
        <a:graphic>
          <a:graphicData uri="http://schemas.openxmlformats.org/drawingml/2006/chart">
            <c:chart xmlns:c="http://schemas.openxmlformats.org/drawingml/2006/chart" xmlns:r="http://schemas.openxmlformats.org/officeDocument/2006/relationships" r:id="rId6"/>
          </a:graphicData>
        </a:graphic>
      </p:graphicFrame>
      <p:sp>
        <p:nvSpPr>
          <p:cNvPr id="51" name="TextBox 172"/>
          <p:cNvSpPr txBox="1"/>
          <p:nvPr/>
        </p:nvSpPr>
        <p:spPr>
          <a:xfrm>
            <a:off x="486415" y="1328529"/>
            <a:ext cx="2586878" cy="145825"/>
          </a:xfrm>
          <a:prstGeom prst="rect">
            <a:avLst/>
          </a:prstGeom>
          <a:solidFill>
            <a:schemeClr val="accent4">
              <a:lumMod val="20000"/>
              <a:lumOff val="80000"/>
            </a:schemeClr>
          </a:solidFill>
          <a:ln>
            <a:solidFill>
              <a:schemeClr val="accent4">
                <a:lumMod val="20000"/>
                <a:lumOff val="80000"/>
              </a:schemeClr>
            </a:solidFill>
          </a:ln>
        </p:spPr>
        <p:txBody>
          <a:bodyPr wrap="square" lIns="0" tIns="0" rIns="0" bIns="0" rtlCol="0" anchor="ctr">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800" b="1" dirty="0" smtClean="0">
                <a:solidFill>
                  <a:srgbClr val="00539B"/>
                </a:solidFill>
              </a:rPr>
              <a:t>Cumulative Annual Business Investment (ABI)</a:t>
            </a:r>
            <a:endParaRPr lang="en-GB" sz="800" b="1" dirty="0">
              <a:solidFill>
                <a:srgbClr val="00539B"/>
              </a:solidFill>
            </a:endParaRPr>
          </a:p>
        </p:txBody>
      </p:sp>
      <p:sp>
        <p:nvSpPr>
          <p:cNvPr id="52" name="TextBox 172"/>
          <p:cNvSpPr txBox="1"/>
          <p:nvPr/>
        </p:nvSpPr>
        <p:spPr>
          <a:xfrm>
            <a:off x="3276375" y="1328529"/>
            <a:ext cx="2586878" cy="145825"/>
          </a:xfrm>
          <a:prstGeom prst="rect">
            <a:avLst/>
          </a:prstGeom>
          <a:solidFill>
            <a:schemeClr val="accent4">
              <a:lumMod val="20000"/>
              <a:lumOff val="80000"/>
            </a:schemeClr>
          </a:solidFill>
        </p:spPr>
        <p:txBody>
          <a:bodyPr wrap="square" lIns="0" tIns="0" rIns="0" bIns="0" rtlCol="0" anchor="ctr">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800" b="1" dirty="0" smtClean="0">
                <a:solidFill>
                  <a:srgbClr val="00539B"/>
                </a:solidFill>
              </a:rPr>
              <a:t>Technical Assistance &amp; Investment Support Grants</a:t>
            </a:r>
            <a:endParaRPr lang="en-GB" sz="800" b="1" dirty="0">
              <a:solidFill>
                <a:srgbClr val="00539B"/>
              </a:solidFill>
            </a:endParaRPr>
          </a:p>
        </p:txBody>
      </p:sp>
      <p:sp>
        <p:nvSpPr>
          <p:cNvPr id="2" name="TextBox 1"/>
          <p:cNvSpPr txBox="1"/>
          <p:nvPr/>
        </p:nvSpPr>
        <p:spPr>
          <a:xfrm>
            <a:off x="2412942" y="3877386"/>
            <a:ext cx="180801" cy="169277"/>
          </a:xfrm>
          <a:prstGeom prst="rect">
            <a:avLst/>
          </a:prstGeom>
          <a:noFill/>
        </p:spPr>
        <p:txBody>
          <a:bodyPr wrap="square" rtlCol="0">
            <a:spAutoFit/>
          </a:bodyPr>
          <a:lstStyle/>
          <a:p>
            <a:r>
              <a:rPr lang="en-GB" sz="500" b="1" dirty="0">
                <a:solidFill>
                  <a:srgbClr val="FFFFFF"/>
                </a:solidFill>
              </a:rPr>
              <a:t>3</a:t>
            </a:r>
            <a:endParaRPr lang="en-GB" sz="500" b="1" dirty="0" smtClean="0">
              <a:solidFill>
                <a:srgbClr val="FFFFFF"/>
              </a:solidFill>
            </a:endParaRPr>
          </a:p>
        </p:txBody>
      </p:sp>
      <p:sp>
        <p:nvSpPr>
          <p:cNvPr id="36" name="TextBox 35"/>
          <p:cNvSpPr txBox="1"/>
          <p:nvPr/>
        </p:nvSpPr>
        <p:spPr>
          <a:xfrm>
            <a:off x="2801875" y="1288143"/>
            <a:ext cx="180801" cy="169277"/>
          </a:xfrm>
          <a:prstGeom prst="rect">
            <a:avLst/>
          </a:prstGeom>
          <a:noFill/>
        </p:spPr>
        <p:txBody>
          <a:bodyPr wrap="square" rtlCol="0">
            <a:spAutoFit/>
          </a:bodyPr>
          <a:lstStyle/>
          <a:p>
            <a:r>
              <a:rPr lang="en-GB" sz="500" b="1" dirty="0" smtClean="0">
                <a:solidFill>
                  <a:schemeClr val="accent1"/>
                </a:solidFill>
              </a:rPr>
              <a:t>1</a:t>
            </a:r>
          </a:p>
        </p:txBody>
      </p:sp>
      <p:sp>
        <p:nvSpPr>
          <p:cNvPr id="39" name="TextBox 38"/>
          <p:cNvSpPr txBox="1"/>
          <p:nvPr/>
        </p:nvSpPr>
        <p:spPr>
          <a:xfrm>
            <a:off x="8238578" y="1017595"/>
            <a:ext cx="180801" cy="169277"/>
          </a:xfrm>
          <a:prstGeom prst="rect">
            <a:avLst/>
          </a:prstGeom>
          <a:noFill/>
        </p:spPr>
        <p:txBody>
          <a:bodyPr wrap="square" rtlCol="0">
            <a:spAutoFit/>
          </a:bodyPr>
          <a:lstStyle/>
          <a:p>
            <a:r>
              <a:rPr lang="en-GB" sz="500" b="1" dirty="0"/>
              <a:t>2</a:t>
            </a:r>
            <a:endParaRPr lang="en-GB" sz="500" b="1" dirty="0" smtClean="0"/>
          </a:p>
        </p:txBody>
      </p:sp>
      <p:sp>
        <p:nvSpPr>
          <p:cNvPr id="30" name="TextBox 1"/>
          <p:cNvSpPr txBox="1"/>
          <p:nvPr/>
        </p:nvSpPr>
        <p:spPr>
          <a:xfrm>
            <a:off x="7331205" y="1533758"/>
            <a:ext cx="762974" cy="46166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800" b="1" dirty="0" smtClean="0"/>
              <a:t>Partially on</a:t>
            </a:r>
            <a:r>
              <a:rPr lang="en-GB" sz="800" b="1" dirty="0"/>
              <a:t> </a:t>
            </a:r>
            <a:r>
              <a:rPr lang="en-GB" sz="800" b="1" dirty="0" smtClean="0"/>
              <a:t>track: 16%</a:t>
            </a:r>
          </a:p>
          <a:p>
            <a:pPr algn="ctr"/>
            <a:r>
              <a:rPr lang="en-GB" sz="800" b="1" dirty="0" smtClean="0"/>
              <a:t>(6 projects)</a:t>
            </a:r>
          </a:p>
        </p:txBody>
      </p:sp>
      <p:sp>
        <p:nvSpPr>
          <p:cNvPr id="29" name="Rectangle 28"/>
          <p:cNvSpPr/>
          <p:nvPr/>
        </p:nvSpPr>
        <p:spPr>
          <a:xfrm>
            <a:off x="6205460" y="2791232"/>
            <a:ext cx="421192" cy="343790"/>
          </a:xfrm>
          <a:prstGeom prst="rect">
            <a:avLst/>
          </a:prstGeom>
          <a:solidFill>
            <a:schemeClr val="bg2">
              <a:lumMod val="20000"/>
              <a:lumOff val="80000"/>
            </a:schemeClr>
          </a:solidFill>
        </p:spPr>
        <p:txBody>
          <a:bodyPr wrap="square" lIns="19795" tIns="0" rIns="19795" bIns="0" anchor="ctr">
            <a:noAutofit/>
          </a:bodyPr>
          <a:lstStyle/>
          <a:p>
            <a:r>
              <a:rPr lang="en-GB" sz="700" b="1" i="1" dirty="0" smtClean="0">
                <a:solidFill>
                  <a:srgbClr val="58595B"/>
                </a:solidFill>
              </a:rPr>
              <a:t>ETI: 61.9</a:t>
            </a:r>
          </a:p>
          <a:p>
            <a:r>
              <a:rPr lang="en-GB" sz="700" b="1" i="1" dirty="0" smtClean="0">
                <a:solidFill>
                  <a:srgbClr val="58595B"/>
                </a:solidFill>
              </a:rPr>
              <a:t>PTI: 66.5 </a:t>
            </a:r>
            <a:endParaRPr lang="en-GB" sz="700" b="1" i="1" dirty="0">
              <a:solidFill>
                <a:srgbClr val="58595B"/>
              </a:solidFill>
            </a:endParaRPr>
          </a:p>
        </p:txBody>
      </p:sp>
      <p:cxnSp>
        <p:nvCxnSpPr>
          <p:cNvPr id="24" name="Straight Connector 23"/>
          <p:cNvCxnSpPr/>
          <p:nvPr/>
        </p:nvCxnSpPr>
        <p:spPr>
          <a:xfrm>
            <a:off x="8219528" y="1971675"/>
            <a:ext cx="286297" cy="0"/>
          </a:xfrm>
          <a:prstGeom prst="line">
            <a:avLst/>
          </a:prstGeom>
          <a:ln w="6350">
            <a:solidFill>
              <a:schemeClr val="tx1"/>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8505825" y="1971675"/>
            <a:ext cx="0" cy="733425"/>
          </a:xfrm>
          <a:prstGeom prst="line">
            <a:avLst/>
          </a:prstGeom>
          <a:ln w="6350">
            <a:solidFill>
              <a:schemeClr val="tx1"/>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658628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71F9F866-B438-9445-8D9F-1F8FF6608833}" type="slidenum">
              <a:rPr lang="en-GB" smtClean="0">
                <a:solidFill>
                  <a:srgbClr val="00539B"/>
                </a:solidFill>
              </a:rPr>
              <a:pPr/>
              <a:t>6</a:t>
            </a:fld>
            <a:endParaRPr lang="en-GB" dirty="0">
              <a:solidFill>
                <a:srgbClr val="00539B"/>
              </a:solidFill>
            </a:endParaRPr>
          </a:p>
        </p:txBody>
      </p:sp>
      <p:sp>
        <p:nvSpPr>
          <p:cNvPr id="9" name="TextBox 8"/>
          <p:cNvSpPr txBox="1"/>
          <p:nvPr/>
        </p:nvSpPr>
        <p:spPr>
          <a:xfrm>
            <a:off x="328188" y="555734"/>
            <a:ext cx="6337299" cy="292388"/>
          </a:xfrm>
          <a:prstGeom prst="rect">
            <a:avLst/>
          </a:prstGeom>
          <a:noFill/>
        </p:spPr>
        <p:txBody>
          <a:bodyPr wrap="square" lIns="0" rtlCol="0">
            <a:spAutoFit/>
          </a:bodyPr>
          <a:lstStyle>
            <a:defPPr>
              <a:defRPr lang="en-GB"/>
            </a:defPPr>
            <a:lvl1pPr>
              <a:defRPr b="1">
                <a:solidFill>
                  <a:srgbClr val="00539B"/>
                </a:solidFill>
                <a:latin typeface="Franklin Gothic Book" panose="020B0503020102020204" pitchFamily="34" charset="0"/>
              </a:defRPr>
            </a:lvl1pPr>
          </a:lstStyle>
          <a:p>
            <a:r>
              <a:rPr lang="en-GB" sz="1300" i="1" dirty="0" smtClean="0"/>
              <a:t>1.1. Key Transition </a:t>
            </a:r>
            <a:r>
              <a:rPr lang="en-GB" sz="1300" i="1" dirty="0"/>
              <a:t>R</a:t>
            </a:r>
            <a:r>
              <a:rPr lang="en-GB" sz="1300" i="1" dirty="0" smtClean="0"/>
              <a:t>esults </a:t>
            </a:r>
            <a:r>
              <a:rPr lang="en-GB" sz="1300" i="1" dirty="0"/>
              <a:t>A</a:t>
            </a:r>
            <a:r>
              <a:rPr lang="en-GB" sz="1300" i="1" dirty="0" smtClean="0"/>
              <a:t>chieved during Previous </a:t>
            </a:r>
            <a:r>
              <a:rPr lang="en-GB" sz="1300" i="1" dirty="0"/>
              <a:t>S</a:t>
            </a:r>
            <a:r>
              <a:rPr lang="en-GB" sz="1300" i="1" dirty="0" smtClean="0"/>
              <a:t>trategy Period</a:t>
            </a:r>
            <a:endParaRPr lang="en-GB" sz="1300" i="1" dirty="0"/>
          </a:p>
        </p:txBody>
      </p:sp>
      <p:sp>
        <p:nvSpPr>
          <p:cNvPr id="17" name="Rectangle 16"/>
          <p:cNvSpPr/>
          <p:nvPr/>
        </p:nvSpPr>
        <p:spPr>
          <a:xfrm>
            <a:off x="434232" y="1006239"/>
            <a:ext cx="8351516" cy="226293"/>
          </a:xfrm>
          <a:prstGeom prst="rect">
            <a:avLst/>
          </a:prstGeom>
          <a:solidFill>
            <a:schemeClr val="accent1"/>
          </a:solidFill>
        </p:spPr>
        <p:txBody>
          <a:bodyPr wrap="square" lIns="100561" tIns="50281" rIns="100561" bIns="50281" anchor="ctr">
            <a:noAutofit/>
          </a:bodyPr>
          <a:lstStyle/>
          <a:p>
            <a:r>
              <a:rPr lang="en-GB" b="1" dirty="0">
                <a:latin typeface="Franklin Gothic Book" panose="020B0503020102020204" pitchFamily="34" charset="0"/>
              </a:rPr>
              <a:t>Priority 2: </a:t>
            </a:r>
            <a:r>
              <a:rPr lang="en-GB" b="1" dirty="0" smtClean="0">
                <a:latin typeface="Franklin Gothic Book" panose="020B0503020102020204" pitchFamily="34" charset="0"/>
              </a:rPr>
              <a:t>Forging closer linkages with wider regional markets</a:t>
            </a:r>
            <a:endParaRPr lang="en-GB" dirty="0">
              <a:latin typeface="Franklin Gothic Book" panose="020B0503020102020204" pitchFamily="34" charset="0"/>
            </a:endParaRPr>
          </a:p>
        </p:txBody>
      </p:sp>
      <p:sp>
        <p:nvSpPr>
          <p:cNvPr id="22" name="Rectangle 21"/>
          <p:cNvSpPr/>
          <p:nvPr/>
        </p:nvSpPr>
        <p:spPr>
          <a:xfrm>
            <a:off x="434232" y="1297264"/>
            <a:ext cx="8351515" cy="194951"/>
          </a:xfrm>
          <a:prstGeom prst="rect">
            <a:avLst/>
          </a:prstGeom>
          <a:solidFill>
            <a:schemeClr val="accent4"/>
          </a:solidFill>
        </p:spPr>
        <p:txBody>
          <a:bodyPr wrap="square" lIns="100561" tIns="50281" rIns="100561" bIns="50281" anchor="ctr">
            <a:noAutofit/>
          </a:bodyPr>
          <a:lstStyle/>
          <a:p>
            <a:pPr algn="ctr"/>
            <a:r>
              <a:rPr lang="en-GB" sz="1000" b="1" dirty="0">
                <a:solidFill>
                  <a:schemeClr val="bg1"/>
                </a:solidFill>
                <a:latin typeface="Franklin Gothic Book" panose="020B0503020102020204" pitchFamily="34" charset="0"/>
              </a:rPr>
              <a:t> </a:t>
            </a:r>
            <a:r>
              <a:rPr lang="en-GB" sz="1000" b="1" dirty="0" smtClean="0">
                <a:solidFill>
                  <a:schemeClr val="bg1"/>
                </a:solidFill>
                <a:latin typeface="Franklin Gothic Book" panose="020B0503020102020204" pitchFamily="34" charset="0"/>
              </a:rPr>
              <a:t>   Key Transition Results</a:t>
            </a:r>
            <a:endParaRPr lang="en-GB" sz="1000" b="1" dirty="0">
              <a:solidFill>
                <a:schemeClr val="bg1"/>
              </a:solidFill>
              <a:latin typeface="Franklin Gothic Book" panose="020B0503020102020204" pitchFamily="34" charset="0"/>
            </a:endParaRPr>
          </a:p>
        </p:txBody>
      </p:sp>
      <p:sp>
        <p:nvSpPr>
          <p:cNvPr id="24" name="TextBox 23"/>
          <p:cNvSpPr txBox="1"/>
          <p:nvPr/>
        </p:nvSpPr>
        <p:spPr>
          <a:xfrm>
            <a:off x="434232" y="1591826"/>
            <a:ext cx="8351516" cy="2218174"/>
          </a:xfrm>
          <a:prstGeom prst="rect">
            <a:avLst/>
          </a:prstGeom>
          <a:solidFill>
            <a:schemeClr val="accent4">
              <a:lumMod val="20000"/>
              <a:lumOff val="80000"/>
            </a:schemeClr>
          </a:solidFill>
        </p:spPr>
        <p:txBody>
          <a:bodyPr wrap="square" rtlCol="0" anchor="ctr">
            <a:noAutofit/>
          </a:bodyPr>
          <a:lstStyle/>
          <a:p>
            <a:pPr marL="171450" lvl="0" indent="-171450" algn="just">
              <a:spcAft>
                <a:spcPts val="1000"/>
              </a:spcAft>
              <a:buFont typeface="Arial" panose="020B0604020202020204" pitchFamily="34" charset="0"/>
              <a:buChar char="•"/>
            </a:pPr>
            <a:r>
              <a:rPr lang="en-GB" sz="1400" dirty="0" smtClean="0">
                <a:solidFill>
                  <a:schemeClr val="accent6"/>
                </a:solidFill>
                <a:latin typeface="Franklin Gothic Book" panose="020B0503020102020204" pitchFamily="34" charset="0"/>
              </a:rPr>
              <a:t>Improved regional integration through EBRD funding Corridor </a:t>
            </a:r>
            <a:r>
              <a:rPr lang="en-GB" sz="1400" dirty="0" err="1">
                <a:solidFill>
                  <a:schemeClr val="accent6"/>
                </a:solidFill>
                <a:latin typeface="Franklin Gothic Book" panose="020B0503020102020204" pitchFamily="34" charset="0"/>
              </a:rPr>
              <a:t>Vc</a:t>
            </a:r>
            <a:r>
              <a:rPr lang="en-GB" sz="1400" dirty="0">
                <a:solidFill>
                  <a:schemeClr val="accent6"/>
                </a:solidFill>
                <a:latin typeface="Franklin Gothic Book" panose="020B0503020102020204" pitchFamily="34" charset="0"/>
              </a:rPr>
              <a:t> </a:t>
            </a:r>
            <a:r>
              <a:rPr lang="en-GB" sz="1400" dirty="0" smtClean="0">
                <a:solidFill>
                  <a:schemeClr val="accent6"/>
                </a:solidFill>
                <a:latin typeface="Franklin Gothic Book" panose="020B0503020102020204" pitchFamily="34" charset="0"/>
              </a:rPr>
              <a:t>motorway.</a:t>
            </a:r>
            <a:endParaRPr lang="en-GB" sz="1400" dirty="0">
              <a:solidFill>
                <a:schemeClr val="accent6"/>
              </a:solidFill>
              <a:latin typeface="Franklin Gothic Book" panose="020B0503020102020204" pitchFamily="34" charset="0"/>
            </a:endParaRPr>
          </a:p>
          <a:p>
            <a:pPr marL="171450" lvl="0" indent="-171450" algn="just">
              <a:spcAft>
                <a:spcPts val="1000"/>
              </a:spcAft>
              <a:buFont typeface="Arial" panose="020B0604020202020204" pitchFamily="34" charset="0"/>
              <a:buChar char="•"/>
            </a:pPr>
            <a:r>
              <a:rPr lang="en-GB" sz="1400" dirty="0" smtClean="0">
                <a:solidFill>
                  <a:schemeClr val="accent6"/>
                </a:solidFill>
                <a:latin typeface="Franklin Gothic Book" panose="020B0503020102020204" pitchFamily="34" charset="0"/>
              </a:rPr>
              <a:t>Further development of a regional power market through B&amp;H’s joining </a:t>
            </a:r>
            <a:r>
              <a:rPr lang="en-GB" sz="1400" dirty="0">
                <a:solidFill>
                  <a:schemeClr val="accent6"/>
                </a:solidFill>
                <a:latin typeface="Franklin Gothic Book" panose="020B0503020102020204" pitchFamily="34" charset="0"/>
              </a:rPr>
              <a:t>the regional </a:t>
            </a:r>
            <a:r>
              <a:rPr lang="en-GB" sz="1400" dirty="0" smtClean="0">
                <a:solidFill>
                  <a:schemeClr val="accent6"/>
                </a:solidFill>
                <a:latin typeface="Franklin Gothic Book" panose="020B0503020102020204" pitchFamily="34" charset="0"/>
              </a:rPr>
              <a:t>transmission </a:t>
            </a:r>
            <a:r>
              <a:rPr lang="en-GB" sz="1400" dirty="0">
                <a:solidFill>
                  <a:schemeClr val="accent6"/>
                </a:solidFill>
                <a:latin typeface="Franklin Gothic Book" panose="020B0503020102020204" pitchFamily="34" charset="0"/>
              </a:rPr>
              <a:t>capacity auction </a:t>
            </a:r>
            <a:r>
              <a:rPr lang="en-GB" sz="1400" dirty="0" smtClean="0">
                <a:solidFill>
                  <a:schemeClr val="accent6"/>
                </a:solidFill>
                <a:latin typeface="Franklin Gothic Book" panose="020B0503020102020204" pitchFamily="34" charset="0"/>
              </a:rPr>
              <a:t>office in Montenegro (Bank-supported).</a:t>
            </a:r>
            <a:endParaRPr lang="en-GB" sz="1400" dirty="0">
              <a:solidFill>
                <a:schemeClr val="accent6"/>
              </a:solidFill>
              <a:latin typeface="Franklin Gothic Book" panose="020B0503020102020204" pitchFamily="34" charset="0"/>
            </a:endParaRPr>
          </a:p>
          <a:p>
            <a:pPr marL="171450" lvl="0" indent="-171450" algn="just">
              <a:spcAft>
                <a:spcPts val="1000"/>
              </a:spcAft>
              <a:buFont typeface="Arial" panose="020B0604020202020204" pitchFamily="34" charset="0"/>
              <a:buChar char="•"/>
            </a:pPr>
            <a:r>
              <a:rPr lang="en-US" sz="1400" dirty="0">
                <a:solidFill>
                  <a:schemeClr val="accent6"/>
                </a:solidFill>
                <a:latin typeface="Franklin Gothic Book" panose="020B0503020102020204" pitchFamily="34" charset="0"/>
              </a:rPr>
              <a:t>Credit lines provided to local banks </a:t>
            </a:r>
            <a:r>
              <a:rPr lang="en-US" sz="1400" dirty="0" smtClean="0">
                <a:solidFill>
                  <a:schemeClr val="accent6"/>
                </a:solidFill>
                <a:latin typeface="Franklin Gothic Book" panose="020B0503020102020204" pitchFamily="34" charset="0"/>
              </a:rPr>
              <a:t>to help </a:t>
            </a:r>
            <a:r>
              <a:rPr lang="en-US" sz="1400" dirty="0">
                <a:solidFill>
                  <a:schemeClr val="accent6"/>
                </a:solidFill>
                <a:latin typeface="Franklin Gothic Book" panose="020B0503020102020204" pitchFamily="34" charset="0"/>
              </a:rPr>
              <a:t>local companies </a:t>
            </a:r>
            <a:r>
              <a:rPr lang="en-US" sz="1400" dirty="0" smtClean="0">
                <a:solidFill>
                  <a:schemeClr val="accent6"/>
                </a:solidFill>
                <a:latin typeface="Franklin Gothic Book" panose="020B0503020102020204" pitchFamily="34" charset="0"/>
              </a:rPr>
              <a:t>meet </a:t>
            </a:r>
            <a:r>
              <a:rPr lang="en-US" sz="1400" dirty="0">
                <a:solidFill>
                  <a:schemeClr val="accent6"/>
                </a:solidFill>
                <a:latin typeface="Franklin Gothic Book" panose="020B0503020102020204" pitchFamily="34" charset="0"/>
              </a:rPr>
              <a:t>EU standards thus improving their competitiveness and raising quality </a:t>
            </a:r>
            <a:r>
              <a:rPr lang="en-US" sz="1400" dirty="0" smtClean="0">
                <a:solidFill>
                  <a:schemeClr val="accent6"/>
                </a:solidFill>
                <a:latin typeface="Franklin Gothic Book" panose="020B0503020102020204" pitchFamily="34" charset="0"/>
              </a:rPr>
              <a:t>standards.</a:t>
            </a:r>
            <a:endParaRPr lang="en-GB" sz="1400" dirty="0">
              <a:solidFill>
                <a:schemeClr val="accent6"/>
              </a:solidFill>
              <a:latin typeface="Franklin Gothic Book" panose="020B0503020102020204" pitchFamily="34" charset="0"/>
            </a:endParaRPr>
          </a:p>
        </p:txBody>
      </p:sp>
      <p:sp>
        <p:nvSpPr>
          <p:cNvPr id="26" name="Rectangle 25"/>
          <p:cNvSpPr/>
          <p:nvPr/>
        </p:nvSpPr>
        <p:spPr>
          <a:xfrm>
            <a:off x="434232" y="3922795"/>
            <a:ext cx="8351516" cy="202792"/>
          </a:xfrm>
          <a:prstGeom prst="rect">
            <a:avLst/>
          </a:prstGeom>
          <a:solidFill>
            <a:schemeClr val="accent1"/>
          </a:solidFill>
        </p:spPr>
        <p:txBody>
          <a:bodyPr wrap="square" lIns="100561" tIns="50281" rIns="100561" bIns="50281" anchor="ctr">
            <a:noAutofit/>
          </a:bodyPr>
          <a:lstStyle/>
          <a:p>
            <a:pPr lvl="0"/>
            <a:r>
              <a:rPr lang="en-GB" b="1" dirty="0">
                <a:latin typeface="Franklin Gothic Book" panose="020B0503020102020204" pitchFamily="34" charset="0"/>
              </a:rPr>
              <a:t>Priority 3: </a:t>
            </a:r>
            <a:r>
              <a:rPr lang="en-GB" b="1" dirty="0" smtClean="0">
                <a:latin typeface="Franklin Gothic Book" panose="020B0503020102020204" pitchFamily="34" charset="0"/>
              </a:rPr>
              <a:t>Promoting a more efficient and sustainable use of resources</a:t>
            </a:r>
            <a:endParaRPr lang="en-GB" b="1" dirty="0">
              <a:latin typeface="Franklin Gothic Book" panose="020B0503020102020204" pitchFamily="34" charset="0"/>
            </a:endParaRPr>
          </a:p>
        </p:txBody>
      </p:sp>
      <p:sp>
        <p:nvSpPr>
          <p:cNvPr id="29" name="Rectangle 28"/>
          <p:cNvSpPr/>
          <p:nvPr/>
        </p:nvSpPr>
        <p:spPr>
          <a:xfrm>
            <a:off x="2824568" y="4213819"/>
            <a:ext cx="5961179" cy="174705"/>
          </a:xfrm>
          <a:prstGeom prst="rect">
            <a:avLst/>
          </a:prstGeom>
          <a:solidFill>
            <a:schemeClr val="accent4"/>
          </a:solidFill>
        </p:spPr>
        <p:txBody>
          <a:bodyPr wrap="square" lIns="100561" tIns="50281" rIns="100561" bIns="50281" anchor="ctr">
            <a:noAutofit/>
          </a:bodyPr>
          <a:lstStyle/>
          <a:p>
            <a:pPr algn="ctr"/>
            <a:r>
              <a:rPr lang="en-GB" sz="1000" b="1" dirty="0">
                <a:solidFill>
                  <a:schemeClr val="bg1"/>
                </a:solidFill>
                <a:latin typeface="Franklin Gothic Book" panose="020B0503020102020204" pitchFamily="34" charset="0"/>
              </a:rPr>
              <a:t> </a:t>
            </a:r>
            <a:r>
              <a:rPr lang="en-GB" sz="1000" b="1" dirty="0" smtClean="0">
                <a:solidFill>
                  <a:schemeClr val="bg1"/>
                </a:solidFill>
                <a:latin typeface="Franklin Gothic Book" panose="020B0503020102020204" pitchFamily="34" charset="0"/>
              </a:rPr>
              <a:t>   Key Transition Results</a:t>
            </a:r>
            <a:endParaRPr lang="en-GB" sz="1000" b="1" dirty="0">
              <a:solidFill>
                <a:schemeClr val="bg1"/>
              </a:solidFill>
              <a:latin typeface="Franklin Gothic Book" panose="020B0503020102020204" pitchFamily="34" charset="0"/>
            </a:endParaRPr>
          </a:p>
        </p:txBody>
      </p:sp>
      <p:sp>
        <p:nvSpPr>
          <p:cNvPr id="31" name="TextBox 30"/>
          <p:cNvSpPr txBox="1"/>
          <p:nvPr/>
        </p:nvSpPr>
        <p:spPr>
          <a:xfrm>
            <a:off x="2824568" y="4468745"/>
            <a:ext cx="5961179" cy="1823197"/>
          </a:xfrm>
          <a:prstGeom prst="rect">
            <a:avLst/>
          </a:prstGeom>
          <a:solidFill>
            <a:schemeClr val="accent4">
              <a:lumMod val="20000"/>
              <a:lumOff val="80000"/>
            </a:schemeClr>
          </a:solidFill>
        </p:spPr>
        <p:txBody>
          <a:bodyPr wrap="square" rtlCol="0" anchor="ctr">
            <a:noAutofit/>
          </a:bodyPr>
          <a:lstStyle/>
          <a:p>
            <a:pPr marL="171450" lvl="0" indent="-171450" algn="just">
              <a:spcAft>
                <a:spcPts val="1000"/>
              </a:spcAft>
              <a:buFont typeface="Arial" panose="020B0604020202020204" pitchFamily="34" charset="0"/>
              <a:buChar char="•"/>
            </a:pPr>
            <a:r>
              <a:rPr lang="en-GB" sz="1400" dirty="0" smtClean="0">
                <a:solidFill>
                  <a:schemeClr val="accent6"/>
                </a:solidFill>
                <a:latin typeface="Franklin Gothic Book" panose="020B0503020102020204" pitchFamily="34" charset="0"/>
              </a:rPr>
              <a:t>Progress in </a:t>
            </a:r>
            <a:r>
              <a:rPr lang="en-GB" sz="1400" dirty="0">
                <a:solidFill>
                  <a:schemeClr val="accent6"/>
                </a:solidFill>
                <a:latin typeface="Franklin Gothic Book" panose="020B0503020102020204" pitchFamily="34" charset="0"/>
              </a:rPr>
              <a:t>enacting </a:t>
            </a:r>
            <a:r>
              <a:rPr lang="en-GB" sz="1400" dirty="0" smtClean="0">
                <a:solidFill>
                  <a:schemeClr val="accent6"/>
                </a:solidFill>
                <a:latin typeface="Franklin Gothic Book" panose="020B0503020102020204" pitchFamily="34" charset="0"/>
              </a:rPr>
              <a:t>legislative </a:t>
            </a:r>
            <a:r>
              <a:rPr lang="en-GB" sz="1400" dirty="0">
                <a:solidFill>
                  <a:schemeClr val="accent6"/>
                </a:solidFill>
                <a:latin typeface="Franklin Gothic Book" panose="020B0503020102020204" pitchFamily="34" charset="0"/>
              </a:rPr>
              <a:t>framework for </a:t>
            </a:r>
            <a:r>
              <a:rPr lang="en-GB" sz="1400" dirty="0" smtClean="0">
                <a:solidFill>
                  <a:schemeClr val="accent6"/>
                </a:solidFill>
                <a:latin typeface="Franklin Gothic Book" panose="020B0503020102020204" pitchFamily="34" charset="0"/>
              </a:rPr>
              <a:t>promotion </a:t>
            </a:r>
            <a:r>
              <a:rPr lang="en-GB" sz="1400" dirty="0">
                <a:solidFill>
                  <a:schemeClr val="accent6"/>
                </a:solidFill>
                <a:latin typeface="Franklin Gothic Book" panose="020B0503020102020204" pitchFamily="34" charset="0"/>
              </a:rPr>
              <a:t>and development of renewable energy in both </a:t>
            </a:r>
            <a:r>
              <a:rPr lang="en-GB" sz="1400" dirty="0" smtClean="0">
                <a:solidFill>
                  <a:schemeClr val="accent6"/>
                </a:solidFill>
                <a:latin typeface="Franklin Gothic Book" panose="020B0503020102020204" pitchFamily="34" charset="0"/>
              </a:rPr>
              <a:t>entities; feed-in </a:t>
            </a:r>
            <a:r>
              <a:rPr lang="en-GB" sz="1400" dirty="0">
                <a:solidFill>
                  <a:schemeClr val="accent6"/>
                </a:solidFill>
                <a:latin typeface="Franklin Gothic Book" panose="020B0503020102020204" pitchFamily="34" charset="0"/>
              </a:rPr>
              <a:t>tariffs </a:t>
            </a:r>
            <a:r>
              <a:rPr lang="en-GB" sz="1400" dirty="0" smtClean="0">
                <a:solidFill>
                  <a:schemeClr val="accent6"/>
                </a:solidFill>
                <a:latin typeface="Franklin Gothic Book" panose="020B0503020102020204" pitchFamily="34" charset="0"/>
              </a:rPr>
              <a:t>introduced.</a:t>
            </a:r>
          </a:p>
          <a:p>
            <a:pPr marL="171450" lvl="0" indent="-171450" algn="just">
              <a:spcAft>
                <a:spcPts val="1000"/>
              </a:spcAft>
              <a:buFont typeface="Arial" panose="020B0604020202020204" pitchFamily="34" charset="0"/>
              <a:buChar char="•"/>
            </a:pPr>
            <a:r>
              <a:rPr lang="en-GB" sz="1400" dirty="0" smtClean="0">
                <a:solidFill>
                  <a:schemeClr val="accent6"/>
                </a:solidFill>
                <a:latin typeface="Franklin Gothic Book" panose="020B0503020102020204" pitchFamily="34" charset="0"/>
              </a:rPr>
              <a:t>CO</a:t>
            </a:r>
            <a:r>
              <a:rPr lang="en-GB" sz="1400" baseline="-25000" dirty="0" smtClean="0">
                <a:solidFill>
                  <a:schemeClr val="accent6"/>
                </a:solidFill>
                <a:latin typeface="Franklin Gothic Book" panose="020B0503020102020204" pitchFamily="34" charset="0"/>
              </a:rPr>
              <a:t>2 </a:t>
            </a:r>
            <a:r>
              <a:rPr lang="en-GB" sz="1400" dirty="0">
                <a:solidFill>
                  <a:schemeClr val="accent6"/>
                </a:solidFill>
                <a:latin typeface="Franklin Gothic Book" panose="020B0503020102020204" pitchFamily="34" charset="0"/>
              </a:rPr>
              <a:t>emissions </a:t>
            </a:r>
            <a:r>
              <a:rPr lang="en-GB" sz="1400" dirty="0" smtClean="0">
                <a:solidFill>
                  <a:schemeClr val="accent6"/>
                </a:solidFill>
                <a:latin typeface="Franklin Gothic Book" panose="020B0503020102020204" pitchFamily="34" charset="0"/>
              </a:rPr>
              <a:t>decreased by 47 </a:t>
            </a:r>
            <a:r>
              <a:rPr lang="en-GB" sz="1400" dirty="0" err="1" smtClean="0">
                <a:solidFill>
                  <a:schemeClr val="accent6"/>
                </a:solidFill>
                <a:latin typeface="Franklin Gothic Book" panose="020B0503020102020204" pitchFamily="34" charset="0"/>
              </a:rPr>
              <a:t>Kt</a:t>
            </a:r>
            <a:r>
              <a:rPr lang="en-GB" sz="1400" dirty="0" smtClean="0">
                <a:solidFill>
                  <a:schemeClr val="accent6"/>
                </a:solidFill>
                <a:latin typeface="Franklin Gothic Book" panose="020B0503020102020204" pitchFamily="34" charset="0"/>
              </a:rPr>
              <a:t>/year with energy savings of 649,850 GJ/y with the Bank’s help.</a:t>
            </a:r>
            <a:endParaRPr lang="en-GB" sz="1400" dirty="0">
              <a:solidFill>
                <a:schemeClr val="accent6"/>
              </a:solidFill>
              <a:latin typeface="Franklin Gothic Book" panose="020B0503020102020204" pitchFamily="34" charset="0"/>
            </a:endParaRPr>
          </a:p>
          <a:p>
            <a:pPr marL="171450" indent="-171450" algn="just">
              <a:spcAft>
                <a:spcPts val="1000"/>
              </a:spcAft>
              <a:buFont typeface="Arial" panose="020B0604020202020204" pitchFamily="34" charset="0"/>
              <a:buChar char="•"/>
            </a:pPr>
            <a:r>
              <a:rPr lang="en-US" sz="1400" dirty="0" smtClean="0">
                <a:solidFill>
                  <a:schemeClr val="accent6"/>
                </a:solidFill>
                <a:latin typeface="Franklin Gothic Book" panose="020B0503020102020204" pitchFamily="34" charset="0"/>
              </a:rPr>
              <a:t>Demonstrable </a:t>
            </a:r>
            <a:r>
              <a:rPr lang="en-US" sz="1400" dirty="0" err="1" smtClean="0">
                <a:solidFill>
                  <a:schemeClr val="accent6"/>
                </a:solidFill>
                <a:latin typeface="Franklin Gothic Book" panose="020B0503020102020204" pitchFamily="34" charset="0"/>
              </a:rPr>
              <a:t>commercialisation</a:t>
            </a:r>
            <a:r>
              <a:rPr lang="en-US" sz="1400" dirty="0" smtClean="0">
                <a:solidFill>
                  <a:schemeClr val="accent6"/>
                </a:solidFill>
                <a:latin typeface="Franklin Gothic Book" panose="020B0503020102020204" pitchFamily="34" charset="0"/>
              </a:rPr>
              <a:t> </a:t>
            </a:r>
            <a:r>
              <a:rPr lang="en-US" sz="1400" dirty="0">
                <a:solidFill>
                  <a:schemeClr val="accent6"/>
                </a:solidFill>
                <a:latin typeface="Franklin Gothic Book" panose="020B0503020102020204" pitchFamily="34" charset="0"/>
              </a:rPr>
              <a:t>of </a:t>
            </a:r>
            <a:r>
              <a:rPr lang="en-US" sz="1400" dirty="0" smtClean="0">
                <a:solidFill>
                  <a:schemeClr val="accent6"/>
                </a:solidFill>
                <a:latin typeface="Franklin Gothic Book" panose="020B0503020102020204" pitchFamily="34" charset="0"/>
              </a:rPr>
              <a:t>district </a:t>
            </a:r>
            <a:r>
              <a:rPr lang="en-US" sz="1400" dirty="0">
                <a:solidFill>
                  <a:schemeClr val="accent6"/>
                </a:solidFill>
                <a:latin typeface="Franklin Gothic Book" panose="020B0503020102020204" pitchFamily="34" charset="0"/>
              </a:rPr>
              <a:t>heating, water supply and waste water </a:t>
            </a:r>
            <a:r>
              <a:rPr lang="en-US" sz="1400" dirty="0" smtClean="0">
                <a:solidFill>
                  <a:schemeClr val="accent6"/>
                </a:solidFill>
                <a:latin typeface="Franklin Gothic Book" panose="020B0503020102020204" pitchFamily="34" charset="0"/>
              </a:rPr>
              <a:t>treatment through EBRD’s projects.</a:t>
            </a:r>
            <a:endParaRPr lang="en-GB" sz="1400" dirty="0">
              <a:solidFill>
                <a:schemeClr val="accent6"/>
              </a:solidFill>
              <a:latin typeface="Franklin Gothic Book" panose="020B0503020102020204" pitchFamily="34" charset="0"/>
            </a:endParaRPr>
          </a:p>
        </p:txBody>
      </p:sp>
      <p:sp>
        <p:nvSpPr>
          <p:cNvPr id="33" name="Title 1"/>
          <p:cNvSpPr>
            <a:spLocks noGrp="1"/>
          </p:cNvSpPr>
          <p:nvPr>
            <p:ph type="title"/>
          </p:nvPr>
        </p:nvSpPr>
        <p:spPr>
          <a:xfrm>
            <a:off x="328188" y="1"/>
            <a:ext cx="6758880" cy="693737"/>
          </a:xfrm>
        </p:spPr>
        <p:txBody>
          <a:bodyPr>
            <a:normAutofit/>
          </a:bodyPr>
          <a:lstStyle/>
          <a:p>
            <a:r>
              <a:rPr lang="en-GB" sz="2400" b="1" dirty="0"/>
              <a:t>1. Implementation of Previous </a:t>
            </a:r>
            <a:r>
              <a:rPr lang="en-GB" sz="2400" b="1" dirty="0" smtClean="0"/>
              <a:t>Strategy – 2014-2016 </a:t>
            </a:r>
            <a:endParaRPr lang="en-GB" sz="2400" dirty="0"/>
          </a:p>
        </p:txBody>
      </p:sp>
      <p:sp>
        <p:nvSpPr>
          <p:cNvPr id="32" name="Rectangle 31"/>
          <p:cNvSpPr/>
          <p:nvPr/>
        </p:nvSpPr>
        <p:spPr>
          <a:xfrm>
            <a:off x="909690" y="5252312"/>
            <a:ext cx="1214653" cy="414818"/>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spcAft>
                <a:spcPts val="600"/>
              </a:spcAft>
            </a:pPr>
            <a:r>
              <a:rPr lang="en-GB" b="1" i="1" dirty="0" smtClean="0"/>
              <a:t>Mock data</a:t>
            </a:r>
          </a:p>
        </p:txBody>
      </p:sp>
      <p:grpSp>
        <p:nvGrpSpPr>
          <p:cNvPr id="2" name="Group 1"/>
          <p:cNvGrpSpPr/>
          <p:nvPr/>
        </p:nvGrpSpPr>
        <p:grpSpPr>
          <a:xfrm>
            <a:off x="432363" y="4208863"/>
            <a:ext cx="2392205" cy="2189960"/>
            <a:chOff x="432363" y="1297264"/>
            <a:chExt cx="2242839" cy="2638128"/>
          </a:xfrm>
        </p:grpSpPr>
        <p:sp>
          <p:nvSpPr>
            <p:cNvPr id="21" name="Rectangle 20"/>
            <p:cNvSpPr/>
            <p:nvPr/>
          </p:nvSpPr>
          <p:spPr>
            <a:xfrm>
              <a:off x="432402" y="1297264"/>
              <a:ext cx="2077209" cy="197466"/>
            </a:xfrm>
            <a:prstGeom prst="rect">
              <a:avLst/>
            </a:prstGeom>
            <a:solidFill>
              <a:schemeClr val="accent4"/>
            </a:solidFill>
          </p:spPr>
          <p:txBody>
            <a:bodyPr wrap="square" lIns="100561" tIns="50281" rIns="100561" bIns="50281" anchor="ctr">
              <a:noAutofit/>
            </a:bodyPr>
            <a:lstStyle/>
            <a:p>
              <a:pPr algn="ctr"/>
              <a:r>
                <a:rPr lang="en-GB" sz="1000" b="1" dirty="0">
                  <a:latin typeface="Franklin Gothic Book" panose="020B0503020102020204" pitchFamily="34" charset="0"/>
                </a:rPr>
                <a:t>Green Economy Transition (GET)</a:t>
              </a:r>
            </a:p>
          </p:txBody>
        </p:sp>
        <p:graphicFrame>
          <p:nvGraphicFramePr>
            <p:cNvPr id="18" name="Chart 17"/>
            <p:cNvGraphicFramePr/>
            <p:nvPr>
              <p:extLst>
                <p:ext uri="{D42A27DB-BD31-4B8C-83A1-F6EECF244321}">
                  <p14:modId xmlns:p14="http://schemas.microsoft.com/office/powerpoint/2010/main" val="1538492131"/>
                </p:ext>
              </p:extLst>
            </p:nvPr>
          </p:nvGraphicFramePr>
          <p:xfrm>
            <a:off x="432363" y="1591826"/>
            <a:ext cx="2242839" cy="2343566"/>
          </p:xfrm>
          <a:graphic>
            <a:graphicData uri="http://schemas.openxmlformats.org/drawingml/2006/chart">
              <c:chart xmlns:c="http://schemas.openxmlformats.org/drawingml/2006/chart" xmlns:r="http://schemas.openxmlformats.org/officeDocument/2006/relationships" r:id="rId3"/>
            </a:graphicData>
          </a:graphic>
        </p:graphicFrame>
      </p:grpSp>
    </p:spTree>
    <p:extLst>
      <p:ext uri="{BB962C8B-B14F-4D97-AF65-F5344CB8AC3E}">
        <p14:creationId xmlns:p14="http://schemas.microsoft.com/office/powerpoint/2010/main" val="20744136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Table 19"/>
          <p:cNvGraphicFramePr>
            <a:graphicFrameLocks noGrp="1"/>
          </p:cNvGraphicFramePr>
          <p:nvPr>
            <p:extLst>
              <p:ext uri="{D42A27DB-BD31-4B8C-83A1-F6EECF244321}">
                <p14:modId xmlns:p14="http://schemas.microsoft.com/office/powerpoint/2010/main" val="2010744186"/>
              </p:ext>
            </p:extLst>
          </p:nvPr>
        </p:nvGraphicFramePr>
        <p:xfrm>
          <a:off x="332037" y="835222"/>
          <a:ext cx="8418526" cy="5651034"/>
        </p:xfrm>
        <a:graphic>
          <a:graphicData uri="http://schemas.openxmlformats.org/drawingml/2006/table">
            <a:tbl>
              <a:tblPr firstRow="1" bandRow="1">
                <a:tableStyleId>{3B4B98B0-60AC-42C2-AFA5-B58CD77FA1E5}</a:tableStyleId>
              </a:tblPr>
              <a:tblGrid>
                <a:gridCol w="3927945"/>
                <a:gridCol w="477679"/>
                <a:gridCol w="4012902"/>
              </a:tblGrid>
              <a:tr h="1103994">
                <a:tc gridSpan="3">
                  <a:txBody>
                    <a:bodyPr/>
                    <a:lstStyle/>
                    <a:p>
                      <a:pPr marL="0" marR="0" indent="0" algn="just" defTabSz="100648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i="1" u="none" baseline="0" dirty="0" smtClean="0">
                        <a:solidFill>
                          <a:schemeClr val="accent6"/>
                        </a:solidFill>
                        <a:latin typeface="Franklin Gothic Book" panose="020B0503020102020204" pitchFamily="34" charset="0"/>
                      </a:endParaRPr>
                    </a:p>
                  </a:txBody>
                  <a:tcPr anchor="ctr">
                    <a:lnL>
                      <a:noFill/>
                    </a:lnL>
                    <a:lnR>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GB" sz="1000" dirty="0">
                        <a:latin typeface="Franklin Gothic Book" panose="020B0503020102020204" pitchFamily="34" charset="0"/>
                      </a:endParaRPr>
                    </a:p>
                  </a:txBody>
                  <a:tcPr anchor="ctr">
                    <a:lnL>
                      <a:noFill/>
                    </a:lnL>
                    <a:lnR>
                      <a:noFill/>
                    </a:lnR>
                    <a:lnT w="12700" cmpd="sng">
                      <a:noFill/>
                    </a:lnT>
                    <a:lnB w="12700" cmpd="sng">
                      <a:noFill/>
                    </a:lnB>
                    <a:lnTlToBr w="12700" cmpd="sng">
                      <a:noFill/>
                      <a:prstDash val="solid"/>
                    </a:lnTlToBr>
                    <a:lnBlToTr w="12700" cmpd="sng">
                      <a:noFill/>
                      <a:prstDash val="solid"/>
                    </a:lnBlToTr>
                  </a:tcPr>
                </a:tc>
                <a:tc hMerge="1">
                  <a:txBody>
                    <a:bodyPr/>
                    <a:lstStyle/>
                    <a:p>
                      <a:pPr marL="0" marR="0" indent="0" algn="ctr" defTabSz="1006480" rtl="0" eaLnBrk="1" fontAlgn="auto" latinLnBrk="0" hangingPunct="1">
                        <a:lnSpc>
                          <a:spcPct val="100000"/>
                        </a:lnSpc>
                        <a:spcBef>
                          <a:spcPts val="0"/>
                        </a:spcBef>
                        <a:spcAft>
                          <a:spcPts val="0"/>
                        </a:spcAft>
                        <a:buClrTx/>
                        <a:buSzTx/>
                        <a:buFontTx/>
                        <a:buNone/>
                        <a:tabLst/>
                        <a:defRPr/>
                      </a:pPr>
                      <a:endParaRPr lang="en-GB" sz="1000" dirty="0">
                        <a:latin typeface="Franklin Gothic Book" panose="020B0503020102020204" pitchFamily="34" charset="0"/>
                      </a:endParaRPr>
                    </a:p>
                  </a:txBody>
                  <a:tcPr anchor="ctr">
                    <a:lnL>
                      <a:noFill/>
                    </a:lnL>
                    <a:lnR>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r>
              <a:tr h="175334">
                <a:tc>
                  <a:txBody>
                    <a:bodyPr/>
                    <a:lstStyle/>
                    <a:p>
                      <a:pPr marL="0" marR="0" indent="0" algn="ctr" defTabSz="1006480" rtl="0" eaLnBrk="1" fontAlgn="auto" latinLnBrk="0" hangingPunct="1">
                        <a:lnSpc>
                          <a:spcPct val="100000"/>
                        </a:lnSpc>
                        <a:spcBef>
                          <a:spcPts val="0"/>
                        </a:spcBef>
                        <a:spcAft>
                          <a:spcPts val="0"/>
                        </a:spcAft>
                        <a:buClrTx/>
                        <a:buSzTx/>
                        <a:buFontTx/>
                        <a:buNone/>
                        <a:tabLst/>
                        <a:defRPr/>
                      </a:pPr>
                      <a:r>
                        <a:rPr lang="en-GB" sz="1200" b="1" i="0" dirty="0" smtClean="0">
                          <a:solidFill>
                            <a:schemeClr val="accent1"/>
                          </a:solidFill>
                          <a:latin typeface="Franklin Gothic Book" panose="020B0503020102020204" pitchFamily="34" charset="0"/>
                        </a:rPr>
                        <a:t>Implementation</a:t>
                      </a:r>
                      <a:r>
                        <a:rPr lang="en-GB" sz="1200" b="1" i="0" baseline="0" dirty="0" smtClean="0">
                          <a:solidFill>
                            <a:schemeClr val="accent1"/>
                          </a:solidFill>
                          <a:latin typeface="Franklin Gothic Book" panose="020B0503020102020204" pitchFamily="34" charset="0"/>
                        </a:rPr>
                        <a:t> C</a:t>
                      </a:r>
                      <a:r>
                        <a:rPr lang="en-GB" sz="1200" b="1" i="0" dirty="0" smtClean="0">
                          <a:solidFill>
                            <a:schemeClr val="accent1"/>
                          </a:solidFill>
                          <a:latin typeface="Franklin Gothic Book" panose="020B0503020102020204" pitchFamily="34" charset="0"/>
                        </a:rPr>
                        <a:t>hallenges and Opportunities</a:t>
                      </a:r>
                      <a:r>
                        <a:rPr lang="en-GB" sz="1200" b="1" i="0" baseline="0" dirty="0" smtClean="0">
                          <a:solidFill>
                            <a:schemeClr val="accent1"/>
                          </a:solidFill>
                          <a:latin typeface="Franklin Gothic Book" panose="020B0503020102020204" pitchFamily="34" charset="0"/>
                        </a:rPr>
                        <a:t> </a:t>
                      </a:r>
                      <a:r>
                        <a:rPr lang="en-GB" sz="1200" b="1" i="0" dirty="0" smtClean="0">
                          <a:solidFill>
                            <a:schemeClr val="accent1"/>
                          </a:solidFill>
                          <a:latin typeface="Franklin Gothic Book" panose="020B0503020102020204" pitchFamily="34" charset="0"/>
                        </a:rPr>
                        <a:t> </a:t>
                      </a:r>
                      <a:endParaRPr lang="en-GB" sz="1200" i="0" dirty="0">
                        <a:latin typeface="Franklin Gothic Book" panose="020B0503020102020204" pitchFamily="34" charset="0"/>
                      </a:endParaRPr>
                    </a:p>
                  </a:txBody>
                  <a:tcPr anchor="ctr">
                    <a:lnL>
                      <a:noFill/>
                    </a:lnL>
                    <a:lnR>
                      <a:noFill/>
                    </a:lnR>
                    <a:lnT w="12700" cap="flat" cmpd="sng" algn="ctr">
                      <a:solidFill>
                        <a:schemeClr val="bg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200" i="0" dirty="0">
                        <a:latin typeface="Franklin Gothic Book" panose="020B0503020102020204" pitchFamily="34" charset="0"/>
                      </a:endParaRPr>
                    </a:p>
                  </a:txBody>
                  <a:tcPr anchor="ctr">
                    <a:lnL>
                      <a:noFill/>
                    </a:lnL>
                    <a:lnR>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ctr" defTabSz="1006480" rtl="0" eaLnBrk="1" fontAlgn="auto" latinLnBrk="0" hangingPunct="1">
                        <a:lnSpc>
                          <a:spcPct val="100000"/>
                        </a:lnSpc>
                        <a:spcBef>
                          <a:spcPts val="0"/>
                        </a:spcBef>
                        <a:spcAft>
                          <a:spcPts val="0"/>
                        </a:spcAft>
                        <a:buClrTx/>
                        <a:buSzTx/>
                        <a:buFontTx/>
                        <a:buNone/>
                        <a:tabLst/>
                        <a:defRPr/>
                      </a:pPr>
                      <a:r>
                        <a:rPr lang="en-GB" sz="1200" b="1" i="0" dirty="0" smtClean="0">
                          <a:solidFill>
                            <a:schemeClr val="accent1"/>
                          </a:solidFill>
                          <a:latin typeface="Franklin Gothic Book" panose="020B0503020102020204" pitchFamily="34" charset="0"/>
                        </a:rPr>
                        <a:t>Key Lessons</a:t>
                      </a:r>
                      <a:endParaRPr lang="en-GB" sz="1200" i="0" dirty="0">
                        <a:latin typeface="Franklin Gothic Book" panose="020B0503020102020204" pitchFamily="34" charset="0"/>
                      </a:endParaRPr>
                    </a:p>
                  </a:txBody>
                  <a:tcPr anchor="ctr">
                    <a:lnL>
                      <a:noFill/>
                    </a:lnL>
                    <a:lnR>
                      <a:noFill/>
                    </a:lnR>
                    <a:lnT w="12700" cap="flat" cmpd="sng" algn="ctr">
                      <a:solidFill>
                        <a:schemeClr val="bg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r>
              <a:tr h="3770028">
                <a:tc>
                  <a:txBody>
                    <a:bodyPr/>
                    <a:lstStyle/>
                    <a:p>
                      <a:pPr marL="171450" marR="0" indent="-1714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GB" sz="1100" b="0" dirty="0" smtClean="0">
                          <a:solidFill>
                            <a:schemeClr val="accent6"/>
                          </a:solidFill>
                          <a:latin typeface="Franklin Gothic Book" panose="020B0503020102020204" pitchFamily="34" charset="0"/>
                        </a:rPr>
                        <a:t>Progress impeded</a:t>
                      </a:r>
                      <a:r>
                        <a:rPr lang="en-GB" sz="1100" b="0" baseline="0" dirty="0" smtClean="0">
                          <a:solidFill>
                            <a:schemeClr val="accent6"/>
                          </a:solidFill>
                          <a:latin typeface="Franklin Gothic Book" panose="020B0503020102020204" pitchFamily="34" charset="0"/>
                        </a:rPr>
                        <a:t> by difficult business climate, weak rule of law, inconsistent commitment to reform.</a:t>
                      </a:r>
                    </a:p>
                    <a:p>
                      <a:pPr marL="171450" marR="0" indent="-1714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GB" sz="1100" b="0" baseline="0" dirty="0" smtClean="0">
                          <a:solidFill>
                            <a:schemeClr val="accent6"/>
                          </a:solidFill>
                          <a:latin typeface="Franklin Gothic Book" panose="020B0503020102020204" pitchFamily="34" charset="0"/>
                        </a:rPr>
                        <a:t>Privatisation process in the Federation effectively stalled.</a:t>
                      </a:r>
                    </a:p>
                    <a:p>
                      <a:pPr marL="171450" indent="-171450" algn="l">
                        <a:spcAft>
                          <a:spcPts val="1200"/>
                        </a:spcAft>
                        <a:buFont typeface="Arial" panose="020B0604020202020204" pitchFamily="34" charset="0"/>
                        <a:buChar char="•"/>
                      </a:pPr>
                      <a:r>
                        <a:rPr lang="en-GB" sz="1100" b="0" dirty="0" smtClean="0">
                          <a:solidFill>
                            <a:schemeClr val="accent6"/>
                          </a:solidFill>
                          <a:latin typeface="Franklin Gothic Book" panose="020B0503020102020204" pitchFamily="34" charset="0"/>
                        </a:rPr>
                        <a:t>Corporate sector</a:t>
                      </a:r>
                      <a:r>
                        <a:rPr lang="en-GB" sz="1100" b="0" baseline="0" dirty="0" smtClean="0">
                          <a:solidFill>
                            <a:schemeClr val="accent6"/>
                          </a:solidFill>
                          <a:latin typeface="Franklin Gothic Book" panose="020B0503020102020204" pitchFamily="34" charset="0"/>
                        </a:rPr>
                        <a:t> shallow, constrained by lack of skills, weak corporate governance.</a:t>
                      </a:r>
                      <a:endParaRPr lang="en-GB" sz="1100" b="0" dirty="0" smtClean="0">
                        <a:solidFill>
                          <a:schemeClr val="accent6"/>
                        </a:solidFill>
                        <a:latin typeface="Franklin Gothic Book" panose="020B0503020102020204" pitchFamily="34" charset="0"/>
                      </a:endParaRPr>
                    </a:p>
                    <a:p>
                      <a:pPr marL="171450" marR="0" indent="-1714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GB" sz="1100" b="0" dirty="0" smtClean="0">
                          <a:solidFill>
                            <a:schemeClr val="accent6"/>
                          </a:solidFill>
                          <a:latin typeface="Franklin Gothic Book" panose="020B0503020102020204" pitchFamily="34" charset="0"/>
                        </a:rPr>
                        <a:t>Banking sector</a:t>
                      </a:r>
                      <a:r>
                        <a:rPr lang="en-GB" sz="1100" b="0" baseline="0" dirty="0" smtClean="0">
                          <a:solidFill>
                            <a:schemeClr val="accent6"/>
                          </a:solidFill>
                          <a:latin typeface="Franklin Gothic Book" panose="020B0503020102020204" pitchFamily="34" charset="0"/>
                        </a:rPr>
                        <a:t> liquid and risk-averse with NPLs </a:t>
                      </a:r>
                      <a:r>
                        <a:rPr lang="en-GB" sz="1100" b="0" kern="1200" dirty="0" smtClean="0">
                          <a:solidFill>
                            <a:schemeClr val="accent6"/>
                          </a:solidFill>
                          <a:latin typeface="Franklin Gothic Book" panose="020B0503020102020204" pitchFamily="34" charset="0"/>
                          <a:ea typeface="+mn-ea"/>
                          <a:cs typeface="+mn-cs"/>
                        </a:rPr>
                        <a:t>reduced but</a:t>
                      </a:r>
                      <a:r>
                        <a:rPr lang="en-GB" sz="1100" b="0" kern="1200" baseline="0" dirty="0" smtClean="0">
                          <a:solidFill>
                            <a:schemeClr val="accent6"/>
                          </a:solidFill>
                          <a:latin typeface="Franklin Gothic Book" panose="020B0503020102020204" pitchFamily="34" charset="0"/>
                          <a:ea typeface="+mn-ea"/>
                          <a:cs typeface="+mn-cs"/>
                        </a:rPr>
                        <a:t> still </a:t>
                      </a:r>
                      <a:r>
                        <a:rPr lang="en-GB" sz="1100" b="0" kern="1200" dirty="0" smtClean="0">
                          <a:solidFill>
                            <a:schemeClr val="accent6"/>
                          </a:solidFill>
                          <a:latin typeface="Franklin Gothic Book" panose="020B0503020102020204" pitchFamily="34" charset="0"/>
                          <a:ea typeface="+mn-ea"/>
                          <a:cs typeface="+mn-cs"/>
                        </a:rPr>
                        <a:t>significant, reduced</a:t>
                      </a:r>
                      <a:r>
                        <a:rPr lang="en-GB" sz="1100" b="0" kern="1200" baseline="0" dirty="0" smtClean="0">
                          <a:solidFill>
                            <a:schemeClr val="accent6"/>
                          </a:solidFill>
                          <a:latin typeface="Franklin Gothic Book" panose="020B0503020102020204" pitchFamily="34" charset="0"/>
                          <a:ea typeface="+mn-ea"/>
                          <a:cs typeface="+mn-cs"/>
                        </a:rPr>
                        <a:t> </a:t>
                      </a:r>
                      <a:r>
                        <a:rPr lang="en-GB" sz="1100" b="0" kern="1200" dirty="0" smtClean="0">
                          <a:solidFill>
                            <a:schemeClr val="accent6"/>
                          </a:solidFill>
                          <a:latin typeface="Franklin Gothic Book" panose="020B0503020102020204" pitchFamily="34" charset="0"/>
                          <a:ea typeface="+mn-ea"/>
                          <a:cs typeface="+mn-cs"/>
                        </a:rPr>
                        <a:t>interest </a:t>
                      </a:r>
                      <a:r>
                        <a:rPr lang="en-GB" sz="1100" b="0" baseline="0" dirty="0" smtClean="0">
                          <a:solidFill>
                            <a:schemeClr val="accent6"/>
                          </a:solidFill>
                          <a:latin typeface="Franklin Gothic Book" panose="020B0503020102020204" pitchFamily="34" charset="0"/>
                        </a:rPr>
                        <a:t>in generic SME offerings.</a:t>
                      </a:r>
                    </a:p>
                    <a:p>
                      <a:pPr marL="171450" marR="0" indent="-1714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GB" sz="1100" b="0" baseline="0" dirty="0" smtClean="0">
                          <a:solidFill>
                            <a:schemeClr val="accent6"/>
                          </a:solidFill>
                          <a:latin typeface="Franklin Gothic Book" panose="020B0503020102020204" pitchFamily="34" charset="0"/>
                        </a:rPr>
                        <a:t>Road sector reforms set back by a pilot PPP project cancellation, progress made in regional power interconnection.</a:t>
                      </a:r>
                    </a:p>
                    <a:p>
                      <a:pPr marL="171450" indent="-171450" algn="l">
                        <a:spcAft>
                          <a:spcPts val="1200"/>
                        </a:spcAft>
                        <a:buFont typeface="Arial" panose="020B0604020202020204" pitchFamily="34" charset="0"/>
                        <a:buChar char="•"/>
                      </a:pPr>
                      <a:r>
                        <a:rPr lang="en-GB" sz="1100" b="0" baseline="0" dirty="0" smtClean="0">
                          <a:solidFill>
                            <a:schemeClr val="accent6"/>
                          </a:solidFill>
                          <a:latin typeface="Franklin Gothic Book" panose="020B0503020102020204" pitchFamily="34" charset="0"/>
                        </a:rPr>
                        <a:t>FDI deterred by political risk, complex governing structure, weak regulatory frameworks. </a:t>
                      </a:r>
                    </a:p>
                    <a:p>
                      <a:pPr marL="171450" indent="-171450" algn="l">
                        <a:spcAft>
                          <a:spcPts val="1200"/>
                        </a:spcAft>
                        <a:buFont typeface="Arial" panose="020B0604020202020204" pitchFamily="34" charset="0"/>
                        <a:buChar char="•"/>
                      </a:pPr>
                      <a:r>
                        <a:rPr lang="en-GB" sz="1100" b="0" baseline="0" dirty="0" smtClean="0">
                          <a:solidFill>
                            <a:schemeClr val="accent6"/>
                          </a:solidFill>
                          <a:latin typeface="Franklin Gothic Book" panose="020B0503020102020204" pitchFamily="34" charset="0"/>
                        </a:rPr>
                        <a:t>Strategy delivery vulnerable to external shocks, e.g., floods.</a:t>
                      </a:r>
                    </a:p>
                    <a:p>
                      <a:pPr marL="171450" marR="0" indent="-1714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GB" sz="1100" b="0" baseline="0" dirty="0" smtClean="0">
                          <a:solidFill>
                            <a:schemeClr val="accent6"/>
                          </a:solidFill>
                          <a:latin typeface="Franklin Gothic Book" panose="020B0503020102020204" pitchFamily="34" charset="0"/>
                        </a:rPr>
                        <a:t>Reform acceleration impetus created by the government’s Reform Agenda, IMF facility, EU membership prospect.</a:t>
                      </a:r>
                    </a:p>
                    <a:p>
                      <a:pPr marL="171450" marR="0" indent="-1714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GB" sz="1100" b="0" baseline="0" dirty="0" smtClean="0">
                          <a:solidFill>
                            <a:schemeClr val="accent6"/>
                          </a:solidFill>
                          <a:latin typeface="Franklin Gothic Book" panose="020B0503020102020204" pitchFamily="34" charset="0"/>
                        </a:rPr>
                        <a:t>Strong coordination with the authorities and IFIs on prioritisation of investment projects (especially in the transport and energy sectors).</a:t>
                      </a:r>
                      <a:endParaRPr lang="en-GB" sz="1100" b="0" dirty="0" smtClean="0">
                        <a:solidFill>
                          <a:schemeClr val="accent6"/>
                        </a:solidFill>
                        <a:latin typeface="Franklin Gothic Book" panose="020B0503020102020204" pitchFamily="34" charset="0"/>
                      </a:endParaRPr>
                    </a:p>
                  </a:txBody>
                  <a:tcPr marT="18000" marB="18000" anchor="ctr">
                    <a:lnL>
                      <a:noFill/>
                    </a:lnL>
                    <a:lnR>
                      <a:noFill/>
                    </a:lnR>
                    <a:lnT w="12700" cap="flat" cmpd="sng" algn="ctr">
                      <a:solidFill>
                        <a:schemeClr val="accent1"/>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marL="171450" indent="-171450" algn="just">
                        <a:buFont typeface="Arial" panose="020B0604020202020204" pitchFamily="34" charset="0"/>
                        <a:buChar char="•"/>
                      </a:pPr>
                      <a:endParaRPr lang="en-GB" sz="1100" dirty="0">
                        <a:solidFill>
                          <a:schemeClr val="accent6"/>
                        </a:solidFill>
                        <a:latin typeface="Franklin Gothic Book" panose="020B0503020102020204" pitchFamily="34" charset="0"/>
                      </a:endParaRPr>
                    </a:p>
                  </a:txBody>
                  <a:tcPr marT="18000" marB="18000">
                    <a:lnL>
                      <a:noFill/>
                    </a:lnL>
                    <a:lnR>
                      <a:noFill/>
                    </a:lnR>
                    <a:lnT>
                      <a:noFill/>
                    </a:lnT>
                    <a:lnB>
                      <a:noFill/>
                    </a:lnB>
                    <a:lnTlToBr w="12700" cmpd="sng">
                      <a:noFill/>
                      <a:prstDash val="solid"/>
                    </a:lnTlToBr>
                    <a:lnBlToTr w="12700" cmpd="sng">
                      <a:noFill/>
                      <a:prstDash val="solid"/>
                    </a:lnBlToTr>
                    <a:noFill/>
                  </a:tcPr>
                </a:tc>
                <a:tc>
                  <a:txBody>
                    <a:bodyPr/>
                    <a:lstStyle/>
                    <a:p>
                      <a:pPr marL="171450" marR="0" lvl="0" indent="-171450" algn="l" defTabSz="100648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GB" sz="1100" dirty="0" smtClean="0">
                          <a:solidFill>
                            <a:schemeClr val="accent6"/>
                          </a:solidFill>
                          <a:latin typeface="Franklin Gothic Book" panose="020B0503020102020204" pitchFamily="34" charset="0"/>
                        </a:rPr>
                        <a:t>Meaningful</a:t>
                      </a:r>
                      <a:r>
                        <a:rPr lang="en-GB" sz="1100" baseline="0" dirty="0" smtClean="0">
                          <a:solidFill>
                            <a:schemeClr val="accent6"/>
                          </a:solidFill>
                          <a:latin typeface="Franklin Gothic Book" panose="020B0503020102020204" pitchFamily="34" charset="0"/>
                        </a:rPr>
                        <a:t> p</a:t>
                      </a:r>
                      <a:r>
                        <a:rPr lang="en-GB" sz="1100" dirty="0" smtClean="0">
                          <a:solidFill>
                            <a:schemeClr val="accent6"/>
                          </a:solidFill>
                          <a:latin typeface="Franklin Gothic Book" panose="020B0503020102020204" pitchFamily="34" charset="0"/>
                        </a:rPr>
                        <a:t>rivatisation, although</a:t>
                      </a:r>
                      <a:r>
                        <a:rPr lang="en-GB" sz="1100" baseline="0" dirty="0" smtClean="0">
                          <a:solidFill>
                            <a:schemeClr val="accent6"/>
                          </a:solidFill>
                          <a:latin typeface="Franklin Gothic Book" panose="020B0503020102020204" pitchFamily="34" charset="0"/>
                        </a:rPr>
                        <a:t> powerful enabling factor, will likely remain a best-case scenario in the near-term. Only persistent advocacy and firm external pressure in concert with other key players, in combination with heightened internal need, may bring it about.</a:t>
                      </a:r>
                    </a:p>
                    <a:p>
                      <a:pPr marL="171450" marR="0" lvl="0" indent="-171450" algn="l" defTabSz="100648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GB" sz="1100" baseline="0" dirty="0" smtClean="0">
                          <a:solidFill>
                            <a:schemeClr val="accent6"/>
                          </a:solidFill>
                          <a:latin typeface="Franklin Gothic Book" panose="020B0503020102020204" pitchFamily="34" charset="0"/>
                        </a:rPr>
                        <a:t>Engagement with carefully selected SMEs that stand a chance of scaling up through a tailored combination of ASB advisory and investment should produce demonstration effect.</a:t>
                      </a:r>
                    </a:p>
                    <a:p>
                      <a:pPr marL="171450" marR="0" lvl="0" indent="-171450" algn="l" defTabSz="100648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GB" sz="1100" baseline="0" dirty="0" smtClean="0">
                          <a:solidFill>
                            <a:schemeClr val="accent6"/>
                          </a:solidFill>
                          <a:latin typeface="Franklin Gothic Book" panose="020B0503020102020204" pitchFamily="34" charset="0"/>
                        </a:rPr>
                        <a:t>Provision of targeted (e.g., Women in Business) lending frameworks can work well in risk-averse environment. </a:t>
                      </a:r>
                    </a:p>
                    <a:p>
                      <a:pPr marL="171450" marR="0" lvl="0" indent="-171450" algn="l" defTabSz="100648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GB" sz="1100" baseline="0" dirty="0" smtClean="0">
                          <a:solidFill>
                            <a:schemeClr val="accent6"/>
                          </a:solidFill>
                          <a:latin typeface="Franklin Gothic Book" panose="020B0503020102020204" pitchFamily="34" charset="0"/>
                        </a:rPr>
                        <a:t>Regional connectivity projects that pass through B&amp;H can be leveraged to enhance engagement.</a:t>
                      </a:r>
                    </a:p>
                    <a:p>
                      <a:pPr marL="171450" marR="0" lvl="0" indent="-171450" algn="l" defTabSz="100648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GB" sz="1100" baseline="0" dirty="0" smtClean="0">
                          <a:solidFill>
                            <a:schemeClr val="accent6"/>
                          </a:solidFill>
                          <a:latin typeface="Franklin Gothic Book" panose="020B0503020102020204" pitchFamily="34" charset="0"/>
                        </a:rPr>
                        <a:t>Uncommercial, loss-making municipal utilities can be assisted in introducing cost recovery in tariffs and improved operational efficiency, subject to local political commitment. </a:t>
                      </a:r>
                    </a:p>
                  </a:txBody>
                  <a:tcPr marT="18000" marB="18000" anchor="ctr">
                    <a:lnL>
                      <a:noFill/>
                    </a:lnL>
                    <a:lnR>
                      <a:noFill/>
                    </a:lnR>
                    <a:lnT w="12700" cap="flat" cmpd="sng" algn="ctr">
                      <a:solidFill>
                        <a:schemeClr val="accent1"/>
                      </a:solidFill>
                      <a:prstDash val="solid"/>
                      <a:round/>
                      <a:headEnd type="none" w="med" len="med"/>
                      <a:tailEnd type="none" w="med" len="med"/>
                    </a:lnT>
                    <a:lnB>
                      <a:noFill/>
                    </a:lnB>
                    <a:lnTlToBr w="12700" cmpd="sng">
                      <a:noFill/>
                      <a:prstDash val="solid"/>
                    </a:lnTlToBr>
                    <a:lnBlToTr w="12700" cmpd="sng">
                      <a:noFill/>
                      <a:prstDash val="solid"/>
                    </a:lnBlToTr>
                    <a:noFill/>
                  </a:tcPr>
                </a:tc>
              </a:tr>
            </a:tbl>
          </a:graphicData>
        </a:graphic>
      </p:graphicFrame>
      <p:sp>
        <p:nvSpPr>
          <p:cNvPr id="3" name="Slide Number Placeholder 2"/>
          <p:cNvSpPr>
            <a:spLocks noGrp="1"/>
          </p:cNvSpPr>
          <p:nvPr>
            <p:ph type="sldNum" sz="quarter" idx="4"/>
          </p:nvPr>
        </p:nvSpPr>
        <p:spPr/>
        <p:txBody>
          <a:bodyPr/>
          <a:lstStyle/>
          <a:p>
            <a:fld id="{71F9F866-B438-9445-8D9F-1F8FF6608833}" type="slidenum">
              <a:rPr lang="en-GB" smtClean="0">
                <a:solidFill>
                  <a:srgbClr val="00539B"/>
                </a:solidFill>
              </a:rPr>
              <a:pPr/>
              <a:t>7</a:t>
            </a:fld>
            <a:endParaRPr lang="en-GB" dirty="0">
              <a:solidFill>
                <a:srgbClr val="00539B"/>
              </a:solidFill>
            </a:endParaRPr>
          </a:p>
        </p:txBody>
      </p:sp>
      <p:sp>
        <p:nvSpPr>
          <p:cNvPr id="16" name="TextBox 15"/>
          <p:cNvSpPr txBox="1"/>
          <p:nvPr/>
        </p:nvSpPr>
        <p:spPr>
          <a:xfrm>
            <a:off x="326086" y="533373"/>
            <a:ext cx="6262970" cy="292388"/>
          </a:xfrm>
          <a:prstGeom prst="rect">
            <a:avLst/>
          </a:prstGeom>
          <a:noFill/>
        </p:spPr>
        <p:txBody>
          <a:bodyPr wrap="square" lIns="0" rtlCol="0">
            <a:spAutoFit/>
          </a:bodyPr>
          <a:lstStyle>
            <a:defPPr>
              <a:defRPr lang="en-GB"/>
            </a:defPPr>
            <a:lvl1pPr>
              <a:defRPr b="1">
                <a:solidFill>
                  <a:srgbClr val="00539B"/>
                </a:solidFill>
                <a:latin typeface="Franklin Gothic Book" panose="020B0503020102020204" pitchFamily="34" charset="0"/>
              </a:defRPr>
            </a:lvl1pPr>
          </a:lstStyle>
          <a:p>
            <a:r>
              <a:rPr lang="en-GB" sz="1300" i="1" dirty="0" smtClean="0"/>
              <a:t>1.2</a:t>
            </a:r>
            <a:r>
              <a:rPr lang="en-GB" sz="1300" i="1" dirty="0"/>
              <a:t>. Challenges to Implementation and Key Lessons </a:t>
            </a:r>
          </a:p>
        </p:txBody>
      </p:sp>
      <p:sp>
        <p:nvSpPr>
          <p:cNvPr id="21" name="Isosceles Triangle 20"/>
          <p:cNvSpPr/>
          <p:nvPr/>
        </p:nvSpPr>
        <p:spPr>
          <a:xfrm rot="5400000">
            <a:off x="3678196" y="4112574"/>
            <a:ext cx="1724856" cy="200549"/>
          </a:xfrm>
          <a:prstGeom prst="triangle">
            <a:avLst/>
          </a:prstGeom>
          <a:solidFill>
            <a:schemeClr val="bg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sz="1000" dirty="0">
              <a:solidFill>
                <a:srgbClr val="FFFFFF"/>
              </a:solidFill>
              <a:latin typeface="Franklin Gothic Book" panose="020B0503020102020204" pitchFamily="34" charset="0"/>
            </a:endParaRPr>
          </a:p>
        </p:txBody>
      </p:sp>
      <p:sp>
        <p:nvSpPr>
          <p:cNvPr id="12" name="Title 1"/>
          <p:cNvSpPr>
            <a:spLocks noGrp="1"/>
          </p:cNvSpPr>
          <p:nvPr>
            <p:ph type="title"/>
          </p:nvPr>
        </p:nvSpPr>
        <p:spPr>
          <a:xfrm>
            <a:off x="328188" y="1"/>
            <a:ext cx="6758880" cy="693737"/>
          </a:xfrm>
        </p:spPr>
        <p:txBody>
          <a:bodyPr>
            <a:normAutofit/>
          </a:bodyPr>
          <a:lstStyle/>
          <a:p>
            <a:r>
              <a:rPr lang="en-GB" sz="2400" b="1" dirty="0"/>
              <a:t>1. Implementation of Previous </a:t>
            </a:r>
            <a:r>
              <a:rPr lang="en-GB" sz="2400" b="1" dirty="0" smtClean="0"/>
              <a:t>Strategy – 2014-2016 </a:t>
            </a:r>
            <a:endParaRPr lang="en-GB" sz="2400" dirty="0"/>
          </a:p>
        </p:txBody>
      </p:sp>
      <p:sp>
        <p:nvSpPr>
          <p:cNvPr id="2" name="TextBox 1"/>
          <p:cNvSpPr txBox="1"/>
          <p:nvPr/>
        </p:nvSpPr>
        <p:spPr>
          <a:xfrm>
            <a:off x="332037" y="953972"/>
            <a:ext cx="8418526" cy="938719"/>
          </a:xfrm>
          <a:prstGeom prst="rect">
            <a:avLst/>
          </a:prstGeom>
          <a:solidFill>
            <a:schemeClr val="bg2">
              <a:lumMod val="20000"/>
              <a:lumOff val="80000"/>
            </a:schemeClr>
          </a:solidFill>
        </p:spPr>
        <p:txBody>
          <a:bodyPr wrap="square" rtlCol="0">
            <a:spAutoFit/>
          </a:bodyPr>
          <a:lstStyle/>
          <a:p>
            <a:pPr algn="just"/>
            <a:r>
              <a:rPr lang="en-GB" sz="1100" b="1" dirty="0">
                <a:solidFill>
                  <a:schemeClr val="accent1"/>
                </a:solidFill>
                <a:latin typeface="Franklin Gothic Book" panose="020B0503020102020204" pitchFamily="34" charset="0"/>
              </a:rPr>
              <a:t>Context for implementation: </a:t>
            </a:r>
            <a:r>
              <a:rPr lang="en-GB" sz="1100" dirty="0">
                <a:solidFill>
                  <a:schemeClr val="accent1"/>
                </a:solidFill>
                <a:latin typeface="Franklin Gothic Book" panose="020B0503020102020204" pitchFamily="34" charset="0"/>
              </a:rPr>
              <a:t>Transition constrained by the complexity of constitutional structure. Progress made with reform in both entities (flexibility of labour market improved through new legislation and new bankruptcy laws enacted). Privatisation of SOEs has lagged behind, with challenging business climate impeding SMEs’ activities. Damages from the 2014 floods partially offset by large-scale regional transport infrastructure projects (especially the Corridor </a:t>
            </a:r>
            <a:r>
              <a:rPr lang="en-GB" sz="1100" dirty="0" err="1">
                <a:solidFill>
                  <a:schemeClr val="accent1"/>
                </a:solidFill>
                <a:latin typeface="Franklin Gothic Book" panose="020B0503020102020204" pitchFamily="34" charset="0"/>
              </a:rPr>
              <a:t>Vc</a:t>
            </a:r>
            <a:r>
              <a:rPr lang="en-GB" sz="1100" dirty="0">
                <a:solidFill>
                  <a:schemeClr val="accent1"/>
                </a:solidFill>
                <a:latin typeface="Franklin Gothic Book" panose="020B0503020102020204" pitchFamily="34" charset="0"/>
              </a:rPr>
              <a:t> motorway). The Bank engaged with reform-minded local governments in commercialising municipal service providers and deployed </a:t>
            </a:r>
            <a:r>
              <a:rPr lang="en-GB" sz="1100" dirty="0" smtClean="0">
                <a:solidFill>
                  <a:schemeClr val="accent1"/>
                </a:solidFill>
                <a:latin typeface="Franklin Gothic Book" panose="020B0503020102020204" pitchFamily="34" charset="0"/>
              </a:rPr>
              <a:t>carefully </a:t>
            </a:r>
            <a:r>
              <a:rPr lang="en-GB" sz="1100" dirty="0">
                <a:solidFill>
                  <a:schemeClr val="accent1"/>
                </a:solidFill>
                <a:latin typeface="Franklin Gothic Book" panose="020B0503020102020204" pitchFamily="34" charset="0"/>
              </a:rPr>
              <a:t>targeted products to reach SMEs</a:t>
            </a:r>
            <a:r>
              <a:rPr lang="en-GB" sz="1100" dirty="0" smtClean="0">
                <a:solidFill>
                  <a:schemeClr val="accent1"/>
                </a:solidFill>
                <a:latin typeface="Franklin Gothic Book" panose="020B0503020102020204" pitchFamily="34" charset="0"/>
              </a:rPr>
              <a:t>.</a:t>
            </a:r>
            <a:endParaRPr lang="en-GB" sz="1100" dirty="0">
              <a:solidFill>
                <a:schemeClr val="accent1"/>
              </a:solidFill>
              <a:latin typeface="Franklin Gothic Book" panose="020B0503020102020204" pitchFamily="34" charset="0"/>
            </a:endParaRPr>
          </a:p>
        </p:txBody>
      </p:sp>
    </p:spTree>
    <p:extLst>
      <p:ext uri="{BB962C8B-B14F-4D97-AF65-F5344CB8AC3E}">
        <p14:creationId xmlns:p14="http://schemas.microsoft.com/office/powerpoint/2010/main" val="6925489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1F9F866-B438-9445-8D9F-1F8FF6608833}" type="slidenum">
              <a:rPr lang="en-GB" smtClean="0">
                <a:solidFill>
                  <a:srgbClr val="00539B"/>
                </a:solidFill>
              </a:rPr>
              <a:pPr/>
              <a:t>8</a:t>
            </a:fld>
            <a:endParaRPr lang="en-GB" dirty="0">
              <a:solidFill>
                <a:srgbClr val="00539B"/>
              </a:solidFill>
            </a:endParaRPr>
          </a:p>
        </p:txBody>
      </p:sp>
      <p:sp>
        <p:nvSpPr>
          <p:cNvPr id="6" name="TextBox 5"/>
          <p:cNvSpPr txBox="1"/>
          <p:nvPr/>
        </p:nvSpPr>
        <p:spPr>
          <a:xfrm>
            <a:off x="328515" y="546399"/>
            <a:ext cx="6337300" cy="292388"/>
          </a:xfrm>
          <a:prstGeom prst="rect">
            <a:avLst/>
          </a:prstGeom>
          <a:noFill/>
        </p:spPr>
        <p:txBody>
          <a:bodyPr wrap="square" lIns="0" rtlCol="0">
            <a:spAutoFit/>
          </a:bodyPr>
          <a:lstStyle/>
          <a:p>
            <a:r>
              <a:rPr lang="en-GB" sz="1300" b="1" i="1" dirty="0" smtClean="0">
                <a:solidFill>
                  <a:srgbClr val="00539B"/>
                </a:solidFill>
                <a:latin typeface="Franklin Gothic Book" panose="020B0503020102020204" pitchFamily="34" charset="0"/>
              </a:rPr>
              <a:t>2.1 . Macroeconomic Context and Outlook for Strategy Period</a:t>
            </a:r>
            <a:endParaRPr lang="en-GB" sz="1300" b="1" i="1" dirty="0">
              <a:solidFill>
                <a:srgbClr val="00539B"/>
              </a:solidFill>
              <a:latin typeface="Franklin Gothic Book" panose="020B0503020102020204" pitchFamily="34" charset="0"/>
            </a:endParaRPr>
          </a:p>
        </p:txBody>
      </p:sp>
      <p:sp>
        <p:nvSpPr>
          <p:cNvPr id="8" name="TextBox 7"/>
          <p:cNvSpPr txBox="1"/>
          <p:nvPr/>
        </p:nvSpPr>
        <p:spPr>
          <a:xfrm>
            <a:off x="3970719" y="1870176"/>
            <a:ext cx="4917694" cy="4909036"/>
          </a:xfrm>
          <a:prstGeom prst="rect">
            <a:avLst/>
          </a:prstGeom>
          <a:noFill/>
        </p:spPr>
        <p:txBody>
          <a:bodyPr wrap="square" rtlCol="0">
            <a:spAutoFit/>
          </a:bodyPr>
          <a:lstStyle/>
          <a:p>
            <a:pPr marL="342900" indent="-342900" algn="just">
              <a:spcAft>
                <a:spcPts val="1200"/>
              </a:spcAft>
              <a:buClr>
                <a:srgbClr val="000000"/>
              </a:buClr>
              <a:buFont typeface="Wingdings" panose="05000000000000000000" pitchFamily="2" charset="2"/>
              <a:buChar char="§"/>
            </a:pPr>
            <a:r>
              <a:rPr lang="en-GB" dirty="0" smtClean="0">
                <a:solidFill>
                  <a:srgbClr val="000000"/>
                </a:solidFill>
                <a:latin typeface="Franklin Gothic Book" panose="020B0503020102020204" pitchFamily="34" charset="0"/>
              </a:rPr>
              <a:t>Economy resilient to internal and external shocks, but growth sluggish.</a:t>
            </a:r>
          </a:p>
          <a:p>
            <a:pPr marL="342900" indent="-342900" algn="just">
              <a:spcAft>
                <a:spcPts val="1200"/>
              </a:spcAft>
              <a:buClr>
                <a:srgbClr val="000000"/>
              </a:buClr>
              <a:buFont typeface="Wingdings" panose="05000000000000000000" pitchFamily="2" charset="2"/>
              <a:buChar char="§"/>
            </a:pPr>
            <a:r>
              <a:rPr lang="en-GB" dirty="0" smtClean="0">
                <a:solidFill>
                  <a:srgbClr val="000000"/>
                </a:solidFill>
                <a:latin typeface="Franklin Gothic Book" panose="020B0503020102020204" pitchFamily="34" charset="0"/>
              </a:rPr>
              <a:t>Full convergence with EU living standard a distant prospect, as current GDP per capita (PPP-adjusted) is 30% of the EU average.</a:t>
            </a:r>
          </a:p>
          <a:p>
            <a:pPr marL="342900" indent="-342900" algn="just">
              <a:spcAft>
                <a:spcPts val="1200"/>
              </a:spcAft>
              <a:buClr>
                <a:srgbClr val="000000"/>
              </a:buClr>
              <a:buFont typeface="Wingdings" panose="05000000000000000000" pitchFamily="2" charset="2"/>
              <a:buChar char="§"/>
            </a:pPr>
            <a:r>
              <a:rPr lang="en-GB" dirty="0" smtClean="0">
                <a:solidFill>
                  <a:srgbClr val="000000"/>
                </a:solidFill>
                <a:latin typeface="Franklin Gothic Book" panose="020B0503020102020204" pitchFamily="34" charset="0"/>
              </a:rPr>
              <a:t>Economy diversified, with high productivity by region’s standards, reflecting B&amp;H’s industrial past, but lacking export sophistication.</a:t>
            </a:r>
          </a:p>
          <a:p>
            <a:pPr marL="342900" indent="-342900" algn="just">
              <a:spcAft>
                <a:spcPts val="1200"/>
              </a:spcAft>
              <a:buClr>
                <a:srgbClr val="000000"/>
              </a:buClr>
              <a:buFont typeface="Wingdings" panose="05000000000000000000" pitchFamily="2" charset="2"/>
              <a:buChar char="§"/>
            </a:pPr>
            <a:r>
              <a:rPr lang="en-GB" dirty="0" smtClean="0">
                <a:solidFill>
                  <a:srgbClr val="000000"/>
                </a:solidFill>
                <a:latin typeface="Franklin Gothic Book" panose="020B0503020102020204" pitchFamily="34" charset="0"/>
              </a:rPr>
              <a:t>SMEs dominate the economy, but the environment for small businesses is difficult, with many lacking access to finance.</a:t>
            </a:r>
          </a:p>
          <a:p>
            <a:pPr marL="342900" indent="-342900" algn="just">
              <a:spcAft>
                <a:spcPts val="1200"/>
              </a:spcAft>
              <a:buClr>
                <a:srgbClr val="000000"/>
              </a:buClr>
              <a:buFont typeface="Wingdings" panose="05000000000000000000" pitchFamily="2" charset="2"/>
              <a:buChar char="§"/>
            </a:pPr>
            <a:r>
              <a:rPr lang="en-GB" dirty="0" smtClean="0">
                <a:solidFill>
                  <a:srgbClr val="000000"/>
                </a:solidFill>
                <a:latin typeface="Franklin Gothic Book" panose="020B0503020102020204" pitchFamily="34" charset="0"/>
              </a:rPr>
              <a:t>GDP growth estimated at </a:t>
            </a:r>
            <a:r>
              <a:rPr lang="en-GB" dirty="0" smtClean="0">
                <a:solidFill>
                  <a:schemeClr val="accent6"/>
                </a:solidFill>
                <a:latin typeface="Franklin Gothic Book" panose="020B0503020102020204" pitchFamily="34" charset="0"/>
              </a:rPr>
              <a:t>around 2.0% in 2016</a:t>
            </a:r>
            <a:r>
              <a:rPr lang="en-GB" dirty="0" smtClean="0">
                <a:solidFill>
                  <a:srgbClr val="000000"/>
                </a:solidFill>
                <a:latin typeface="Franklin Gothic Book" panose="020B0503020102020204" pitchFamily="34" charset="0"/>
              </a:rPr>
              <a:t>, boosted by large projects in transport (corridor </a:t>
            </a:r>
            <a:r>
              <a:rPr lang="en-GB" dirty="0" err="1" smtClean="0">
                <a:solidFill>
                  <a:srgbClr val="000000"/>
                </a:solidFill>
                <a:latin typeface="Franklin Gothic Book" panose="020B0503020102020204" pitchFamily="34" charset="0"/>
              </a:rPr>
              <a:t>Vc</a:t>
            </a:r>
            <a:r>
              <a:rPr lang="en-GB" dirty="0" smtClean="0">
                <a:solidFill>
                  <a:srgbClr val="000000"/>
                </a:solidFill>
                <a:latin typeface="Franklin Gothic Book" panose="020B0503020102020204" pitchFamily="34" charset="0"/>
              </a:rPr>
              <a:t> motorway) and energy. </a:t>
            </a:r>
          </a:p>
          <a:p>
            <a:pPr marL="342900" indent="-342900" algn="just">
              <a:spcAft>
                <a:spcPts val="1200"/>
              </a:spcAft>
              <a:buClr>
                <a:srgbClr val="000000"/>
              </a:buClr>
              <a:buFont typeface="Wingdings" panose="05000000000000000000" pitchFamily="2" charset="2"/>
              <a:buChar char="§"/>
            </a:pPr>
            <a:r>
              <a:rPr lang="en-GB" dirty="0" smtClean="0">
                <a:solidFill>
                  <a:srgbClr val="000000"/>
                </a:solidFill>
                <a:latin typeface="Franklin Gothic Book" panose="020B0503020102020204" pitchFamily="34" charset="0"/>
              </a:rPr>
              <a:t>Further annual growth of about 3% expected in near-term.</a:t>
            </a:r>
          </a:p>
          <a:p>
            <a:pPr marL="342900" indent="-342900" algn="just">
              <a:spcAft>
                <a:spcPts val="1200"/>
              </a:spcAft>
              <a:buClr>
                <a:srgbClr val="000000"/>
              </a:buClr>
              <a:buFont typeface="Wingdings" panose="05000000000000000000" pitchFamily="2" charset="2"/>
              <a:buChar char="§"/>
            </a:pPr>
            <a:r>
              <a:rPr lang="en-GB" dirty="0" smtClean="0">
                <a:solidFill>
                  <a:srgbClr val="000000"/>
                </a:solidFill>
                <a:latin typeface="Franklin Gothic Book" panose="020B0503020102020204" pitchFamily="34" charset="0"/>
              </a:rPr>
              <a:t>Medium-term growth prospects could be enhanced subject to implementation of the government’s reform agenda.</a:t>
            </a:r>
          </a:p>
          <a:p>
            <a:pPr marL="342900" indent="-342900" algn="just">
              <a:spcAft>
                <a:spcPts val="1200"/>
              </a:spcAft>
              <a:buClr>
                <a:srgbClr val="000000"/>
              </a:buClr>
              <a:buFont typeface="Wingdings" panose="05000000000000000000" pitchFamily="2" charset="2"/>
              <a:buChar char="§"/>
            </a:pPr>
            <a:r>
              <a:rPr lang="en-GB" dirty="0" smtClean="0">
                <a:solidFill>
                  <a:srgbClr val="000000"/>
                </a:solidFill>
                <a:latin typeface="Franklin Gothic Book" panose="020B0503020102020204" pitchFamily="34" charset="0"/>
              </a:rPr>
              <a:t>Privatisation a potential reforms catalyst.</a:t>
            </a:r>
          </a:p>
          <a:p>
            <a:pPr marL="342900" indent="-342900" algn="just">
              <a:spcAft>
                <a:spcPts val="1200"/>
              </a:spcAft>
              <a:buClr>
                <a:srgbClr val="000000"/>
              </a:buClr>
              <a:buFont typeface="Wingdings" panose="05000000000000000000" pitchFamily="2" charset="2"/>
              <a:buChar char="§"/>
            </a:pPr>
            <a:r>
              <a:rPr lang="en-GB" dirty="0" smtClean="0">
                <a:solidFill>
                  <a:srgbClr val="000000"/>
                </a:solidFill>
                <a:latin typeface="Franklin Gothic Book" panose="020B0503020102020204" pitchFamily="34" charset="0"/>
              </a:rPr>
              <a:t>EU approximation advancement would increase growth. </a:t>
            </a:r>
          </a:p>
          <a:p>
            <a:pPr marL="342900" indent="-342900" algn="just">
              <a:spcAft>
                <a:spcPts val="1200"/>
              </a:spcAft>
              <a:buClr>
                <a:srgbClr val="000000"/>
              </a:buClr>
              <a:buFont typeface="Wingdings" panose="05000000000000000000" pitchFamily="2" charset="2"/>
              <a:buChar char="§"/>
            </a:pPr>
            <a:r>
              <a:rPr lang="en-GB" dirty="0" smtClean="0">
                <a:solidFill>
                  <a:srgbClr val="000000"/>
                </a:solidFill>
                <a:latin typeface="Franklin Gothic Book" panose="020B0503020102020204" pitchFamily="34" charset="0"/>
              </a:rPr>
              <a:t>Economy vulnerable to political uncertainty, </a:t>
            </a:r>
            <a:r>
              <a:rPr lang="en-GB" dirty="0">
                <a:solidFill>
                  <a:srgbClr val="000000"/>
                </a:solidFill>
                <a:latin typeface="Franklin Gothic Book" panose="020B0503020102020204" pitchFamily="34" charset="0"/>
              </a:rPr>
              <a:t>Eurozone </a:t>
            </a:r>
            <a:r>
              <a:rPr lang="en-GB" dirty="0" smtClean="0">
                <a:solidFill>
                  <a:srgbClr val="000000"/>
                </a:solidFill>
                <a:latin typeface="Franklin Gothic Book" panose="020B0503020102020204" pitchFamily="34" charset="0"/>
              </a:rPr>
              <a:t>slowdown, and delays in implementation of IMF programme.</a:t>
            </a:r>
          </a:p>
          <a:p>
            <a:pPr marL="342900" indent="-342900" algn="just">
              <a:spcAft>
                <a:spcPts val="0"/>
              </a:spcAft>
              <a:buClr>
                <a:srgbClr val="000000"/>
              </a:buClr>
              <a:buFont typeface="Wingdings" panose="05000000000000000000" pitchFamily="2" charset="2"/>
              <a:buChar char="§"/>
            </a:pPr>
            <a:endParaRPr lang="en-GB" sz="900" dirty="0">
              <a:solidFill>
                <a:srgbClr val="000000"/>
              </a:solidFill>
              <a:latin typeface="Franklin Gothic Book" panose="020B0503020102020204" pitchFamily="34" charset="0"/>
            </a:endParaRPr>
          </a:p>
        </p:txBody>
      </p:sp>
      <p:sp>
        <p:nvSpPr>
          <p:cNvPr id="9" name="Title 1"/>
          <p:cNvSpPr>
            <a:spLocks noGrp="1"/>
          </p:cNvSpPr>
          <p:nvPr>
            <p:ph type="title"/>
          </p:nvPr>
        </p:nvSpPr>
        <p:spPr>
          <a:xfrm>
            <a:off x="328188" y="1"/>
            <a:ext cx="6758880" cy="693737"/>
          </a:xfrm>
        </p:spPr>
        <p:txBody>
          <a:bodyPr>
            <a:normAutofit/>
          </a:bodyPr>
          <a:lstStyle/>
          <a:p>
            <a:r>
              <a:rPr lang="en-GB" sz="2400" b="1" dirty="0"/>
              <a:t>2</a:t>
            </a:r>
            <a:r>
              <a:rPr lang="en-GB" sz="2400" b="1" dirty="0" smtClean="0"/>
              <a:t>. Economic Context</a:t>
            </a:r>
            <a:endParaRPr lang="en-GB" sz="2400" dirty="0"/>
          </a:p>
        </p:txBody>
      </p:sp>
      <p:graphicFrame>
        <p:nvGraphicFramePr>
          <p:cNvPr id="11" name="Table 10"/>
          <p:cNvGraphicFramePr>
            <a:graphicFrameLocks noGrp="1"/>
          </p:cNvGraphicFramePr>
          <p:nvPr>
            <p:extLst>
              <p:ext uri="{D42A27DB-BD31-4B8C-83A1-F6EECF244321}">
                <p14:modId xmlns:p14="http://schemas.microsoft.com/office/powerpoint/2010/main" val="1664108297"/>
              </p:ext>
            </p:extLst>
          </p:nvPr>
        </p:nvGraphicFramePr>
        <p:xfrm>
          <a:off x="323139" y="1979036"/>
          <a:ext cx="3454201" cy="4292737"/>
        </p:xfrm>
        <a:graphic>
          <a:graphicData uri="http://schemas.openxmlformats.org/drawingml/2006/table">
            <a:tbl>
              <a:tblPr firstRow="1" firstCol="1" lastRow="1" lastCol="1" bandRow="1" bandCol="1">
                <a:tableStyleId>{3B4B98B0-60AC-42C2-AFA5-B58CD77FA1E5}</a:tableStyleId>
              </a:tblPr>
              <a:tblGrid>
                <a:gridCol w="1277159"/>
                <a:gridCol w="509856"/>
                <a:gridCol w="346692"/>
                <a:gridCol w="438446"/>
                <a:gridCol w="441024"/>
                <a:gridCol w="441024"/>
              </a:tblGrid>
              <a:tr h="192277">
                <a:tc gridSpan="5">
                  <a:txBody>
                    <a:bodyPr/>
                    <a:lstStyle/>
                    <a:p>
                      <a:pPr algn="l">
                        <a:lnSpc>
                          <a:spcPct val="115000"/>
                        </a:lnSpc>
                        <a:spcAft>
                          <a:spcPts val="0"/>
                        </a:spcAft>
                      </a:pPr>
                      <a:r>
                        <a:rPr lang="en-GB" sz="1000" dirty="0" smtClean="0">
                          <a:solidFill>
                            <a:schemeClr val="accent6"/>
                          </a:solidFill>
                          <a:effectLst/>
                          <a:latin typeface="Franklin Gothic Book" panose="020B0503020102020204" pitchFamily="34" charset="0"/>
                        </a:rPr>
                        <a:t>B&amp;H main </a:t>
                      </a:r>
                      <a:r>
                        <a:rPr lang="en-GB" sz="1000" dirty="0">
                          <a:solidFill>
                            <a:schemeClr val="accent6"/>
                          </a:solidFill>
                          <a:effectLst/>
                          <a:latin typeface="Franklin Gothic Book" panose="020B0503020102020204" pitchFamily="34" charset="0"/>
                        </a:rPr>
                        <a:t>macroeconomic </a:t>
                      </a:r>
                      <a:r>
                        <a:rPr lang="en-GB" sz="1000" dirty="0" smtClean="0">
                          <a:solidFill>
                            <a:schemeClr val="accent6"/>
                          </a:solidFill>
                          <a:effectLst/>
                          <a:latin typeface="Franklin Gothic Book" panose="020B0503020102020204" pitchFamily="34" charset="0"/>
                        </a:rPr>
                        <a:t>indicators</a:t>
                      </a:r>
                      <a:endParaRPr lang="en-GB" sz="1000" dirty="0">
                        <a:solidFill>
                          <a:schemeClr val="accent6"/>
                        </a:solidFill>
                        <a:effectLst/>
                        <a:latin typeface="Franklin Gothic Book" panose="020B0503020102020204" pitchFamily="34" charset="0"/>
                        <a:ea typeface="Calibri"/>
                        <a:cs typeface="Times New Roman"/>
                      </a:endParaRPr>
                    </a:p>
                  </a:txBody>
                  <a:tcPr marL="7200" marR="7200" marT="0" marB="0" anchor="ctr">
                    <a:noFill/>
                  </a:tcPr>
                </a:tc>
                <a:tc hMerge="1">
                  <a:txBody>
                    <a:bodyPr/>
                    <a:lstStyle/>
                    <a:p>
                      <a:pPr algn="l">
                        <a:lnSpc>
                          <a:spcPct val="115000"/>
                        </a:lnSpc>
                        <a:spcAft>
                          <a:spcPts val="0"/>
                        </a:spcAft>
                      </a:pPr>
                      <a:endParaRPr lang="en-GB" sz="800" dirty="0">
                        <a:solidFill>
                          <a:schemeClr val="tx1"/>
                        </a:solidFill>
                        <a:effectLst/>
                        <a:latin typeface="Calibri"/>
                        <a:ea typeface="Calibri"/>
                        <a:cs typeface="Times New Roman"/>
                      </a:endParaRPr>
                    </a:p>
                  </a:txBody>
                  <a:tcPr marL="77724" marR="77724" marT="0" marB="0" anchor="ctr">
                    <a:lnL w="76200" cap="flat" cmpd="sng" algn="ctr">
                      <a:solidFill>
                        <a:schemeClr val="bg1"/>
                      </a:solidFill>
                      <a:prstDash val="solid"/>
                      <a:round/>
                      <a:headEnd type="none" w="med" len="med"/>
                      <a:tailEnd type="none" w="med" len="med"/>
                    </a:lnL>
                    <a:no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a:lnSpc>
                          <a:spcPct val="115000"/>
                        </a:lnSpc>
                        <a:spcAft>
                          <a:spcPts val="0"/>
                        </a:spcAft>
                      </a:pPr>
                      <a:endParaRPr lang="en-GB" sz="1000" dirty="0">
                        <a:solidFill>
                          <a:schemeClr val="accent6"/>
                        </a:solidFill>
                        <a:effectLst/>
                        <a:latin typeface="Franklin Gothic Book" panose="020B0503020102020204" pitchFamily="34" charset="0"/>
                        <a:ea typeface="Calibri"/>
                        <a:cs typeface="Times New Roman"/>
                      </a:endParaRPr>
                    </a:p>
                  </a:txBody>
                  <a:tcPr marL="7200" marR="7200" marT="0" marB="0" anchor="ctr">
                    <a:noFill/>
                  </a:tcPr>
                </a:tc>
              </a:tr>
              <a:tr h="192277">
                <a:tc>
                  <a:txBody>
                    <a:bodyPr/>
                    <a:lstStyle/>
                    <a:p>
                      <a:pPr algn="l">
                        <a:lnSpc>
                          <a:spcPct val="115000"/>
                        </a:lnSpc>
                        <a:spcAft>
                          <a:spcPts val="0"/>
                        </a:spcAft>
                      </a:pPr>
                      <a:r>
                        <a:rPr lang="en-GB" sz="1000" dirty="0">
                          <a:solidFill>
                            <a:schemeClr val="accent6"/>
                          </a:solidFill>
                          <a:effectLst/>
                          <a:latin typeface="Franklin Gothic Book" panose="020B0503020102020204" pitchFamily="34" charset="0"/>
                        </a:rPr>
                        <a:t> </a:t>
                      </a:r>
                      <a:endParaRPr lang="en-GB" sz="1000" dirty="0">
                        <a:solidFill>
                          <a:schemeClr val="accent6"/>
                        </a:solidFill>
                        <a:effectLst/>
                        <a:latin typeface="Franklin Gothic Book" panose="020B0503020102020204" pitchFamily="34" charset="0"/>
                        <a:ea typeface="Calibri"/>
                        <a:cs typeface="Times New Roman"/>
                      </a:endParaRPr>
                    </a:p>
                  </a:txBody>
                  <a:tcPr marL="7200" marR="7200" marT="0" marB="0" anchor="ctr">
                    <a:lnR w="76200" cap="flat" cmpd="sng" algn="ctr">
                      <a:solidFill>
                        <a:schemeClr val="bg1"/>
                      </a:solidFill>
                      <a:prstDash val="solid"/>
                      <a:round/>
                      <a:headEnd type="none" w="med" len="med"/>
                      <a:tailEnd type="none" w="med" len="med"/>
                    </a:lnR>
                    <a:noFill/>
                  </a:tcPr>
                </a:tc>
                <a:tc>
                  <a:txBody>
                    <a:bodyPr/>
                    <a:lstStyle/>
                    <a:p>
                      <a:pPr algn="ctr">
                        <a:lnSpc>
                          <a:spcPct val="115000"/>
                        </a:lnSpc>
                        <a:spcAft>
                          <a:spcPts val="0"/>
                        </a:spcAft>
                      </a:pPr>
                      <a:r>
                        <a:rPr lang="en-GB" sz="1000" dirty="0">
                          <a:solidFill>
                            <a:schemeClr val="accent6"/>
                          </a:solidFill>
                          <a:effectLst/>
                          <a:latin typeface="Franklin Gothic Book" panose="020B0503020102020204" pitchFamily="34" charset="0"/>
                        </a:rPr>
                        <a:t>2012</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lnL w="76200" cap="flat" cmpd="sng" algn="ctr">
                      <a:solidFill>
                        <a:schemeClr val="bg1"/>
                      </a:solidFill>
                      <a:prstDash val="solid"/>
                      <a:round/>
                      <a:headEnd type="none" w="med" len="med"/>
                      <a:tailEnd type="none" w="med" len="med"/>
                    </a:lnL>
                    <a:noFill/>
                  </a:tcPr>
                </a:tc>
                <a:tc>
                  <a:txBody>
                    <a:bodyPr/>
                    <a:lstStyle/>
                    <a:p>
                      <a:pPr algn="ctr">
                        <a:lnSpc>
                          <a:spcPct val="115000"/>
                        </a:lnSpc>
                        <a:spcAft>
                          <a:spcPts val="0"/>
                        </a:spcAft>
                      </a:pPr>
                      <a:r>
                        <a:rPr lang="en-GB" sz="1000" dirty="0">
                          <a:solidFill>
                            <a:schemeClr val="accent6"/>
                          </a:solidFill>
                          <a:effectLst/>
                          <a:latin typeface="Franklin Gothic Book" panose="020B0503020102020204" pitchFamily="34" charset="0"/>
                        </a:rPr>
                        <a:t>2013</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GB" sz="1000" dirty="0">
                          <a:solidFill>
                            <a:schemeClr val="accent6"/>
                          </a:solidFill>
                          <a:effectLst/>
                          <a:latin typeface="Franklin Gothic Book" panose="020B0503020102020204" pitchFamily="34" charset="0"/>
                        </a:rPr>
                        <a:t>2014</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GB" sz="1000" b="0" dirty="0">
                          <a:solidFill>
                            <a:schemeClr val="accent6"/>
                          </a:solidFill>
                          <a:effectLst/>
                          <a:latin typeface="Franklin Gothic Book" panose="020B0503020102020204" pitchFamily="34" charset="0"/>
                        </a:rPr>
                        <a:t>2015 </a:t>
                      </a:r>
                      <a:endParaRPr lang="en-GB" sz="1000" b="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1" i="0" dirty="0" smtClean="0">
                          <a:solidFill>
                            <a:schemeClr val="accent6"/>
                          </a:solidFill>
                          <a:effectLst/>
                          <a:latin typeface="Franklin Gothic Book" panose="020B0503020102020204" pitchFamily="34" charset="0"/>
                          <a:ea typeface="Calibri"/>
                          <a:cs typeface="Times New Roman"/>
                        </a:rPr>
                        <a:t>2016*</a:t>
                      </a:r>
                      <a:endParaRPr lang="en-GB" sz="1000" b="1" i="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r>
              <a:tr h="192277">
                <a:tc>
                  <a:txBody>
                    <a:bodyPr/>
                    <a:lstStyle/>
                    <a:p>
                      <a:pPr algn="l">
                        <a:lnSpc>
                          <a:spcPct val="115000"/>
                        </a:lnSpc>
                        <a:spcAft>
                          <a:spcPts val="0"/>
                        </a:spcAft>
                      </a:pPr>
                      <a:r>
                        <a:rPr lang="en-GB" sz="1000" b="0" dirty="0">
                          <a:solidFill>
                            <a:schemeClr val="accent6"/>
                          </a:solidFill>
                          <a:effectLst/>
                          <a:latin typeface="Franklin Gothic Book" panose="020B0503020102020204" pitchFamily="34" charset="0"/>
                        </a:rPr>
                        <a:t>GDP </a:t>
                      </a:r>
                      <a:r>
                        <a:rPr lang="en-GB" sz="1000" b="0" dirty="0" smtClean="0">
                          <a:solidFill>
                            <a:schemeClr val="accent6"/>
                          </a:solidFill>
                          <a:effectLst/>
                          <a:latin typeface="Franklin Gothic Book" panose="020B0503020102020204" pitchFamily="34" charset="0"/>
                        </a:rPr>
                        <a:t>growth (% y-o-y)</a:t>
                      </a:r>
                      <a:endParaRPr lang="en-GB" sz="1000" b="0" dirty="0">
                        <a:solidFill>
                          <a:schemeClr val="accent6"/>
                        </a:solidFill>
                        <a:effectLst/>
                        <a:latin typeface="Franklin Gothic Book" panose="020B0503020102020204" pitchFamily="34" charset="0"/>
                        <a:ea typeface="Calibri"/>
                        <a:cs typeface="Times New Roman"/>
                      </a:endParaRPr>
                    </a:p>
                  </a:txBody>
                  <a:tcPr marL="7200" marR="72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-0.9</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2.4</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1.1</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0" dirty="0" smtClean="0">
                          <a:solidFill>
                            <a:schemeClr val="accent6"/>
                          </a:solidFill>
                          <a:effectLst/>
                          <a:latin typeface="Franklin Gothic Book" panose="020B0503020102020204" pitchFamily="34" charset="0"/>
                          <a:ea typeface="Calibri"/>
                          <a:cs typeface="Times New Roman"/>
                        </a:rPr>
                        <a:t>3.0</a:t>
                      </a:r>
                      <a:endParaRPr lang="en-GB" sz="1000" b="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1" i="0" dirty="0" smtClean="0">
                          <a:solidFill>
                            <a:schemeClr val="accent6"/>
                          </a:solidFill>
                          <a:effectLst/>
                          <a:latin typeface="Franklin Gothic Book" panose="020B0503020102020204" pitchFamily="34" charset="0"/>
                          <a:ea typeface="Calibri"/>
                          <a:cs typeface="Times New Roman"/>
                        </a:rPr>
                        <a:t>2.0</a:t>
                      </a:r>
                      <a:endParaRPr lang="en-GB" sz="1000" b="1" i="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r>
              <a:tr h="192277">
                <a:tc>
                  <a:txBody>
                    <a:bodyPr/>
                    <a:lstStyle/>
                    <a:p>
                      <a:pPr algn="l">
                        <a:lnSpc>
                          <a:spcPct val="115000"/>
                        </a:lnSpc>
                        <a:spcAft>
                          <a:spcPts val="0"/>
                        </a:spcAft>
                      </a:pPr>
                      <a:r>
                        <a:rPr lang="en-GB" sz="1000" b="0" dirty="0">
                          <a:solidFill>
                            <a:schemeClr val="accent6"/>
                          </a:solidFill>
                          <a:effectLst/>
                          <a:latin typeface="Franklin Gothic Book" panose="020B0503020102020204" pitchFamily="34" charset="0"/>
                        </a:rPr>
                        <a:t>CPI </a:t>
                      </a:r>
                      <a:r>
                        <a:rPr lang="en-GB" sz="1000" b="0" dirty="0" smtClean="0">
                          <a:solidFill>
                            <a:schemeClr val="accent6"/>
                          </a:solidFill>
                          <a:effectLst/>
                          <a:latin typeface="Franklin Gothic Book" panose="020B0503020102020204" pitchFamily="34" charset="0"/>
                        </a:rPr>
                        <a:t>inflation (%</a:t>
                      </a:r>
                      <a:r>
                        <a:rPr lang="en-GB" sz="1000" b="0" baseline="0" dirty="0" smtClean="0">
                          <a:solidFill>
                            <a:schemeClr val="accent6"/>
                          </a:solidFill>
                          <a:effectLst/>
                          <a:latin typeface="Franklin Gothic Book" panose="020B0503020102020204" pitchFamily="34" charset="0"/>
                        </a:rPr>
                        <a:t> avg.</a:t>
                      </a:r>
                      <a:r>
                        <a:rPr lang="en-GB" sz="1000" b="0" dirty="0" smtClean="0">
                          <a:solidFill>
                            <a:schemeClr val="accent6"/>
                          </a:solidFill>
                          <a:effectLst/>
                          <a:latin typeface="Franklin Gothic Book" panose="020B0503020102020204" pitchFamily="34" charset="0"/>
                        </a:rPr>
                        <a:t>)</a:t>
                      </a:r>
                      <a:endParaRPr lang="en-GB" sz="1000" b="0" dirty="0">
                        <a:solidFill>
                          <a:schemeClr val="accent6"/>
                        </a:solidFill>
                        <a:effectLst/>
                        <a:latin typeface="Franklin Gothic Book" panose="020B0503020102020204" pitchFamily="34" charset="0"/>
                        <a:ea typeface="Calibri"/>
                        <a:cs typeface="Times New Roman"/>
                      </a:endParaRPr>
                    </a:p>
                  </a:txBody>
                  <a:tcPr marL="7200" marR="72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2.1</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0.1</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-0.9</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0" dirty="0" smtClean="0">
                          <a:solidFill>
                            <a:schemeClr val="accent6"/>
                          </a:solidFill>
                          <a:effectLst/>
                          <a:latin typeface="Franklin Gothic Book" panose="020B0503020102020204" pitchFamily="34" charset="0"/>
                          <a:ea typeface="Calibri"/>
                          <a:cs typeface="Times New Roman"/>
                        </a:rPr>
                        <a:t>-1.0</a:t>
                      </a:r>
                      <a:endParaRPr lang="en-GB" sz="1000" b="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1" i="0" dirty="0" smtClean="0">
                          <a:solidFill>
                            <a:schemeClr val="accent6"/>
                          </a:solidFill>
                          <a:effectLst/>
                          <a:latin typeface="Franklin Gothic Book" panose="020B0503020102020204" pitchFamily="34" charset="0"/>
                          <a:ea typeface="Calibri"/>
                          <a:cs typeface="Times New Roman"/>
                        </a:rPr>
                        <a:t>-1.1</a:t>
                      </a:r>
                      <a:endParaRPr lang="en-GB" sz="1000" b="1" i="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r>
              <a:tr h="387488">
                <a:tc>
                  <a:txBody>
                    <a:bodyPr/>
                    <a:lstStyle/>
                    <a:p>
                      <a:pPr algn="l">
                        <a:lnSpc>
                          <a:spcPct val="115000"/>
                        </a:lnSpc>
                        <a:spcAft>
                          <a:spcPts val="0"/>
                        </a:spcAft>
                      </a:pPr>
                      <a:r>
                        <a:rPr lang="en-GB" sz="1000" b="0" dirty="0">
                          <a:solidFill>
                            <a:schemeClr val="accent6"/>
                          </a:solidFill>
                          <a:effectLst/>
                          <a:latin typeface="Franklin Gothic Book" panose="020B0503020102020204" pitchFamily="34" charset="0"/>
                        </a:rPr>
                        <a:t>Government </a:t>
                      </a:r>
                      <a:r>
                        <a:rPr lang="en-GB" sz="1000" b="0" dirty="0" smtClean="0">
                          <a:solidFill>
                            <a:schemeClr val="accent6"/>
                          </a:solidFill>
                          <a:effectLst/>
                          <a:latin typeface="Franklin Gothic Book" panose="020B0503020102020204" pitchFamily="34" charset="0"/>
                        </a:rPr>
                        <a:t>balance (% of GDP)</a:t>
                      </a:r>
                      <a:endParaRPr lang="en-GB" sz="1000" b="0" dirty="0">
                        <a:solidFill>
                          <a:schemeClr val="accent6"/>
                        </a:solidFill>
                        <a:effectLst/>
                        <a:latin typeface="Franklin Gothic Book" panose="020B0503020102020204" pitchFamily="34" charset="0"/>
                        <a:ea typeface="Calibri"/>
                        <a:cs typeface="Times New Roman"/>
                      </a:endParaRPr>
                    </a:p>
                  </a:txBody>
                  <a:tcPr marL="7200" marR="72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-2.7</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-1.9</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-2.9</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0" dirty="0" smtClean="0">
                          <a:solidFill>
                            <a:schemeClr val="accent6"/>
                          </a:solidFill>
                          <a:effectLst/>
                          <a:latin typeface="Franklin Gothic Book" panose="020B0503020102020204" pitchFamily="34" charset="0"/>
                          <a:ea typeface="Calibri"/>
                          <a:cs typeface="Times New Roman"/>
                        </a:rPr>
                        <a:t>-0.2</a:t>
                      </a:r>
                      <a:endParaRPr lang="en-GB" sz="1000" b="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1" i="0" dirty="0" smtClean="0">
                          <a:solidFill>
                            <a:schemeClr val="accent6"/>
                          </a:solidFill>
                          <a:effectLst/>
                          <a:latin typeface="Franklin Gothic Book" panose="020B0503020102020204" pitchFamily="34" charset="0"/>
                          <a:ea typeface="Calibri"/>
                          <a:cs typeface="Times New Roman"/>
                        </a:rPr>
                        <a:t>0.0</a:t>
                      </a:r>
                      <a:endParaRPr lang="en-GB" sz="1000" b="1" i="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r>
              <a:tr h="387488">
                <a:tc>
                  <a:txBody>
                    <a:bodyPr/>
                    <a:lstStyle/>
                    <a:p>
                      <a:pPr algn="l">
                        <a:lnSpc>
                          <a:spcPct val="115000"/>
                        </a:lnSpc>
                        <a:spcAft>
                          <a:spcPts val="0"/>
                        </a:spcAft>
                      </a:pPr>
                      <a:r>
                        <a:rPr lang="en-GB" sz="1000" b="0" dirty="0">
                          <a:solidFill>
                            <a:schemeClr val="accent6"/>
                          </a:solidFill>
                          <a:effectLst/>
                          <a:latin typeface="Franklin Gothic Book" panose="020B0503020102020204" pitchFamily="34" charset="0"/>
                        </a:rPr>
                        <a:t>Current account </a:t>
                      </a:r>
                      <a:r>
                        <a:rPr lang="en-GB" sz="1000" b="0" dirty="0" smtClean="0">
                          <a:solidFill>
                            <a:schemeClr val="accent6"/>
                          </a:solidFill>
                          <a:effectLst/>
                          <a:latin typeface="Franklin Gothic Book" panose="020B0503020102020204" pitchFamily="34" charset="0"/>
                        </a:rPr>
                        <a:t>balance (% of GDP)</a:t>
                      </a:r>
                      <a:endParaRPr lang="en-GB" sz="1000" b="0" dirty="0">
                        <a:solidFill>
                          <a:schemeClr val="accent6"/>
                        </a:solidFill>
                        <a:effectLst/>
                        <a:latin typeface="Franklin Gothic Book" panose="020B0503020102020204" pitchFamily="34" charset="0"/>
                        <a:ea typeface="Calibri"/>
                        <a:cs typeface="Times New Roman"/>
                      </a:endParaRPr>
                    </a:p>
                  </a:txBody>
                  <a:tcPr marL="7200" marR="72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-8.7</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-5.3</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-7.4</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0" dirty="0" smtClean="0">
                          <a:solidFill>
                            <a:schemeClr val="accent6"/>
                          </a:solidFill>
                          <a:effectLst/>
                          <a:latin typeface="Franklin Gothic Book" panose="020B0503020102020204" pitchFamily="34" charset="0"/>
                          <a:ea typeface="Calibri"/>
                          <a:cs typeface="Times New Roman"/>
                        </a:rPr>
                        <a:t>-5.7</a:t>
                      </a:r>
                      <a:endParaRPr lang="en-GB" sz="1000" b="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1" i="0" dirty="0" smtClean="0">
                          <a:solidFill>
                            <a:schemeClr val="accent6"/>
                          </a:solidFill>
                          <a:effectLst/>
                          <a:latin typeface="Franklin Gothic Book" panose="020B0503020102020204" pitchFamily="34" charset="0"/>
                          <a:ea typeface="Calibri"/>
                          <a:cs typeface="Times New Roman"/>
                        </a:rPr>
                        <a:t>-5.6</a:t>
                      </a:r>
                      <a:endParaRPr lang="en-GB" sz="1000" b="1" i="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r>
              <a:tr h="192277">
                <a:tc>
                  <a:txBody>
                    <a:bodyPr/>
                    <a:lstStyle/>
                    <a:p>
                      <a:pPr algn="l">
                        <a:lnSpc>
                          <a:spcPct val="115000"/>
                        </a:lnSpc>
                        <a:spcAft>
                          <a:spcPts val="0"/>
                        </a:spcAft>
                      </a:pPr>
                      <a:r>
                        <a:rPr lang="en-GB" sz="1000" b="0" dirty="0">
                          <a:solidFill>
                            <a:schemeClr val="accent6"/>
                          </a:solidFill>
                          <a:effectLst/>
                          <a:latin typeface="Franklin Gothic Book" panose="020B0503020102020204" pitchFamily="34" charset="0"/>
                        </a:rPr>
                        <a:t>Net </a:t>
                      </a:r>
                      <a:r>
                        <a:rPr lang="en-GB" sz="1000" b="0" dirty="0" smtClean="0">
                          <a:solidFill>
                            <a:schemeClr val="accent6"/>
                          </a:solidFill>
                          <a:effectLst/>
                          <a:latin typeface="Franklin Gothic Book" panose="020B0503020102020204" pitchFamily="34" charset="0"/>
                        </a:rPr>
                        <a:t>FDI (% of GDP)</a:t>
                      </a:r>
                      <a:endParaRPr lang="en-GB" sz="1000" b="0" dirty="0">
                        <a:solidFill>
                          <a:schemeClr val="accent6"/>
                        </a:solidFill>
                        <a:effectLst/>
                        <a:latin typeface="Franklin Gothic Book" panose="020B0503020102020204" pitchFamily="34" charset="0"/>
                        <a:ea typeface="Calibri"/>
                        <a:cs typeface="Times New Roman"/>
                      </a:endParaRPr>
                    </a:p>
                  </a:txBody>
                  <a:tcPr marL="7200" marR="72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1.9</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1.4</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2.6</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0" kern="1200" dirty="0" smtClean="0">
                          <a:solidFill>
                            <a:schemeClr val="accent6"/>
                          </a:solidFill>
                          <a:effectLst/>
                          <a:latin typeface="Franklin Gothic Book" panose="020B0503020102020204" pitchFamily="34" charset="0"/>
                          <a:ea typeface="+mn-ea"/>
                          <a:cs typeface="+mn-cs"/>
                        </a:rPr>
                        <a:t>1.4</a:t>
                      </a:r>
                      <a:endParaRPr lang="en-GB" sz="1000" b="0" kern="1200" dirty="0">
                        <a:solidFill>
                          <a:schemeClr val="accent6"/>
                        </a:solidFill>
                        <a:effectLst/>
                        <a:latin typeface="Franklin Gothic Book" panose="020B0503020102020204" pitchFamily="34" charset="0"/>
                        <a:ea typeface="+mn-ea"/>
                        <a:cs typeface="+mn-cs"/>
                      </a:endParaRPr>
                    </a:p>
                  </a:txBody>
                  <a:tcPr marL="18000" marR="18000" marT="0" marB="0" anchor="ctr">
                    <a:noFill/>
                  </a:tcPr>
                </a:tc>
                <a:tc>
                  <a:txBody>
                    <a:bodyPr/>
                    <a:lstStyle/>
                    <a:p>
                      <a:pPr algn="ctr">
                        <a:lnSpc>
                          <a:spcPct val="115000"/>
                        </a:lnSpc>
                        <a:spcAft>
                          <a:spcPts val="0"/>
                        </a:spcAft>
                      </a:pPr>
                      <a:r>
                        <a:rPr lang="en-US" sz="1000" b="1" i="0" kern="1200" dirty="0" smtClean="0">
                          <a:solidFill>
                            <a:schemeClr val="accent6"/>
                          </a:solidFill>
                          <a:effectLst/>
                          <a:latin typeface="Franklin Gothic Book" panose="020B0503020102020204" pitchFamily="34" charset="0"/>
                          <a:ea typeface="+mn-ea"/>
                          <a:cs typeface="+mn-cs"/>
                        </a:rPr>
                        <a:t>2.2</a:t>
                      </a:r>
                      <a:endParaRPr lang="en-GB" sz="1000" b="1" i="0" kern="1200" dirty="0">
                        <a:solidFill>
                          <a:schemeClr val="accent6"/>
                        </a:solidFill>
                        <a:effectLst/>
                        <a:latin typeface="Franklin Gothic Book" panose="020B0503020102020204" pitchFamily="34" charset="0"/>
                        <a:ea typeface="+mn-ea"/>
                        <a:cs typeface="+mn-cs"/>
                      </a:endParaRPr>
                    </a:p>
                  </a:txBody>
                  <a:tcPr marL="18000" marR="18000" marT="0" marB="0" anchor="ctr">
                    <a:noFill/>
                  </a:tcPr>
                </a:tc>
              </a:tr>
              <a:tr h="387488">
                <a:tc>
                  <a:txBody>
                    <a:bodyPr/>
                    <a:lstStyle/>
                    <a:p>
                      <a:pPr algn="l">
                        <a:lnSpc>
                          <a:spcPct val="115000"/>
                        </a:lnSpc>
                        <a:spcAft>
                          <a:spcPts val="0"/>
                        </a:spcAft>
                      </a:pPr>
                      <a:r>
                        <a:rPr lang="en-GB" sz="1000" b="0" dirty="0">
                          <a:solidFill>
                            <a:schemeClr val="accent6"/>
                          </a:solidFill>
                          <a:effectLst/>
                          <a:latin typeface="Franklin Gothic Book" panose="020B0503020102020204" pitchFamily="34" charset="0"/>
                        </a:rPr>
                        <a:t>External </a:t>
                      </a:r>
                      <a:r>
                        <a:rPr lang="en-GB" sz="1000" b="0" dirty="0" smtClean="0">
                          <a:solidFill>
                            <a:schemeClr val="accent6"/>
                          </a:solidFill>
                          <a:effectLst/>
                          <a:latin typeface="Franklin Gothic Book" panose="020B0503020102020204" pitchFamily="34" charset="0"/>
                        </a:rPr>
                        <a:t>debt </a:t>
                      </a:r>
                    </a:p>
                    <a:p>
                      <a:pPr algn="l">
                        <a:lnSpc>
                          <a:spcPct val="115000"/>
                        </a:lnSpc>
                        <a:spcAft>
                          <a:spcPts val="0"/>
                        </a:spcAft>
                      </a:pPr>
                      <a:r>
                        <a:rPr lang="en-GB" sz="1000" b="0" dirty="0" smtClean="0">
                          <a:solidFill>
                            <a:schemeClr val="accent6"/>
                          </a:solidFill>
                          <a:effectLst/>
                          <a:latin typeface="Franklin Gothic Book" panose="020B0503020102020204" pitchFamily="34" charset="0"/>
                        </a:rPr>
                        <a:t>(% of GDP)</a:t>
                      </a:r>
                      <a:endParaRPr lang="en-GB" sz="1000" b="0" dirty="0">
                        <a:solidFill>
                          <a:schemeClr val="accent6"/>
                        </a:solidFill>
                        <a:effectLst/>
                        <a:latin typeface="Franklin Gothic Book" panose="020B0503020102020204" pitchFamily="34" charset="0"/>
                        <a:ea typeface="Calibri"/>
                        <a:cs typeface="Times New Roman"/>
                      </a:endParaRPr>
                    </a:p>
                  </a:txBody>
                  <a:tcPr marL="7200" marR="72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62.7</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61.7</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63.7</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0" kern="1200" dirty="0" smtClean="0">
                          <a:solidFill>
                            <a:schemeClr val="accent6"/>
                          </a:solidFill>
                          <a:effectLst/>
                          <a:latin typeface="Franklin Gothic Book" panose="020B0503020102020204" pitchFamily="34" charset="0"/>
                          <a:ea typeface="+mn-ea"/>
                          <a:cs typeface="+mn-cs"/>
                        </a:rPr>
                        <a:t>63.7</a:t>
                      </a:r>
                      <a:endParaRPr lang="en-GB" sz="1000" b="0" kern="1200" dirty="0">
                        <a:solidFill>
                          <a:schemeClr val="accent6"/>
                        </a:solidFill>
                        <a:effectLst/>
                        <a:latin typeface="Franklin Gothic Book" panose="020B0503020102020204" pitchFamily="34" charset="0"/>
                        <a:ea typeface="+mn-ea"/>
                        <a:cs typeface="+mn-cs"/>
                      </a:endParaRPr>
                    </a:p>
                  </a:txBody>
                  <a:tcPr marL="18000" marR="18000" marT="0" marB="0" anchor="ctr">
                    <a:noFill/>
                  </a:tcPr>
                </a:tc>
                <a:tc>
                  <a:txBody>
                    <a:bodyPr/>
                    <a:lstStyle/>
                    <a:p>
                      <a:pPr algn="ctr">
                        <a:lnSpc>
                          <a:spcPct val="115000"/>
                        </a:lnSpc>
                        <a:spcAft>
                          <a:spcPts val="0"/>
                        </a:spcAft>
                      </a:pPr>
                      <a:r>
                        <a:rPr lang="en-US" sz="1000" b="1" i="0" kern="1200" dirty="0" smtClean="0">
                          <a:solidFill>
                            <a:schemeClr val="accent6"/>
                          </a:solidFill>
                          <a:effectLst/>
                          <a:latin typeface="Franklin Gothic Book" panose="020B0503020102020204" pitchFamily="34" charset="0"/>
                          <a:ea typeface="+mn-ea"/>
                          <a:cs typeface="+mn-cs"/>
                        </a:rPr>
                        <a:t>63.3</a:t>
                      </a:r>
                      <a:endParaRPr lang="en-GB" sz="1000" b="1" i="0" kern="1200" dirty="0">
                        <a:solidFill>
                          <a:schemeClr val="accent6"/>
                        </a:solidFill>
                        <a:effectLst/>
                        <a:latin typeface="Franklin Gothic Book" panose="020B0503020102020204" pitchFamily="34" charset="0"/>
                        <a:ea typeface="+mn-ea"/>
                        <a:cs typeface="+mn-cs"/>
                      </a:endParaRPr>
                    </a:p>
                  </a:txBody>
                  <a:tcPr marL="18000" marR="18000" marT="0" marB="0" anchor="ctr">
                    <a:noFill/>
                  </a:tcPr>
                </a:tc>
              </a:tr>
              <a:tr h="387488">
                <a:tc>
                  <a:txBody>
                    <a:bodyPr/>
                    <a:lstStyle/>
                    <a:p>
                      <a:pPr algn="l">
                        <a:lnSpc>
                          <a:spcPct val="115000"/>
                        </a:lnSpc>
                        <a:spcAft>
                          <a:spcPts val="0"/>
                        </a:spcAft>
                      </a:pPr>
                      <a:r>
                        <a:rPr lang="en-GB" sz="1000" b="0" dirty="0">
                          <a:solidFill>
                            <a:schemeClr val="accent6"/>
                          </a:solidFill>
                          <a:effectLst/>
                          <a:latin typeface="Franklin Gothic Book" panose="020B0503020102020204" pitchFamily="34" charset="0"/>
                        </a:rPr>
                        <a:t>Gross </a:t>
                      </a:r>
                      <a:r>
                        <a:rPr lang="en-GB" sz="1000" b="0" dirty="0" smtClean="0">
                          <a:solidFill>
                            <a:schemeClr val="accent6"/>
                          </a:solidFill>
                          <a:effectLst/>
                          <a:latin typeface="Franklin Gothic Book" panose="020B0503020102020204" pitchFamily="34" charset="0"/>
                        </a:rPr>
                        <a:t>reserves </a:t>
                      </a:r>
                    </a:p>
                    <a:p>
                      <a:pPr algn="l">
                        <a:lnSpc>
                          <a:spcPct val="115000"/>
                        </a:lnSpc>
                        <a:spcAft>
                          <a:spcPts val="0"/>
                        </a:spcAft>
                      </a:pPr>
                      <a:r>
                        <a:rPr lang="en-GB" sz="1000" b="0" dirty="0" smtClean="0">
                          <a:solidFill>
                            <a:schemeClr val="accent6"/>
                          </a:solidFill>
                          <a:effectLst/>
                          <a:latin typeface="Franklin Gothic Book" panose="020B0503020102020204" pitchFamily="34" charset="0"/>
                        </a:rPr>
                        <a:t>(% of GDP)</a:t>
                      </a:r>
                      <a:endParaRPr lang="en-GB" sz="1000" b="0" dirty="0">
                        <a:solidFill>
                          <a:schemeClr val="accent6"/>
                        </a:solidFill>
                        <a:effectLst/>
                        <a:latin typeface="Franklin Gothic Book" panose="020B0503020102020204" pitchFamily="34" charset="0"/>
                        <a:ea typeface="Calibri"/>
                        <a:cs typeface="Times New Roman"/>
                      </a:endParaRPr>
                    </a:p>
                  </a:txBody>
                  <a:tcPr marL="7200" marR="72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24.8</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26.4</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28.7</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0" dirty="0" smtClean="0">
                          <a:solidFill>
                            <a:schemeClr val="accent6"/>
                          </a:solidFill>
                          <a:effectLst/>
                          <a:latin typeface="Franklin Gothic Book" panose="020B0503020102020204" pitchFamily="34" charset="0"/>
                          <a:ea typeface="Calibri"/>
                          <a:cs typeface="Times New Roman"/>
                        </a:rPr>
                        <a:t>33.3</a:t>
                      </a:r>
                      <a:endParaRPr lang="en-GB" sz="1000" b="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1" i="0" dirty="0" smtClean="0">
                          <a:solidFill>
                            <a:schemeClr val="accent6"/>
                          </a:solidFill>
                          <a:effectLst/>
                          <a:latin typeface="Franklin Gothic Book" panose="020B0503020102020204" pitchFamily="34" charset="0"/>
                          <a:ea typeface="Calibri"/>
                          <a:cs typeface="Times New Roman"/>
                        </a:rPr>
                        <a:t>30.5</a:t>
                      </a:r>
                      <a:endParaRPr lang="en-GB" sz="1000" b="1" i="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r>
              <a:tr h="387488">
                <a:tc>
                  <a:txBody>
                    <a:bodyPr/>
                    <a:lstStyle/>
                    <a:p>
                      <a:pPr algn="l">
                        <a:lnSpc>
                          <a:spcPct val="115000"/>
                        </a:lnSpc>
                        <a:spcAft>
                          <a:spcPts val="0"/>
                        </a:spcAft>
                      </a:pPr>
                      <a:r>
                        <a:rPr lang="en-GB" sz="1000" b="0" dirty="0" smtClean="0">
                          <a:solidFill>
                            <a:schemeClr val="accent6"/>
                          </a:solidFill>
                          <a:effectLst/>
                          <a:latin typeface="Franklin Gothic Book" panose="020B0503020102020204" pitchFamily="34" charset="0"/>
                          <a:ea typeface="Calibri"/>
                          <a:cs typeface="Times New Roman"/>
                        </a:rPr>
                        <a:t>Total investment to GDP (% of GDP)</a:t>
                      </a:r>
                      <a:endParaRPr lang="en-GB" sz="1000" b="0" dirty="0">
                        <a:solidFill>
                          <a:schemeClr val="accent6"/>
                        </a:solidFill>
                        <a:effectLst/>
                        <a:latin typeface="Franklin Gothic Book" panose="020B0503020102020204" pitchFamily="34" charset="0"/>
                        <a:ea typeface="Calibri"/>
                        <a:cs typeface="Times New Roman"/>
                      </a:endParaRPr>
                    </a:p>
                  </a:txBody>
                  <a:tcPr marL="7200" marR="72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17.4</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16.7</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18.6</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0" dirty="0" smtClean="0">
                          <a:solidFill>
                            <a:schemeClr val="accent6"/>
                          </a:solidFill>
                          <a:effectLst/>
                          <a:latin typeface="Franklin Gothic Book" panose="020B0503020102020204" pitchFamily="34" charset="0"/>
                          <a:ea typeface="Calibri"/>
                          <a:cs typeface="Times New Roman"/>
                        </a:rPr>
                        <a:t>16.0</a:t>
                      </a:r>
                      <a:endParaRPr lang="en-GB" sz="1000" b="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1" i="0" dirty="0" err="1" smtClean="0">
                          <a:solidFill>
                            <a:schemeClr val="accent6"/>
                          </a:solidFill>
                          <a:effectLst/>
                          <a:latin typeface="Franklin Gothic Book" panose="020B0503020102020204" pitchFamily="34" charset="0"/>
                          <a:ea typeface="Calibri"/>
                          <a:cs typeface="Times New Roman"/>
                        </a:rPr>
                        <a:t>n.a</a:t>
                      </a:r>
                      <a:r>
                        <a:rPr lang="en-US" sz="1000" b="1" i="0" dirty="0" smtClean="0">
                          <a:solidFill>
                            <a:schemeClr val="accent6"/>
                          </a:solidFill>
                          <a:effectLst/>
                          <a:latin typeface="Franklin Gothic Book" panose="020B0503020102020204" pitchFamily="34" charset="0"/>
                          <a:ea typeface="Calibri"/>
                          <a:cs typeface="Times New Roman"/>
                        </a:rPr>
                        <a:t>.</a:t>
                      </a:r>
                      <a:endParaRPr lang="en-GB" sz="1000" b="1" i="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r>
              <a:tr h="387488">
                <a:tc>
                  <a:txBody>
                    <a:bodyPr/>
                    <a:lstStyle/>
                    <a:p>
                      <a:pPr algn="l">
                        <a:lnSpc>
                          <a:spcPct val="115000"/>
                        </a:lnSpc>
                        <a:spcAft>
                          <a:spcPts val="0"/>
                        </a:spcAft>
                      </a:pPr>
                      <a:r>
                        <a:rPr lang="en-GB" sz="1000" b="0" dirty="0" smtClean="0">
                          <a:solidFill>
                            <a:schemeClr val="accent6"/>
                          </a:solidFill>
                          <a:effectLst/>
                          <a:latin typeface="Franklin Gothic Book" panose="020B0503020102020204" pitchFamily="34" charset="0"/>
                          <a:ea typeface="Calibri"/>
                          <a:cs typeface="Times New Roman"/>
                        </a:rPr>
                        <a:t>General government gross debt (% of GDP)</a:t>
                      </a:r>
                      <a:endParaRPr lang="en-GB" sz="1000" b="0" dirty="0">
                        <a:solidFill>
                          <a:schemeClr val="accent6"/>
                        </a:solidFill>
                        <a:effectLst/>
                        <a:latin typeface="Franklin Gothic Book" panose="020B0503020102020204" pitchFamily="34" charset="0"/>
                        <a:ea typeface="Calibri"/>
                        <a:cs typeface="Times New Roman"/>
                      </a:endParaRPr>
                    </a:p>
                  </a:txBody>
                  <a:tcPr marL="7200" marR="72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44.3</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43.5</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44.0</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0" dirty="0" smtClean="0">
                          <a:solidFill>
                            <a:schemeClr val="accent6"/>
                          </a:solidFill>
                          <a:effectLst/>
                          <a:latin typeface="Franklin Gothic Book" panose="020B0503020102020204" pitchFamily="34" charset="0"/>
                          <a:ea typeface="Calibri"/>
                          <a:cs typeface="Times New Roman"/>
                        </a:rPr>
                        <a:t>44.7</a:t>
                      </a:r>
                      <a:endParaRPr lang="en-GB" sz="1000" b="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1" i="0" dirty="0" smtClean="0">
                          <a:solidFill>
                            <a:schemeClr val="accent6"/>
                          </a:solidFill>
                          <a:effectLst/>
                          <a:latin typeface="Franklin Gothic Book" panose="020B0503020102020204" pitchFamily="34" charset="0"/>
                          <a:ea typeface="Calibri"/>
                          <a:cs typeface="Times New Roman"/>
                        </a:rPr>
                        <a:t>44.2</a:t>
                      </a:r>
                      <a:endParaRPr lang="en-GB" sz="1000" b="1" i="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r>
              <a:tr h="387488">
                <a:tc>
                  <a:txBody>
                    <a:bodyPr/>
                    <a:lstStyle/>
                    <a:p>
                      <a:pPr algn="l">
                        <a:lnSpc>
                          <a:spcPct val="115000"/>
                        </a:lnSpc>
                        <a:spcAft>
                          <a:spcPts val="0"/>
                        </a:spcAft>
                      </a:pPr>
                      <a:r>
                        <a:rPr lang="en-GB" sz="1000" b="0" dirty="0">
                          <a:solidFill>
                            <a:schemeClr val="accent6"/>
                          </a:solidFill>
                          <a:effectLst/>
                          <a:latin typeface="Franklin Gothic Book" panose="020B0503020102020204" pitchFamily="34" charset="0"/>
                        </a:rPr>
                        <a:t>Private sector </a:t>
                      </a:r>
                      <a:r>
                        <a:rPr lang="en-GB" sz="1000" b="0" dirty="0" smtClean="0">
                          <a:solidFill>
                            <a:schemeClr val="accent6"/>
                          </a:solidFill>
                          <a:effectLst/>
                          <a:latin typeface="Franklin Gothic Book" panose="020B0503020102020204" pitchFamily="34" charset="0"/>
                        </a:rPr>
                        <a:t>credit </a:t>
                      </a:r>
                    </a:p>
                    <a:p>
                      <a:pPr algn="l">
                        <a:lnSpc>
                          <a:spcPct val="115000"/>
                        </a:lnSpc>
                        <a:spcAft>
                          <a:spcPts val="0"/>
                        </a:spcAft>
                      </a:pPr>
                      <a:r>
                        <a:rPr lang="en-GB" sz="1000" b="0" dirty="0" smtClean="0">
                          <a:solidFill>
                            <a:schemeClr val="accent6"/>
                          </a:solidFill>
                          <a:effectLst/>
                          <a:latin typeface="Franklin Gothic Book" panose="020B0503020102020204" pitchFamily="34" charset="0"/>
                        </a:rPr>
                        <a:t>(% of GDP)</a:t>
                      </a:r>
                      <a:endParaRPr lang="en-GB" sz="1000" b="0" dirty="0">
                        <a:solidFill>
                          <a:schemeClr val="accent6"/>
                        </a:solidFill>
                        <a:effectLst/>
                        <a:latin typeface="Franklin Gothic Book" panose="020B0503020102020204" pitchFamily="34" charset="0"/>
                        <a:ea typeface="Calibri"/>
                        <a:cs typeface="Times New Roman"/>
                      </a:endParaRPr>
                    </a:p>
                  </a:txBody>
                  <a:tcPr marL="7200" marR="72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56.3</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56.6</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dirty="0" smtClean="0">
                          <a:solidFill>
                            <a:schemeClr val="accent6"/>
                          </a:solidFill>
                          <a:effectLst/>
                          <a:latin typeface="Franklin Gothic Book" panose="020B0503020102020204" pitchFamily="34" charset="0"/>
                          <a:ea typeface="Calibri"/>
                          <a:cs typeface="Times New Roman"/>
                        </a:rPr>
                        <a:t>56.4</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0" dirty="0" smtClean="0">
                          <a:solidFill>
                            <a:schemeClr val="accent6"/>
                          </a:solidFill>
                          <a:effectLst/>
                          <a:latin typeface="Franklin Gothic Book" panose="020B0503020102020204" pitchFamily="34" charset="0"/>
                          <a:ea typeface="Calibri"/>
                          <a:cs typeface="Times New Roman"/>
                        </a:rPr>
                        <a:t>54.9</a:t>
                      </a:r>
                      <a:endParaRPr lang="en-GB" sz="1000" b="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1" i="0" dirty="0" smtClean="0">
                          <a:solidFill>
                            <a:schemeClr val="accent6"/>
                          </a:solidFill>
                          <a:effectLst/>
                          <a:latin typeface="Franklin Gothic Book" panose="020B0503020102020204" pitchFamily="34" charset="0"/>
                          <a:ea typeface="Calibri"/>
                          <a:cs typeface="Times New Roman"/>
                        </a:rPr>
                        <a:t>55.5</a:t>
                      </a:r>
                      <a:endParaRPr lang="en-GB" sz="1000" b="1" i="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r>
              <a:tr h="387488">
                <a:tc>
                  <a:txBody>
                    <a:bodyPr/>
                    <a:lstStyle/>
                    <a:p>
                      <a:pPr algn="l">
                        <a:lnSpc>
                          <a:spcPct val="115000"/>
                        </a:lnSpc>
                        <a:spcAft>
                          <a:spcPts val="0"/>
                        </a:spcAft>
                      </a:pPr>
                      <a:r>
                        <a:rPr lang="en-GB" sz="1000" b="0" dirty="0" smtClean="0">
                          <a:solidFill>
                            <a:schemeClr val="accent6"/>
                          </a:solidFill>
                          <a:effectLst/>
                          <a:latin typeface="Franklin Gothic Book" panose="020B0503020102020204" pitchFamily="34" charset="0"/>
                          <a:ea typeface="Calibri"/>
                          <a:cs typeface="Times New Roman"/>
                        </a:rPr>
                        <a:t>Unemployment (%)</a:t>
                      </a:r>
                    </a:p>
                  </a:txBody>
                  <a:tcPr marL="7200" marR="7200" marT="0" marB="0" anchor="ctr">
                    <a:noFill/>
                  </a:tcPr>
                </a:tc>
                <a:tc>
                  <a:txBody>
                    <a:bodyPr/>
                    <a:lstStyle/>
                    <a:p>
                      <a:pPr algn="ctr">
                        <a:spcAft>
                          <a:spcPts val="0"/>
                        </a:spcAft>
                      </a:pPr>
                      <a:r>
                        <a:rPr lang="en-GB" sz="1000" kern="1200" dirty="0">
                          <a:solidFill>
                            <a:schemeClr val="accent6"/>
                          </a:solidFill>
                          <a:effectLst/>
                          <a:latin typeface="Franklin Gothic Book" panose="020B0503020102020204" pitchFamily="34" charset="0"/>
                          <a:ea typeface="Calibri"/>
                          <a:cs typeface="Times New Roman"/>
                        </a:rPr>
                        <a:t>28.0</a:t>
                      </a:r>
                    </a:p>
                  </a:txBody>
                  <a:tcPr marL="68580" marR="68580" marT="0" marB="0" anchor="ctr">
                    <a:noFill/>
                  </a:tcPr>
                </a:tc>
                <a:tc>
                  <a:txBody>
                    <a:bodyPr/>
                    <a:lstStyle/>
                    <a:p>
                      <a:pPr algn="ctr">
                        <a:lnSpc>
                          <a:spcPct val="115000"/>
                        </a:lnSpc>
                        <a:spcAft>
                          <a:spcPts val="0"/>
                        </a:spcAft>
                      </a:pPr>
                      <a:r>
                        <a:rPr lang="en-GB" sz="1000" dirty="0" smtClean="0">
                          <a:solidFill>
                            <a:schemeClr val="accent6"/>
                          </a:solidFill>
                          <a:effectLst/>
                          <a:latin typeface="Franklin Gothic Book" panose="020B0503020102020204" pitchFamily="34" charset="0"/>
                          <a:ea typeface="Calibri"/>
                          <a:cs typeface="Times New Roman"/>
                        </a:rPr>
                        <a:t>27.5</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GB" sz="1000" dirty="0" smtClean="0">
                          <a:solidFill>
                            <a:schemeClr val="accent6"/>
                          </a:solidFill>
                          <a:effectLst/>
                          <a:latin typeface="Franklin Gothic Book" panose="020B0503020102020204" pitchFamily="34" charset="0"/>
                          <a:ea typeface="Calibri"/>
                          <a:cs typeface="Times New Roman"/>
                        </a:rPr>
                        <a:t>27.5</a:t>
                      </a:r>
                      <a:endParaRPr lang="en-GB" sz="100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GB" sz="1000" b="0" dirty="0" smtClean="0">
                          <a:solidFill>
                            <a:schemeClr val="accent6"/>
                          </a:solidFill>
                          <a:effectLst/>
                          <a:latin typeface="Franklin Gothic Book" panose="020B0503020102020204" pitchFamily="34" charset="0"/>
                          <a:ea typeface="Calibri"/>
                          <a:cs typeface="Times New Roman"/>
                        </a:rPr>
                        <a:t>27.7</a:t>
                      </a:r>
                      <a:endParaRPr lang="en-GB" sz="1000" b="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c>
                  <a:txBody>
                    <a:bodyPr/>
                    <a:lstStyle/>
                    <a:p>
                      <a:pPr algn="ctr">
                        <a:lnSpc>
                          <a:spcPct val="115000"/>
                        </a:lnSpc>
                        <a:spcAft>
                          <a:spcPts val="0"/>
                        </a:spcAft>
                      </a:pPr>
                      <a:r>
                        <a:rPr lang="en-US" sz="1000" b="1" i="0" dirty="0" smtClean="0">
                          <a:solidFill>
                            <a:schemeClr val="accent6"/>
                          </a:solidFill>
                          <a:effectLst/>
                          <a:latin typeface="Franklin Gothic Book" panose="020B0503020102020204" pitchFamily="34" charset="0"/>
                          <a:ea typeface="Calibri"/>
                          <a:cs typeface="Times New Roman"/>
                        </a:rPr>
                        <a:t>25.4</a:t>
                      </a:r>
                      <a:endParaRPr lang="en-GB" sz="1000" b="1" i="0" dirty="0">
                        <a:solidFill>
                          <a:schemeClr val="accent6"/>
                        </a:solidFill>
                        <a:effectLst/>
                        <a:latin typeface="Franklin Gothic Book" panose="020B0503020102020204" pitchFamily="34" charset="0"/>
                        <a:ea typeface="Calibri"/>
                        <a:cs typeface="Times New Roman"/>
                      </a:endParaRPr>
                    </a:p>
                  </a:txBody>
                  <a:tcPr marL="18000" marR="18000" marT="0" marB="0" anchor="ctr">
                    <a:noFill/>
                  </a:tcPr>
                </a:tc>
              </a:tr>
              <a:tr h="231448">
                <a:tc>
                  <a:txBody>
                    <a:bodyPr/>
                    <a:lstStyle/>
                    <a:p>
                      <a:pPr algn="l">
                        <a:lnSpc>
                          <a:spcPct val="115000"/>
                        </a:lnSpc>
                        <a:spcAft>
                          <a:spcPts val="0"/>
                        </a:spcAft>
                      </a:pPr>
                      <a:r>
                        <a:rPr lang="en-GB" sz="1000" b="0" dirty="0" smtClean="0">
                          <a:solidFill>
                            <a:schemeClr val="accent6"/>
                          </a:solidFill>
                          <a:effectLst/>
                          <a:latin typeface="Franklin Gothic Book" panose="020B0503020102020204" pitchFamily="34" charset="0"/>
                        </a:rPr>
                        <a:t>Nominal GDP (€ </a:t>
                      </a:r>
                      <a:r>
                        <a:rPr lang="en-GB" sz="1000" b="0" dirty="0" err="1" smtClean="0">
                          <a:solidFill>
                            <a:schemeClr val="accent6"/>
                          </a:solidFill>
                          <a:effectLst/>
                          <a:latin typeface="Franklin Gothic Book" panose="020B0503020102020204" pitchFamily="34" charset="0"/>
                        </a:rPr>
                        <a:t>bn</a:t>
                      </a:r>
                      <a:r>
                        <a:rPr lang="en-GB" sz="1000" b="0" dirty="0" smtClean="0">
                          <a:solidFill>
                            <a:schemeClr val="accent6"/>
                          </a:solidFill>
                          <a:effectLst/>
                          <a:latin typeface="Franklin Gothic Book" panose="020B0503020102020204" pitchFamily="34" charset="0"/>
                        </a:rPr>
                        <a:t>)</a:t>
                      </a:r>
                      <a:endParaRPr lang="en-GB" sz="1000" b="0" dirty="0">
                        <a:solidFill>
                          <a:schemeClr val="accent6"/>
                        </a:solidFill>
                        <a:effectLst/>
                        <a:latin typeface="Franklin Gothic Book" panose="020B0503020102020204" pitchFamily="34" charset="0"/>
                        <a:ea typeface="Calibri"/>
                        <a:cs typeface="Times New Roman"/>
                      </a:endParaRPr>
                    </a:p>
                  </a:txBody>
                  <a:tcPr marL="7200" marR="7200" marT="0" marB="0" anchor="ctr"/>
                </a:tc>
                <a:tc>
                  <a:txBody>
                    <a:bodyPr/>
                    <a:lstStyle/>
                    <a:p>
                      <a:pPr algn="ctr">
                        <a:lnSpc>
                          <a:spcPct val="115000"/>
                        </a:lnSpc>
                        <a:spcAft>
                          <a:spcPts val="0"/>
                        </a:spcAft>
                      </a:pPr>
                      <a:r>
                        <a:rPr lang="en-US" sz="1000" b="0" dirty="0" smtClean="0">
                          <a:solidFill>
                            <a:schemeClr val="accent6"/>
                          </a:solidFill>
                          <a:effectLst/>
                          <a:latin typeface="Franklin Gothic Book" panose="020B0503020102020204" pitchFamily="34" charset="0"/>
                          <a:ea typeface="Calibri"/>
                          <a:cs typeface="Times New Roman"/>
                        </a:rPr>
                        <a:t>14.1</a:t>
                      </a:r>
                      <a:endParaRPr lang="en-GB" sz="1000" b="0" dirty="0">
                        <a:solidFill>
                          <a:schemeClr val="accent6"/>
                        </a:solidFill>
                        <a:effectLst/>
                        <a:latin typeface="Franklin Gothic Book" panose="020B0503020102020204" pitchFamily="34" charset="0"/>
                        <a:ea typeface="Calibri"/>
                        <a:cs typeface="Times New Roman"/>
                      </a:endParaRPr>
                    </a:p>
                  </a:txBody>
                  <a:tcPr marL="18000" marR="18000" marT="0" marB="0" anchor="ctr"/>
                </a:tc>
                <a:tc>
                  <a:txBody>
                    <a:bodyPr/>
                    <a:lstStyle/>
                    <a:p>
                      <a:pPr algn="ctr">
                        <a:lnSpc>
                          <a:spcPct val="115000"/>
                        </a:lnSpc>
                        <a:spcAft>
                          <a:spcPts val="0"/>
                        </a:spcAft>
                      </a:pPr>
                      <a:r>
                        <a:rPr lang="en-US" sz="1000" b="0" dirty="0" smtClean="0">
                          <a:solidFill>
                            <a:schemeClr val="accent6"/>
                          </a:solidFill>
                          <a:effectLst/>
                          <a:latin typeface="Franklin Gothic Book" panose="020B0503020102020204" pitchFamily="34" charset="0"/>
                          <a:ea typeface="Calibri"/>
                          <a:cs typeface="Times New Roman"/>
                        </a:rPr>
                        <a:t>14.4</a:t>
                      </a:r>
                      <a:endParaRPr lang="en-GB" sz="1000" b="0" dirty="0">
                        <a:solidFill>
                          <a:schemeClr val="accent6"/>
                        </a:solidFill>
                        <a:effectLst/>
                        <a:latin typeface="Franklin Gothic Book" panose="020B0503020102020204" pitchFamily="34" charset="0"/>
                        <a:ea typeface="Calibri"/>
                        <a:cs typeface="Times New Roman"/>
                      </a:endParaRPr>
                    </a:p>
                  </a:txBody>
                  <a:tcPr marL="18000" marR="18000" marT="0" marB="0" anchor="ctr"/>
                </a:tc>
                <a:tc>
                  <a:txBody>
                    <a:bodyPr/>
                    <a:lstStyle/>
                    <a:p>
                      <a:pPr algn="ctr">
                        <a:lnSpc>
                          <a:spcPct val="115000"/>
                        </a:lnSpc>
                        <a:spcAft>
                          <a:spcPts val="0"/>
                        </a:spcAft>
                      </a:pPr>
                      <a:r>
                        <a:rPr lang="en-US" sz="1000" b="0" dirty="0" smtClean="0">
                          <a:solidFill>
                            <a:schemeClr val="accent6"/>
                          </a:solidFill>
                          <a:effectLst/>
                          <a:latin typeface="Franklin Gothic Book" panose="020B0503020102020204" pitchFamily="34" charset="0"/>
                          <a:ea typeface="Calibri"/>
                          <a:cs typeface="Times New Roman"/>
                        </a:rPr>
                        <a:t>14.4</a:t>
                      </a:r>
                      <a:endParaRPr lang="en-GB" sz="1000" b="0" dirty="0">
                        <a:solidFill>
                          <a:schemeClr val="accent6"/>
                        </a:solidFill>
                        <a:effectLst/>
                        <a:latin typeface="Franklin Gothic Book" panose="020B0503020102020204" pitchFamily="34" charset="0"/>
                        <a:ea typeface="Calibri"/>
                        <a:cs typeface="Times New Roman"/>
                      </a:endParaRPr>
                    </a:p>
                  </a:txBody>
                  <a:tcPr marL="18000" marR="18000" marT="0" marB="0" anchor="ctr"/>
                </a:tc>
                <a:tc>
                  <a:txBody>
                    <a:bodyPr/>
                    <a:lstStyle/>
                    <a:p>
                      <a:pPr algn="ctr">
                        <a:lnSpc>
                          <a:spcPct val="115000"/>
                        </a:lnSpc>
                        <a:spcAft>
                          <a:spcPts val="0"/>
                        </a:spcAft>
                      </a:pPr>
                      <a:r>
                        <a:rPr lang="en-US" sz="1000" b="0" dirty="0" smtClean="0">
                          <a:solidFill>
                            <a:schemeClr val="accent6"/>
                          </a:solidFill>
                          <a:effectLst/>
                          <a:latin typeface="Franklin Gothic Book" panose="020B0503020102020204" pitchFamily="34" charset="0"/>
                          <a:ea typeface="Calibri"/>
                          <a:cs typeface="Times New Roman"/>
                        </a:rPr>
                        <a:t>15.1</a:t>
                      </a:r>
                      <a:endParaRPr lang="en-GB" sz="1000" b="0" dirty="0">
                        <a:solidFill>
                          <a:schemeClr val="accent6"/>
                        </a:solidFill>
                        <a:effectLst/>
                        <a:latin typeface="Franklin Gothic Book" panose="020B0503020102020204" pitchFamily="34" charset="0"/>
                        <a:ea typeface="Calibri"/>
                        <a:cs typeface="Times New Roman"/>
                      </a:endParaRPr>
                    </a:p>
                  </a:txBody>
                  <a:tcPr marL="18000" marR="18000" marT="0" marB="0" anchor="ctr"/>
                </a:tc>
                <a:tc>
                  <a:txBody>
                    <a:bodyPr/>
                    <a:lstStyle/>
                    <a:p>
                      <a:pPr algn="ctr">
                        <a:lnSpc>
                          <a:spcPct val="115000"/>
                        </a:lnSpc>
                        <a:spcAft>
                          <a:spcPts val="0"/>
                        </a:spcAft>
                      </a:pPr>
                      <a:r>
                        <a:rPr lang="en-US" sz="1000" b="1" i="0" dirty="0" smtClean="0">
                          <a:solidFill>
                            <a:schemeClr val="accent6"/>
                          </a:solidFill>
                          <a:effectLst/>
                          <a:latin typeface="Franklin Gothic Book" panose="020B0503020102020204" pitchFamily="34" charset="0"/>
                          <a:ea typeface="Calibri"/>
                          <a:cs typeface="Times New Roman"/>
                        </a:rPr>
                        <a:t>15.3</a:t>
                      </a:r>
                      <a:endParaRPr lang="en-GB" sz="1000" b="1" i="0" dirty="0">
                        <a:solidFill>
                          <a:schemeClr val="accent6"/>
                        </a:solidFill>
                        <a:effectLst/>
                        <a:latin typeface="Franklin Gothic Book" panose="020B0503020102020204" pitchFamily="34" charset="0"/>
                        <a:ea typeface="Calibri"/>
                        <a:cs typeface="Times New Roman"/>
                      </a:endParaRPr>
                    </a:p>
                  </a:txBody>
                  <a:tcPr marL="18000" marR="18000" marT="0" marB="0" anchor="ctr"/>
                </a:tc>
              </a:tr>
            </a:tbl>
          </a:graphicData>
        </a:graphic>
      </p:graphicFrame>
      <p:sp>
        <p:nvSpPr>
          <p:cNvPr id="12" name="TextBox 11"/>
          <p:cNvSpPr txBox="1"/>
          <p:nvPr/>
        </p:nvSpPr>
        <p:spPr>
          <a:xfrm>
            <a:off x="250417" y="6561888"/>
            <a:ext cx="8082492" cy="215444"/>
          </a:xfrm>
          <a:prstGeom prst="rect">
            <a:avLst/>
          </a:prstGeom>
          <a:noFill/>
        </p:spPr>
        <p:txBody>
          <a:bodyPr wrap="square" rtlCol="0">
            <a:spAutoFit/>
          </a:bodyPr>
          <a:lstStyle/>
          <a:p>
            <a:r>
              <a:rPr lang="en-GB" sz="800" i="1" dirty="0" smtClean="0">
                <a:solidFill>
                  <a:srgbClr val="000000"/>
                </a:solidFill>
              </a:rPr>
              <a:t>Sources: </a:t>
            </a:r>
            <a:r>
              <a:rPr lang="en-GB" sz="800" i="1" dirty="0">
                <a:solidFill>
                  <a:srgbClr val="000000"/>
                </a:solidFill>
              </a:rPr>
              <a:t>EBRD Regional Economic Prospects </a:t>
            </a:r>
            <a:r>
              <a:rPr lang="en-GB" sz="800" i="1" dirty="0" smtClean="0">
                <a:solidFill>
                  <a:srgbClr val="000000"/>
                </a:solidFill>
              </a:rPr>
              <a:t>,IMF Statistics, </a:t>
            </a:r>
            <a:r>
              <a:rPr lang="en-GB" sz="800" i="1" dirty="0" err="1" smtClean="0">
                <a:solidFill>
                  <a:srgbClr val="000000"/>
                </a:solidFill>
                <a:latin typeface="Arial"/>
              </a:rPr>
              <a:t>BiH</a:t>
            </a:r>
            <a:r>
              <a:rPr lang="en-GB" sz="800" i="1" dirty="0" smtClean="0">
                <a:solidFill>
                  <a:srgbClr val="000000"/>
                </a:solidFill>
                <a:latin typeface="Arial"/>
              </a:rPr>
              <a:t> Agency for Statistics. </a:t>
            </a:r>
            <a:r>
              <a:rPr lang="en-GB" sz="800" i="1" dirty="0">
                <a:solidFill>
                  <a:srgbClr val="000000"/>
                </a:solidFill>
                <a:latin typeface="Arial"/>
              </a:rPr>
              <a:t>*Estimate, subject to further revision as 2016 data </a:t>
            </a:r>
            <a:r>
              <a:rPr lang="en-GB" sz="800" i="1" dirty="0" smtClean="0">
                <a:solidFill>
                  <a:srgbClr val="000000"/>
                </a:solidFill>
                <a:latin typeface="Arial"/>
              </a:rPr>
              <a:t>is finalised</a:t>
            </a:r>
            <a:r>
              <a:rPr lang="en-GB" sz="800" i="1" dirty="0">
                <a:solidFill>
                  <a:srgbClr val="000000"/>
                </a:solidFill>
                <a:latin typeface="Arial"/>
              </a:rPr>
              <a:t>.</a:t>
            </a:r>
            <a:endParaRPr lang="en-GB" sz="800" i="1" dirty="0" smtClean="0">
              <a:solidFill>
                <a:srgbClr val="000000"/>
              </a:solidFill>
              <a:latin typeface="Arial"/>
            </a:endParaRPr>
          </a:p>
        </p:txBody>
      </p:sp>
      <p:sp>
        <p:nvSpPr>
          <p:cNvPr id="14" name="Rectangle 13"/>
          <p:cNvSpPr/>
          <p:nvPr/>
        </p:nvSpPr>
        <p:spPr>
          <a:xfrm>
            <a:off x="261303" y="991473"/>
            <a:ext cx="8641397" cy="673685"/>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38761" tIns="49233" rIns="38761" bIns="49233" rtlCol="0" anchor="ctr"/>
          <a:lstStyle/>
          <a:p>
            <a:pPr algn="ctr" defTabSz="984608"/>
            <a:r>
              <a:rPr lang="en-GB" sz="1600" b="1" dirty="0">
                <a:solidFill>
                  <a:srgbClr val="00539B"/>
                </a:solidFill>
                <a:latin typeface="Franklin Gothic Book" panose="020B0503020102020204" pitchFamily="34" charset="0"/>
              </a:rPr>
              <a:t>The economy has been relatively resilient over the past 15 years, but has grown at a rate below the regional average. </a:t>
            </a:r>
          </a:p>
        </p:txBody>
      </p:sp>
    </p:spTree>
    <p:extLst>
      <p:ext uri="{BB962C8B-B14F-4D97-AF65-F5344CB8AC3E}">
        <p14:creationId xmlns:p14="http://schemas.microsoft.com/office/powerpoint/2010/main" val="19640635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1237126115"/>
              </p:ext>
            </p:extLst>
          </p:nvPr>
        </p:nvGraphicFramePr>
        <p:xfrm>
          <a:off x="329938" y="917580"/>
          <a:ext cx="8446416" cy="5112550"/>
        </p:xfrm>
        <a:graphic>
          <a:graphicData uri="http://schemas.openxmlformats.org/drawingml/2006/table">
            <a:tbl>
              <a:tblPr firstRow="1" bandRow="1">
                <a:tableStyleId>{5C22544A-7EE6-4342-B048-85BDC9FD1C3A}</a:tableStyleId>
              </a:tblPr>
              <a:tblGrid>
                <a:gridCol w="2793389"/>
                <a:gridCol w="2793389"/>
                <a:gridCol w="2859638"/>
              </a:tblGrid>
              <a:tr h="33784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i="0" u="none" strike="noStrike" kern="1200" baseline="0" dirty="0" smtClean="0">
                          <a:solidFill>
                            <a:schemeClr val="accent6"/>
                          </a:solidFill>
                          <a:latin typeface="Franklin Gothic Book" panose="020B0503020102020204" pitchFamily="34" charset="0"/>
                          <a:ea typeface="+mn-ea"/>
                          <a:cs typeface="+mn-cs"/>
                        </a:rPr>
                        <a:t>Competitiveness</a:t>
                      </a:r>
                      <a:endParaRPr lang="en-GB" sz="1200" i="0" dirty="0">
                        <a:solidFill>
                          <a:schemeClr val="accent6"/>
                        </a:solidFill>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i="0" u="none" strike="noStrike" kern="1200" baseline="0" dirty="0" smtClean="0">
                          <a:solidFill>
                            <a:schemeClr val="accent6"/>
                          </a:solidFill>
                          <a:latin typeface="Franklin Gothic Book" panose="020B0503020102020204" pitchFamily="34" charset="0"/>
                          <a:ea typeface="+mn-ea"/>
                          <a:cs typeface="+mn-cs"/>
                        </a:rPr>
                        <a:t>Governance</a:t>
                      </a:r>
                      <a:endParaRPr lang="en-GB" sz="1200" i="0" dirty="0">
                        <a:solidFill>
                          <a:schemeClr val="accent6"/>
                        </a:solidFill>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i="0" u="none" strike="noStrike" kern="1200" baseline="0" dirty="0" smtClean="0">
                          <a:solidFill>
                            <a:schemeClr val="accent6"/>
                          </a:solidFill>
                          <a:latin typeface="Franklin Gothic Book" panose="020B0503020102020204" pitchFamily="34" charset="0"/>
                          <a:ea typeface="+mn-ea"/>
                          <a:cs typeface="+mn-cs"/>
                        </a:rPr>
                        <a:t>Green Transition</a:t>
                      </a:r>
                      <a:endParaRPr lang="en-GB" sz="1200" b="0" i="0" u="none" strike="noStrike" kern="1200" baseline="0" dirty="0">
                        <a:solidFill>
                          <a:schemeClr val="accent6"/>
                        </a:solidFill>
                        <a:effectLst/>
                        <a:latin typeface="Franklin Gothic Book" panose="020B0503020102020204" pitchFamily="34" charset="0"/>
                        <a:ea typeface="Times New Roman"/>
                        <a:cs typeface="+mn-cs"/>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4774701">
                <a:tc>
                  <a:txBody>
                    <a:bodyPr/>
                    <a:lstStyle/>
                    <a:p>
                      <a:pPr marL="171450" indent="-171450" algn="l">
                        <a:buFont typeface="Arial" panose="020B0604020202020204" pitchFamily="34" charset="0"/>
                        <a:buChar char="•"/>
                      </a:pPr>
                      <a:r>
                        <a:rPr lang="en-GB" sz="1200" b="1" dirty="0" smtClean="0">
                          <a:solidFill>
                            <a:schemeClr val="accent6"/>
                          </a:solidFill>
                          <a:latin typeface="Franklin Gothic Book" panose="020B0503020102020204" pitchFamily="34" charset="0"/>
                        </a:rPr>
                        <a:t>Constitutional structure</a:t>
                      </a:r>
                      <a:r>
                        <a:rPr lang="en-GB" sz="1200" dirty="0" smtClean="0">
                          <a:solidFill>
                            <a:schemeClr val="accent6"/>
                          </a:solidFill>
                          <a:latin typeface="Franklin Gothic Book" panose="020B0503020102020204" pitchFamily="34" charset="0"/>
                        </a:rPr>
                        <a:t> complicates  implementation</a:t>
                      </a:r>
                      <a:r>
                        <a:rPr lang="en-GB" sz="1200" baseline="0" dirty="0" smtClean="0">
                          <a:solidFill>
                            <a:schemeClr val="accent6"/>
                          </a:solidFill>
                          <a:latin typeface="Franklin Gothic Book" panose="020B0503020102020204" pitchFamily="34" charset="0"/>
                        </a:rPr>
                        <a:t> of </a:t>
                      </a:r>
                      <a:r>
                        <a:rPr lang="en-GB" sz="1200" dirty="0" smtClean="0">
                          <a:solidFill>
                            <a:schemeClr val="accent6"/>
                          </a:solidFill>
                          <a:latin typeface="Franklin Gothic Book" panose="020B0503020102020204" pitchFamily="34" charset="0"/>
                        </a:rPr>
                        <a:t>reforms.</a:t>
                      </a:r>
                    </a:p>
                    <a:p>
                      <a:pPr marL="171450" indent="-171450" algn="l">
                        <a:buFont typeface="Arial" panose="020B0604020202020204" pitchFamily="34" charset="0"/>
                        <a:buChar char="•"/>
                      </a:pPr>
                      <a:r>
                        <a:rPr lang="en-GB" sz="1200" b="1" dirty="0" smtClean="0">
                          <a:solidFill>
                            <a:schemeClr val="accent6"/>
                          </a:solidFill>
                          <a:latin typeface="Franklin Gothic Book" panose="020B0503020102020204" pitchFamily="34" charset="0"/>
                        </a:rPr>
                        <a:t>Perception</a:t>
                      </a:r>
                      <a:r>
                        <a:rPr lang="en-GB" sz="1200" b="1" baseline="0" dirty="0" smtClean="0">
                          <a:solidFill>
                            <a:schemeClr val="accent6"/>
                          </a:solidFill>
                          <a:latin typeface="Franklin Gothic Book" panose="020B0503020102020204" pitchFamily="34" charset="0"/>
                        </a:rPr>
                        <a:t> of political instability </a:t>
                      </a:r>
                      <a:r>
                        <a:rPr lang="en-GB" sz="1200" baseline="0" dirty="0" smtClean="0">
                          <a:solidFill>
                            <a:schemeClr val="accent6"/>
                          </a:solidFill>
                          <a:latin typeface="Franklin Gothic Book" panose="020B0503020102020204" pitchFamily="34" charset="0"/>
                        </a:rPr>
                        <a:t>discourages long-term investment, FDI.</a:t>
                      </a:r>
                      <a:endParaRPr lang="en-GB" sz="1200" dirty="0" smtClean="0">
                        <a:solidFill>
                          <a:schemeClr val="accent6"/>
                        </a:solidFill>
                        <a:latin typeface="Franklin Gothic Book" panose="020B0503020102020204" pitchFamily="34" charset="0"/>
                      </a:endParaRPr>
                    </a:p>
                    <a:p>
                      <a:pPr marL="171450" indent="-171450" algn="l">
                        <a:buFont typeface="Arial" panose="020B0604020202020204" pitchFamily="34" charset="0"/>
                        <a:buChar char="•"/>
                      </a:pPr>
                      <a:r>
                        <a:rPr lang="en-GB" sz="1200" b="1" baseline="0" dirty="0" smtClean="0">
                          <a:solidFill>
                            <a:schemeClr val="accent6"/>
                          </a:solidFill>
                          <a:latin typeface="Franklin Gothic Book" panose="020B0503020102020204" pitchFamily="34" charset="0"/>
                        </a:rPr>
                        <a:t>Heavy state presence </a:t>
                      </a:r>
                      <a:r>
                        <a:rPr lang="en-GB" sz="1200" baseline="0" dirty="0" smtClean="0">
                          <a:solidFill>
                            <a:schemeClr val="accent6"/>
                          </a:solidFill>
                          <a:latin typeface="Franklin Gothic Book" panose="020B0503020102020204" pitchFamily="34" charset="0"/>
                        </a:rPr>
                        <a:t>in the economy creates inefficiencies; </a:t>
                      </a:r>
                      <a:r>
                        <a:rPr lang="en-GB" sz="1200" b="1" baseline="0" dirty="0" smtClean="0">
                          <a:solidFill>
                            <a:schemeClr val="accent6"/>
                          </a:solidFill>
                          <a:latin typeface="Franklin Gothic Book" panose="020B0503020102020204" pitchFamily="34" charset="0"/>
                        </a:rPr>
                        <a:t>privatisation</a:t>
                      </a:r>
                      <a:r>
                        <a:rPr lang="en-GB" sz="1200" baseline="0" dirty="0" smtClean="0">
                          <a:solidFill>
                            <a:schemeClr val="accent6"/>
                          </a:solidFill>
                          <a:latin typeface="Franklin Gothic Book" panose="020B0503020102020204" pitchFamily="34" charset="0"/>
                        </a:rPr>
                        <a:t> in the Federation stalled, with further procrastination eroding value of presently viable SOEs.</a:t>
                      </a:r>
                    </a:p>
                    <a:p>
                      <a:pPr marL="171450" indent="-171450" algn="l">
                        <a:buFont typeface="Arial" panose="020B0604020202020204" pitchFamily="34" charset="0"/>
                        <a:buChar char="•"/>
                      </a:pPr>
                      <a:r>
                        <a:rPr lang="en-GB" sz="1200" b="1" baseline="0" dirty="0" smtClean="0">
                          <a:solidFill>
                            <a:schemeClr val="accent6"/>
                          </a:solidFill>
                          <a:latin typeface="Franklin Gothic Book" panose="020B0503020102020204" pitchFamily="34" charset="0"/>
                        </a:rPr>
                        <a:t>Informal sector </a:t>
                      </a:r>
                      <a:r>
                        <a:rPr lang="en-GB" sz="1200" b="0" baseline="0" dirty="0" smtClean="0">
                          <a:solidFill>
                            <a:schemeClr val="accent6"/>
                          </a:solidFill>
                          <a:latin typeface="Franklin Gothic Book" panose="020B0503020102020204" pitchFamily="34" charset="0"/>
                        </a:rPr>
                        <a:t>around </a:t>
                      </a:r>
                      <a:r>
                        <a:rPr lang="en-GB" sz="1200" baseline="0" dirty="0" smtClean="0">
                          <a:solidFill>
                            <a:schemeClr val="accent6"/>
                          </a:solidFill>
                          <a:latin typeface="Franklin Gothic Book" panose="020B0503020102020204" pitchFamily="34" charset="0"/>
                        </a:rPr>
                        <a:t>30-50% of GDP.</a:t>
                      </a:r>
                    </a:p>
                    <a:p>
                      <a:pPr marL="171450" indent="-171450" algn="l">
                        <a:buFont typeface="Arial" panose="020B0604020202020204" pitchFamily="34" charset="0"/>
                        <a:buChar char="•"/>
                      </a:pPr>
                      <a:r>
                        <a:rPr lang="en-GB" sz="1200" baseline="0" dirty="0" smtClean="0">
                          <a:solidFill>
                            <a:schemeClr val="accent6"/>
                          </a:solidFill>
                          <a:latin typeface="Franklin Gothic Book" panose="020B0503020102020204" pitchFamily="34" charset="0"/>
                        </a:rPr>
                        <a:t>SMEs, innovative firms </a:t>
                      </a:r>
                      <a:r>
                        <a:rPr lang="en-GB" sz="1200" b="1" baseline="0" dirty="0" smtClean="0">
                          <a:solidFill>
                            <a:schemeClr val="accent6"/>
                          </a:solidFill>
                          <a:latin typeface="Franklin Gothic Book" panose="020B0503020102020204" pitchFamily="34" charset="0"/>
                        </a:rPr>
                        <a:t>lack access to finance.</a:t>
                      </a:r>
                    </a:p>
                    <a:p>
                      <a:pPr marL="171450" indent="-171450" algn="l">
                        <a:buFont typeface="Arial" panose="020B0604020202020204" pitchFamily="34" charset="0"/>
                        <a:buChar char="•"/>
                      </a:pPr>
                      <a:r>
                        <a:rPr lang="en-GB" sz="1200" b="1" baseline="0" dirty="0" smtClean="0">
                          <a:solidFill>
                            <a:schemeClr val="accent6"/>
                          </a:solidFill>
                          <a:latin typeface="Franklin Gothic Book" panose="020B0503020102020204" pitchFamily="34" charset="0"/>
                        </a:rPr>
                        <a:t>Quality </a:t>
                      </a:r>
                      <a:r>
                        <a:rPr lang="en-GB" sz="1200" baseline="0" dirty="0" smtClean="0">
                          <a:solidFill>
                            <a:schemeClr val="accent6"/>
                          </a:solidFill>
                          <a:latin typeface="Franklin Gothic Book" panose="020B0503020102020204" pitchFamily="34" charset="0"/>
                        </a:rPr>
                        <a:t>standards, operational practices below EU norms.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baseline="0" dirty="0" smtClean="0">
                          <a:solidFill>
                            <a:schemeClr val="accent6"/>
                          </a:solidFill>
                          <a:latin typeface="Franklin Gothic Book" panose="020B0503020102020204" pitchFamily="34" charset="0"/>
                        </a:rPr>
                        <a:t>Productivity</a:t>
                      </a:r>
                      <a:r>
                        <a:rPr lang="en-GB" sz="1200" baseline="0" dirty="0" smtClean="0">
                          <a:solidFill>
                            <a:schemeClr val="accent6"/>
                          </a:solidFill>
                          <a:latin typeface="Franklin Gothic Book" panose="020B0503020102020204" pitchFamily="34" charset="0"/>
                        </a:rPr>
                        <a:t> above region’s average  but well  below EU standards.</a:t>
                      </a:r>
                    </a:p>
                    <a:p>
                      <a:pPr marL="171450" indent="-171450" algn="l">
                        <a:buFont typeface="Arial" panose="020B0604020202020204" pitchFamily="34" charset="0"/>
                        <a:buChar char="•"/>
                      </a:pPr>
                      <a:r>
                        <a:rPr lang="en-GB" sz="1200" b="1" baseline="0" dirty="0" smtClean="0">
                          <a:solidFill>
                            <a:schemeClr val="accent6"/>
                          </a:solidFill>
                          <a:latin typeface="Franklin Gothic Book" panose="020B0503020102020204" pitchFamily="34" charset="0"/>
                        </a:rPr>
                        <a:t>Low value added economy</a:t>
                      </a:r>
                      <a:r>
                        <a:rPr lang="en-GB" sz="1200" baseline="0" dirty="0" smtClean="0">
                          <a:solidFill>
                            <a:schemeClr val="accent6"/>
                          </a:solidFill>
                          <a:latin typeface="Franklin Gothic Book" panose="020B0503020102020204" pitchFamily="34" charset="0"/>
                        </a:rPr>
                        <a:t>, despite industrial legacy.</a:t>
                      </a:r>
                    </a:p>
                    <a:p>
                      <a:pPr marL="171450" indent="-171450" algn="l">
                        <a:buFont typeface="Arial" panose="020B0604020202020204" pitchFamily="34" charset="0"/>
                        <a:buChar char="•"/>
                      </a:pPr>
                      <a:r>
                        <a:rPr lang="en-GB" sz="1200" baseline="0" dirty="0" smtClean="0">
                          <a:solidFill>
                            <a:schemeClr val="accent6"/>
                          </a:solidFill>
                          <a:latin typeface="Franklin Gothic Book" panose="020B0503020102020204" pitchFamily="34" charset="0"/>
                        </a:rPr>
                        <a:t>Limited enforcement of </a:t>
                      </a:r>
                      <a:r>
                        <a:rPr lang="en-GB" sz="1200" b="1" baseline="0" dirty="0" smtClean="0">
                          <a:solidFill>
                            <a:schemeClr val="accent6"/>
                          </a:solidFill>
                          <a:latin typeface="Franklin Gothic Book" panose="020B0503020102020204" pitchFamily="34" charset="0"/>
                        </a:rPr>
                        <a:t>competition policy</a:t>
                      </a:r>
                      <a:r>
                        <a:rPr lang="en-GB" sz="1200" baseline="0" dirty="0" smtClean="0">
                          <a:solidFill>
                            <a:schemeClr val="accent6"/>
                          </a:solidFill>
                          <a:latin typeface="Franklin Gothic Book" panose="020B0503020102020204" pitchFamily="34" charset="0"/>
                        </a:rPr>
                        <a:t>.</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b="0" i="0" u="none" strike="noStrike" kern="1200" spc="-20" baseline="0" dirty="0" smtClean="0">
                        <a:solidFill>
                          <a:schemeClr val="accent6"/>
                        </a:solidFill>
                        <a:effectLst/>
                        <a:latin typeface="Franklin Gothic Book" panose="020B0503020102020204" pitchFamily="34" charset="0"/>
                        <a:ea typeface="Times New Roman"/>
                        <a:cs typeface="+mn-cs"/>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b="0" i="0" u="none" strike="noStrike" kern="1200" spc="-20" baseline="0" dirty="0" smtClean="0">
                        <a:solidFill>
                          <a:schemeClr val="accent6"/>
                        </a:solidFill>
                        <a:effectLst/>
                        <a:latin typeface="Franklin Gothic Book" panose="020B0503020102020204" pitchFamily="34" charset="0"/>
                        <a:ea typeface="Times New Roman"/>
                        <a:cs typeface="+mn-cs"/>
                      </a:endParaRP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1" dirty="0" smtClean="0">
                          <a:solidFill>
                            <a:schemeClr val="accent6"/>
                          </a:solidFill>
                          <a:latin typeface="Franklin Gothic Book" panose="020B0503020102020204" pitchFamily="34" charset="0"/>
                        </a:rPr>
                        <a:t>Public</a:t>
                      </a:r>
                      <a:r>
                        <a:rPr lang="en-GB" sz="1200" b="1" baseline="0" dirty="0" smtClean="0">
                          <a:solidFill>
                            <a:schemeClr val="accent6"/>
                          </a:solidFill>
                          <a:latin typeface="Franklin Gothic Book" panose="020B0503020102020204" pitchFamily="34" charset="0"/>
                        </a:rPr>
                        <a:t> governance adversely affected </a:t>
                      </a:r>
                      <a:r>
                        <a:rPr lang="en-GB" sz="1200" b="0" baseline="0" dirty="0" smtClean="0">
                          <a:solidFill>
                            <a:schemeClr val="accent6"/>
                          </a:solidFill>
                          <a:latin typeface="Franklin Gothic Book" panose="020B0503020102020204" pitchFamily="34" charset="0"/>
                        </a:rPr>
                        <a:t>by weak institutional, policy, administrative and legal environment.</a:t>
                      </a:r>
                      <a:endParaRPr lang="en-GB" sz="1200" b="1" dirty="0" smtClean="0">
                        <a:solidFill>
                          <a:schemeClr val="accent6"/>
                        </a:solidFill>
                        <a:latin typeface="Franklin Gothic Book" panose="020B0503020102020204" pitchFamily="34" charset="0"/>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1" dirty="0" smtClean="0">
                          <a:solidFill>
                            <a:schemeClr val="accent6"/>
                          </a:solidFill>
                          <a:latin typeface="Franklin Gothic Book" panose="020B0503020102020204" pitchFamily="34" charset="0"/>
                        </a:rPr>
                        <a:t>Corporate governance framework </a:t>
                      </a:r>
                      <a:r>
                        <a:rPr lang="en-GB" sz="1200" b="0" dirty="0" smtClean="0">
                          <a:solidFill>
                            <a:schemeClr val="accent6"/>
                          </a:solidFill>
                          <a:latin typeface="Franklin Gothic Book" panose="020B0503020102020204" pitchFamily="34" charset="0"/>
                        </a:rPr>
                        <a:t>suffers from </a:t>
                      </a:r>
                      <a:r>
                        <a:rPr lang="en-GB" sz="1200" b="0" baseline="0" dirty="0" smtClean="0">
                          <a:solidFill>
                            <a:schemeClr val="accent6"/>
                          </a:solidFill>
                          <a:latin typeface="Franklin Gothic Book" panose="020B0503020102020204" pitchFamily="34" charset="0"/>
                        </a:rPr>
                        <a:t>lack of internal control and deficient functioning of boards. </a:t>
                      </a:r>
                      <a:endParaRPr lang="en-GB" sz="1200" dirty="0" smtClean="0">
                        <a:solidFill>
                          <a:schemeClr val="accent6"/>
                        </a:solidFill>
                        <a:latin typeface="Franklin Gothic Book" panose="020B0503020102020204" pitchFamily="34" charset="0"/>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1" dirty="0" smtClean="0">
                          <a:solidFill>
                            <a:schemeClr val="accent6"/>
                          </a:solidFill>
                          <a:latin typeface="Franklin Gothic Book" panose="020B0503020102020204" pitchFamily="34" charset="0"/>
                        </a:rPr>
                        <a:t>Corruption</a:t>
                      </a:r>
                      <a:r>
                        <a:rPr lang="en-GB" sz="1200" baseline="0" dirty="0" smtClean="0">
                          <a:solidFill>
                            <a:schemeClr val="accent6"/>
                          </a:solidFill>
                          <a:latin typeface="Franklin Gothic Book" panose="020B0503020102020204" pitchFamily="34" charset="0"/>
                        </a:rPr>
                        <a:t> </a:t>
                      </a:r>
                      <a:r>
                        <a:rPr lang="en-GB" sz="1200" dirty="0" smtClean="0">
                          <a:solidFill>
                            <a:schemeClr val="accent6"/>
                          </a:solidFill>
                          <a:latin typeface="Franklin Gothic Book" panose="020B0503020102020204" pitchFamily="34" charset="0"/>
                        </a:rPr>
                        <a:t>perceived</a:t>
                      </a:r>
                      <a:r>
                        <a:rPr lang="en-GB" sz="1200" baseline="0" dirty="0" smtClean="0">
                          <a:solidFill>
                            <a:schemeClr val="accent6"/>
                          </a:solidFill>
                          <a:latin typeface="Franklin Gothic Book" panose="020B0503020102020204" pitchFamily="34" charset="0"/>
                        </a:rPr>
                        <a:t> to be widespread and persistent.</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1" baseline="0" dirty="0" smtClean="0">
                          <a:solidFill>
                            <a:schemeClr val="accent6"/>
                          </a:solidFill>
                          <a:latin typeface="Franklin Gothic Book" panose="020B0503020102020204" pitchFamily="34" charset="0"/>
                        </a:rPr>
                        <a:t>Political connections </a:t>
                      </a:r>
                      <a:r>
                        <a:rPr lang="en-GB" sz="1200" baseline="0" dirty="0" smtClean="0">
                          <a:solidFill>
                            <a:schemeClr val="accent6"/>
                          </a:solidFill>
                          <a:latin typeface="Franklin Gothic Book" panose="020B0503020102020204" pitchFamily="34" charset="0"/>
                        </a:rPr>
                        <a:t>viewed by many as key to success.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1" baseline="0" dirty="0" smtClean="0">
                          <a:solidFill>
                            <a:schemeClr val="accent6"/>
                          </a:solidFill>
                          <a:latin typeface="Franklin Gothic Book" panose="020B0503020102020204" pitchFamily="34" charset="0"/>
                        </a:rPr>
                        <a:t>Low standards of professional management </a:t>
                      </a:r>
                      <a:r>
                        <a:rPr lang="en-GB" sz="1200" baseline="0" dirty="0" smtClean="0">
                          <a:solidFill>
                            <a:schemeClr val="accent6"/>
                          </a:solidFill>
                          <a:latin typeface="Franklin Gothic Book" panose="020B0503020102020204" pitchFamily="34" charset="0"/>
                        </a:rPr>
                        <a:t>hold back growth.</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1" baseline="0" dirty="0" smtClean="0">
                          <a:solidFill>
                            <a:schemeClr val="accent6"/>
                          </a:solidFill>
                          <a:latin typeface="Franklin Gothic Book" panose="020B0503020102020204" pitchFamily="34" charset="0"/>
                        </a:rPr>
                        <a:t>Complex legal environment</a:t>
                      </a:r>
                      <a:r>
                        <a:rPr lang="en-GB" sz="1200" baseline="0" dirty="0" smtClean="0">
                          <a:solidFill>
                            <a:schemeClr val="accent6"/>
                          </a:solidFill>
                          <a:latin typeface="Franklin Gothic Book" panose="020B0503020102020204" pitchFamily="34" charset="0"/>
                        </a:rPr>
                        <a:t>, with key regulatory frameworks (e.g., PPP) lacking clarity.</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baseline="0" dirty="0" smtClean="0">
                        <a:solidFill>
                          <a:schemeClr val="accent6"/>
                        </a:solidFill>
                        <a:latin typeface="Franklin Gothic Book" panose="020B0503020102020204" pitchFamily="34" charset="0"/>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baseline="0" dirty="0" smtClean="0">
                        <a:solidFill>
                          <a:schemeClr val="accent6"/>
                        </a:solidFill>
                        <a:latin typeface="Franklin Gothic Book" panose="020B0503020102020204" pitchFamily="34" charset="0"/>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solidFill>
                          <a:schemeClr val="accent6"/>
                        </a:solidFill>
                        <a:latin typeface="Franklin Gothic Book" panose="020B0503020102020204" pitchFamily="34" charset="0"/>
                      </a:endParaRP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Energy and carbon intensity </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high by Western Balkans standards and far above the EU average.</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Continuous development of coal fired power plants </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may add to climate change problems.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Economy exposed to </a:t>
                      </a: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climate change-related effects (especially floods)</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a:t>
                      </a: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 </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Risk of increased </a:t>
                      </a: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transport-related emissions </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as road network develops.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Significant energy savings potential, but </a:t>
                      </a: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institutional framework lacking</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High levels of outdoor air </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pollution, sub-par </a:t>
                      </a:r>
                      <a:r>
                        <a:rPr lang="en-GB" sz="1200" b="1" i="0" u="none" strike="noStrike" kern="1200" baseline="0" dirty="0" smtClean="0">
                          <a:solidFill>
                            <a:schemeClr val="accent6"/>
                          </a:solidFill>
                          <a:effectLst/>
                          <a:latin typeface="Franklin Gothic Book" panose="020B0503020102020204" pitchFamily="34" charset="0"/>
                          <a:ea typeface="Times New Roman"/>
                          <a:cs typeface="+mn-cs"/>
                        </a:rPr>
                        <a:t>waste management</a:t>
                      </a:r>
                      <a:r>
                        <a:rPr lang="en-GB" sz="1200" b="0" i="0" u="none" strike="noStrike" kern="1200" baseline="0" dirty="0" smtClean="0">
                          <a:solidFill>
                            <a:schemeClr val="accent6"/>
                          </a:solidFill>
                          <a:effectLst/>
                          <a:latin typeface="Franklin Gothic Book" panose="020B0503020102020204" pitchFamily="34" charset="0"/>
                          <a:ea typeface="Times New Roman"/>
                          <a:cs typeface="+mn-cs"/>
                        </a:rPr>
                        <a:t>.</a:t>
                      </a: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4154"/>
          <a:stretch/>
        </p:blipFill>
        <p:spPr bwMode="auto">
          <a:xfrm>
            <a:off x="747113" y="5369595"/>
            <a:ext cx="1892569" cy="10519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4"/>
          </p:nvPr>
        </p:nvSpPr>
        <p:spPr>
          <a:xfrm>
            <a:off x="8279567" y="6556206"/>
            <a:ext cx="360002" cy="378000"/>
          </a:xfrm>
        </p:spPr>
        <p:txBody>
          <a:bodyPr/>
          <a:lstStyle/>
          <a:p>
            <a:fld id="{71F9F866-B438-9445-8D9F-1F8FF6608833}" type="slidenum">
              <a:rPr lang="en-GB" smtClean="0">
                <a:solidFill>
                  <a:srgbClr val="00539B"/>
                </a:solidFill>
              </a:rPr>
              <a:pPr/>
              <a:t>9</a:t>
            </a:fld>
            <a:endParaRPr lang="en-GB" dirty="0">
              <a:solidFill>
                <a:srgbClr val="00539B"/>
              </a:solidFill>
            </a:endParaRPr>
          </a:p>
        </p:txBody>
      </p:sp>
      <p:sp>
        <p:nvSpPr>
          <p:cNvPr id="11" name="TextBox 10"/>
          <p:cNvSpPr txBox="1"/>
          <p:nvPr/>
        </p:nvSpPr>
        <p:spPr>
          <a:xfrm>
            <a:off x="244720" y="6487481"/>
            <a:ext cx="8494858" cy="370519"/>
          </a:xfrm>
          <a:prstGeom prst="rect">
            <a:avLst/>
          </a:prstGeom>
          <a:noFill/>
        </p:spPr>
        <p:txBody>
          <a:bodyPr wrap="square" rtlCol="0" anchor="t">
            <a:noAutofit/>
          </a:bodyPr>
          <a:lstStyle/>
          <a:p>
            <a:pPr marL="228600" indent="-228600">
              <a:buAutoNum type="arabicPeriod"/>
            </a:pPr>
            <a:r>
              <a:rPr lang="en-GB" sz="700" i="1" dirty="0" smtClean="0">
                <a:solidFill>
                  <a:schemeClr val="accent6"/>
                </a:solidFill>
              </a:rPr>
              <a:t>See </a:t>
            </a:r>
            <a:r>
              <a:rPr lang="en-GB" sz="700" i="1" dirty="0">
                <a:solidFill>
                  <a:schemeClr val="accent6"/>
                </a:solidFill>
              </a:rPr>
              <a:t>EBRD </a:t>
            </a:r>
            <a:r>
              <a:rPr lang="en-GB" sz="700" i="1" dirty="0" smtClean="0">
                <a:solidFill>
                  <a:schemeClr val="accent6"/>
                </a:solidFill>
              </a:rPr>
              <a:t>Bosnia and Herzegovina Country Diagnostic for more details. </a:t>
            </a:r>
          </a:p>
          <a:p>
            <a:pPr marL="228600" indent="-228600">
              <a:buAutoNum type="arabicPeriod"/>
            </a:pPr>
            <a:r>
              <a:rPr lang="en-GB" sz="700" i="1" dirty="0" smtClean="0">
                <a:solidFill>
                  <a:schemeClr val="accent6"/>
                </a:solidFill>
                <a:latin typeface="Franklin Gothic Book"/>
                <a:ea typeface="Times New Roman"/>
                <a:cs typeface="Times New Roman"/>
              </a:rPr>
              <a:t>EBRD </a:t>
            </a:r>
            <a:r>
              <a:rPr lang="en-GB" sz="700" i="1" dirty="0">
                <a:solidFill>
                  <a:schemeClr val="accent6"/>
                </a:solidFill>
                <a:latin typeface="Franklin Gothic Book"/>
                <a:ea typeface="Times New Roman"/>
                <a:cs typeface="Times New Roman"/>
              </a:rPr>
              <a:t>World Bank BEEPS </a:t>
            </a:r>
            <a:r>
              <a:rPr lang="en-GB" sz="700" i="1" dirty="0" smtClean="0">
                <a:solidFill>
                  <a:schemeClr val="accent6"/>
                </a:solidFill>
                <a:latin typeface="Franklin Gothic Book"/>
                <a:ea typeface="Times New Roman"/>
                <a:cs typeface="Times New Roman"/>
              </a:rPr>
              <a:t>Indicators</a:t>
            </a:r>
            <a:r>
              <a:rPr lang="en-GB" sz="700" i="1" dirty="0" smtClean="0">
                <a:solidFill>
                  <a:schemeClr val="accent6"/>
                </a:solidFill>
                <a:latin typeface="Arial"/>
              </a:rPr>
              <a:t> </a:t>
            </a:r>
            <a:r>
              <a:rPr lang="en-GB" sz="700" i="1" dirty="0">
                <a:solidFill>
                  <a:schemeClr val="accent6"/>
                </a:solidFill>
                <a:latin typeface="Arial"/>
              </a:rPr>
              <a:t>(</a:t>
            </a:r>
            <a:r>
              <a:rPr lang="en-GB" sz="700" i="1" dirty="0" smtClean="0">
                <a:solidFill>
                  <a:schemeClr val="accent6"/>
                </a:solidFill>
                <a:latin typeface="Franklin Gothic Book"/>
                <a:ea typeface="Times New Roman"/>
                <a:cs typeface="Times New Roman"/>
              </a:rPr>
              <a:t>% </a:t>
            </a:r>
            <a:r>
              <a:rPr lang="en-GB" sz="700" i="1" dirty="0">
                <a:solidFill>
                  <a:schemeClr val="accent6"/>
                </a:solidFill>
                <a:latin typeface="Franklin Gothic Book"/>
                <a:ea typeface="Times New Roman"/>
                <a:cs typeface="Times New Roman"/>
              </a:rPr>
              <a:t>of credit-constrained firms </a:t>
            </a:r>
            <a:r>
              <a:rPr lang="en-GB" sz="700" i="1" dirty="0" smtClean="0">
                <a:solidFill>
                  <a:schemeClr val="accent6"/>
                </a:solidFill>
                <a:latin typeface="Franklin Gothic Book"/>
                <a:ea typeface="Times New Roman"/>
                <a:cs typeface="Times New Roman"/>
              </a:rPr>
              <a:t>12.8 (2013)</a:t>
            </a:r>
            <a:r>
              <a:rPr lang="en-GB" sz="700" i="1" dirty="0" smtClean="0">
                <a:solidFill>
                  <a:schemeClr val="accent6"/>
                </a:solidFill>
                <a:latin typeface="Arial"/>
              </a:rPr>
              <a:t>, </a:t>
            </a:r>
            <a:r>
              <a:rPr lang="en-GB" sz="700" i="1" dirty="0" smtClean="0">
                <a:solidFill>
                  <a:schemeClr val="accent6"/>
                </a:solidFill>
                <a:latin typeface="Franklin Gothic Book"/>
                <a:ea typeface="Times New Roman"/>
                <a:cs typeface="Times New Roman"/>
              </a:rPr>
              <a:t>% </a:t>
            </a:r>
            <a:r>
              <a:rPr lang="en-GB" sz="700" i="1" dirty="0">
                <a:solidFill>
                  <a:schemeClr val="accent6"/>
                </a:solidFill>
                <a:latin typeface="Franklin Gothic Book"/>
                <a:ea typeface="Times New Roman"/>
                <a:cs typeface="Times New Roman"/>
              </a:rPr>
              <a:t>of management's time spent on dealing with </a:t>
            </a:r>
            <a:r>
              <a:rPr lang="en-GB" sz="700" i="1" dirty="0" smtClean="0">
                <a:solidFill>
                  <a:schemeClr val="accent6"/>
                </a:solidFill>
                <a:latin typeface="Franklin Gothic Book"/>
                <a:ea typeface="Times New Roman"/>
                <a:cs typeface="Times New Roman"/>
              </a:rPr>
              <a:t>regulations</a:t>
            </a:r>
            <a:r>
              <a:rPr lang="en-GB" sz="700" i="1" dirty="0" smtClean="0">
                <a:solidFill>
                  <a:schemeClr val="accent6"/>
                </a:solidFill>
                <a:latin typeface="Arial"/>
              </a:rPr>
              <a:t> </a:t>
            </a:r>
            <a:r>
              <a:rPr lang="en-GB" sz="700" i="1" dirty="0" smtClean="0">
                <a:solidFill>
                  <a:schemeClr val="accent6"/>
                </a:solidFill>
                <a:latin typeface="Franklin Gothic Book"/>
                <a:ea typeface="Times New Roman"/>
                <a:cs typeface="Times New Roman"/>
              </a:rPr>
              <a:t>15.7 </a:t>
            </a:r>
            <a:r>
              <a:rPr lang="en-GB" sz="700" i="1" dirty="0" smtClean="0">
                <a:solidFill>
                  <a:schemeClr val="accent6"/>
                </a:solidFill>
                <a:latin typeface="Arial"/>
              </a:rPr>
              <a:t>(</a:t>
            </a:r>
            <a:r>
              <a:rPr lang="en-GB" sz="700" i="1" dirty="0" smtClean="0">
                <a:solidFill>
                  <a:schemeClr val="accent6"/>
                </a:solidFill>
                <a:latin typeface="Franklin Gothic Book"/>
                <a:ea typeface="Times New Roman"/>
                <a:cs typeface="Times New Roman"/>
              </a:rPr>
              <a:t>2013)</a:t>
            </a:r>
            <a:r>
              <a:rPr lang="en-GB" sz="700" i="1" dirty="0" smtClean="0">
                <a:solidFill>
                  <a:schemeClr val="accent6"/>
                </a:solidFill>
                <a:latin typeface="Arial"/>
              </a:rPr>
              <a:t>, </a:t>
            </a:r>
            <a:r>
              <a:rPr lang="en-GB" sz="700" i="1" dirty="0" smtClean="0">
                <a:solidFill>
                  <a:schemeClr val="accent6"/>
                </a:solidFill>
                <a:latin typeface="Franklin Gothic Book"/>
                <a:ea typeface="Times New Roman"/>
                <a:cs typeface="Times New Roman"/>
              </a:rPr>
              <a:t>% </a:t>
            </a:r>
            <a:r>
              <a:rPr lang="en-GB" sz="700" i="1" dirty="0">
                <a:solidFill>
                  <a:schemeClr val="accent6"/>
                </a:solidFill>
                <a:latin typeface="Franklin Gothic Book"/>
                <a:ea typeface="Times New Roman"/>
                <a:cs typeface="Times New Roman"/>
              </a:rPr>
              <a:t>of firms that consider corruption to be the main </a:t>
            </a:r>
            <a:r>
              <a:rPr lang="en-GB" sz="700" i="1" dirty="0" smtClean="0">
                <a:solidFill>
                  <a:schemeClr val="accent6"/>
                </a:solidFill>
                <a:latin typeface="Franklin Gothic Book"/>
                <a:ea typeface="Times New Roman"/>
                <a:cs typeface="Times New Roman"/>
              </a:rPr>
              <a:t>obstacle</a:t>
            </a:r>
            <a:r>
              <a:rPr lang="en-GB" sz="700" i="1" dirty="0" smtClean="0">
                <a:solidFill>
                  <a:schemeClr val="accent6"/>
                </a:solidFill>
                <a:latin typeface="Arial"/>
              </a:rPr>
              <a:t> </a:t>
            </a:r>
          </a:p>
          <a:p>
            <a:pPr fontAlgn="auto">
              <a:spcBef>
                <a:spcPts val="0"/>
              </a:spcBef>
              <a:spcAft>
                <a:spcPts val="0"/>
              </a:spcAft>
            </a:pPr>
            <a:r>
              <a:rPr lang="en-GB" sz="700" i="1" dirty="0" smtClean="0">
                <a:solidFill>
                  <a:schemeClr val="accent6"/>
                </a:solidFill>
                <a:latin typeface="Franklin Gothic Book"/>
                <a:ea typeface="Times New Roman"/>
                <a:cs typeface="Times New Roman"/>
              </a:rPr>
              <a:t>7.8</a:t>
            </a:r>
            <a:r>
              <a:rPr lang="en-GB" sz="700" i="1" dirty="0" smtClean="0">
                <a:solidFill>
                  <a:schemeClr val="accent6"/>
                </a:solidFill>
                <a:latin typeface="Arial"/>
              </a:rPr>
              <a:t> (</a:t>
            </a:r>
            <a:r>
              <a:rPr lang="en-GB" sz="700" i="1" dirty="0" smtClean="0">
                <a:solidFill>
                  <a:schemeClr val="accent6"/>
                </a:solidFill>
                <a:latin typeface="Franklin Gothic Book"/>
                <a:ea typeface="Times New Roman"/>
                <a:cs typeface="Times New Roman"/>
              </a:rPr>
              <a:t>2013).</a:t>
            </a:r>
            <a:endParaRPr lang="en-GB" sz="700" i="1" dirty="0">
              <a:solidFill>
                <a:schemeClr val="accent6"/>
              </a:solidFill>
              <a:latin typeface="Arial"/>
            </a:endParaRPr>
          </a:p>
          <a:p>
            <a:pPr marL="228600" indent="-228600">
              <a:buAutoNum type="arabicPeriod"/>
            </a:pPr>
            <a:endParaRPr lang="en-GB" sz="700" i="1" dirty="0" smtClean="0">
              <a:solidFill>
                <a:schemeClr val="accent6"/>
              </a:solidFill>
            </a:endParaRPr>
          </a:p>
        </p:txBody>
      </p:sp>
      <p:sp>
        <p:nvSpPr>
          <p:cNvPr id="5" name="Rectangle 4"/>
          <p:cNvSpPr/>
          <p:nvPr/>
        </p:nvSpPr>
        <p:spPr>
          <a:xfrm>
            <a:off x="6249364" y="4651267"/>
            <a:ext cx="2638425" cy="430887"/>
          </a:xfrm>
          <a:prstGeom prst="rect">
            <a:avLst/>
          </a:prstGeom>
        </p:spPr>
        <p:txBody>
          <a:bodyPr wrap="square">
            <a:spAutoFit/>
          </a:bodyPr>
          <a:lstStyle/>
          <a:p>
            <a:pPr algn="ctr">
              <a:defRPr sz="1100" b="1" i="0" u="none" strike="noStrike" kern="1200" baseline="0">
                <a:solidFill>
                  <a:srgbClr val="00539B"/>
                </a:solidFill>
                <a:latin typeface="Franklin Gothic Book" panose="020B0503020102020204" pitchFamily="34" charset="0"/>
                <a:ea typeface="+mn-ea"/>
                <a:cs typeface="+mn-cs"/>
              </a:defRPr>
            </a:pPr>
            <a:r>
              <a:rPr lang="en-US" b="1" dirty="0" smtClean="0">
                <a:solidFill>
                  <a:srgbClr val="00539B"/>
                </a:solidFill>
                <a:latin typeface="Franklin Gothic Book" panose="020B0503020102020204" pitchFamily="34" charset="0"/>
              </a:rPr>
              <a:t>Carbon Intensity </a:t>
            </a:r>
          </a:p>
          <a:p>
            <a:pPr algn="ctr">
              <a:defRPr sz="1100" b="1" i="0" u="none" strike="noStrike" kern="1200" baseline="0">
                <a:solidFill>
                  <a:srgbClr val="00539B"/>
                </a:solidFill>
                <a:latin typeface="Franklin Gothic Book" panose="020B0503020102020204" pitchFamily="34" charset="0"/>
                <a:ea typeface="+mn-ea"/>
                <a:cs typeface="+mn-cs"/>
              </a:defRPr>
            </a:pPr>
            <a:r>
              <a:rPr lang="en-US" sz="1000" dirty="0" smtClean="0">
                <a:solidFill>
                  <a:srgbClr val="00539B"/>
                </a:solidFill>
                <a:latin typeface="Franklin Gothic Book" panose="020B0503020102020204" pitchFamily="34" charset="0"/>
              </a:rPr>
              <a:t>(CO2 emissions per unit of GDP)</a:t>
            </a:r>
            <a:r>
              <a:rPr lang="en-US" sz="1100" b="1" dirty="0" smtClean="0">
                <a:solidFill>
                  <a:srgbClr val="00539B"/>
                </a:solidFill>
                <a:latin typeface="Franklin Gothic Book" panose="020B0503020102020204" pitchFamily="34" charset="0"/>
              </a:rPr>
              <a:t> </a:t>
            </a:r>
            <a:endParaRPr lang="en-US" sz="1100" b="1" dirty="0">
              <a:solidFill>
                <a:srgbClr val="00539B"/>
              </a:solidFill>
              <a:latin typeface="Franklin Gothic Book" panose="020B0503020102020204" pitchFamily="34" charset="0"/>
            </a:endParaRPr>
          </a:p>
        </p:txBody>
      </p:sp>
      <p:sp>
        <p:nvSpPr>
          <p:cNvPr id="21" name="TextBox 20"/>
          <p:cNvSpPr txBox="1"/>
          <p:nvPr/>
        </p:nvSpPr>
        <p:spPr>
          <a:xfrm>
            <a:off x="328515" y="546399"/>
            <a:ext cx="6337300" cy="292388"/>
          </a:xfrm>
          <a:prstGeom prst="rect">
            <a:avLst/>
          </a:prstGeom>
          <a:noFill/>
        </p:spPr>
        <p:txBody>
          <a:bodyPr wrap="square" lIns="0" rtlCol="0">
            <a:spAutoFit/>
          </a:bodyPr>
          <a:lstStyle/>
          <a:p>
            <a:r>
              <a:rPr lang="en-GB" sz="1300" b="1" i="1" dirty="0" smtClean="0">
                <a:solidFill>
                  <a:srgbClr val="00539B"/>
                </a:solidFill>
                <a:latin typeface="Franklin Gothic Book" panose="020B0503020102020204" pitchFamily="34" charset="0"/>
              </a:rPr>
              <a:t>2.2 . Key Transition Challenges</a:t>
            </a:r>
            <a:r>
              <a:rPr lang="en-GB" sz="1300" b="1" i="1" baseline="30000" dirty="0" smtClean="0">
                <a:solidFill>
                  <a:srgbClr val="00539B"/>
                </a:solidFill>
                <a:latin typeface="Franklin Gothic Book" panose="020B0503020102020204" pitchFamily="34" charset="0"/>
              </a:rPr>
              <a:t>1</a:t>
            </a:r>
            <a:endParaRPr lang="en-GB" sz="1300" b="1" i="1" baseline="30000" dirty="0">
              <a:solidFill>
                <a:srgbClr val="00539B"/>
              </a:solidFill>
              <a:latin typeface="Franklin Gothic Book" panose="020B0503020102020204" pitchFamily="34" charset="0"/>
            </a:endParaRPr>
          </a:p>
        </p:txBody>
      </p:sp>
      <p:sp>
        <p:nvSpPr>
          <p:cNvPr id="30" name="Title 1"/>
          <p:cNvSpPr>
            <a:spLocks noGrp="1"/>
          </p:cNvSpPr>
          <p:nvPr>
            <p:ph type="title"/>
          </p:nvPr>
        </p:nvSpPr>
        <p:spPr>
          <a:xfrm>
            <a:off x="328188" y="1"/>
            <a:ext cx="6758880" cy="693737"/>
          </a:xfrm>
        </p:spPr>
        <p:txBody>
          <a:bodyPr>
            <a:normAutofit/>
          </a:bodyPr>
          <a:lstStyle/>
          <a:p>
            <a:r>
              <a:rPr lang="en-GB" sz="2400" b="1" dirty="0" smtClean="0"/>
              <a:t>2. Economic Context</a:t>
            </a:r>
            <a:endParaRPr lang="en-GB" sz="2400" dirty="0"/>
          </a:p>
        </p:txBody>
      </p:sp>
      <p:sp>
        <p:nvSpPr>
          <p:cNvPr id="36" name="Rectangle 35"/>
          <p:cNvSpPr/>
          <p:nvPr/>
        </p:nvSpPr>
        <p:spPr>
          <a:xfrm>
            <a:off x="3852459" y="4659705"/>
            <a:ext cx="1527982" cy="261610"/>
          </a:xfrm>
          <a:prstGeom prst="rect">
            <a:avLst/>
          </a:prstGeom>
        </p:spPr>
        <p:txBody>
          <a:bodyPr wrap="none">
            <a:spAutoFit/>
          </a:bodyPr>
          <a:lstStyle/>
          <a:p>
            <a:pPr algn="ctr">
              <a:defRPr sz="1100" b="1" i="0" u="none" strike="noStrike" kern="1200" baseline="0">
                <a:solidFill>
                  <a:srgbClr val="00539B"/>
                </a:solidFill>
                <a:latin typeface="Franklin Gothic Book" panose="020B0503020102020204" pitchFamily="34" charset="0"/>
                <a:ea typeface="+mn-ea"/>
                <a:cs typeface="+mn-cs"/>
              </a:defRPr>
            </a:pPr>
            <a:r>
              <a:rPr lang="en-US" b="1" dirty="0" smtClean="0">
                <a:solidFill>
                  <a:srgbClr val="00539B"/>
                </a:solidFill>
                <a:latin typeface="Franklin Gothic Book" panose="020B0503020102020204" pitchFamily="34" charset="0"/>
              </a:rPr>
              <a:t>Governance Indicators</a:t>
            </a:r>
            <a:endParaRPr lang="en-US" b="1" dirty="0">
              <a:solidFill>
                <a:srgbClr val="00539B"/>
              </a:solidFill>
              <a:latin typeface="Franklin Gothic Book" panose="020B0503020102020204" pitchFamily="34" charset="0"/>
            </a:endParaRPr>
          </a:p>
        </p:txBody>
      </p:sp>
      <p:pic>
        <p:nvPicPr>
          <p:cNvPr id="37" name="Picture 36"/>
          <p:cNvPicPr/>
          <p:nvPr/>
        </p:nvPicPr>
        <p:blipFill rotWithShape="1">
          <a:blip r:embed="rId4">
            <a:extLst>
              <a:ext uri="{28A0092B-C50C-407E-A947-70E740481C1C}">
                <a14:useLocalDpi xmlns:a14="http://schemas.microsoft.com/office/drawing/2010/main" val="0"/>
              </a:ext>
            </a:extLst>
          </a:blip>
          <a:srcRect t="23156"/>
          <a:stretch/>
        </p:blipFill>
        <p:spPr bwMode="auto">
          <a:xfrm>
            <a:off x="6249364" y="5240863"/>
            <a:ext cx="2638425" cy="1139393"/>
          </a:xfrm>
          <a:prstGeom prst="rect">
            <a:avLst/>
          </a:prstGeom>
          <a:noFill/>
        </p:spPr>
      </p:pic>
      <p:sp>
        <p:nvSpPr>
          <p:cNvPr id="6" name="TextBox 5"/>
          <p:cNvSpPr txBox="1"/>
          <p:nvPr/>
        </p:nvSpPr>
        <p:spPr>
          <a:xfrm>
            <a:off x="263770" y="6311584"/>
            <a:ext cx="2186348" cy="200055"/>
          </a:xfrm>
          <a:prstGeom prst="rect">
            <a:avLst/>
          </a:prstGeom>
          <a:noFill/>
        </p:spPr>
        <p:txBody>
          <a:bodyPr wrap="square" rtlCol="0">
            <a:spAutoFit/>
          </a:bodyPr>
          <a:lstStyle/>
          <a:p>
            <a:pPr algn="ctr"/>
            <a:r>
              <a:rPr lang="en-GB" sz="700" i="1" dirty="0" smtClean="0">
                <a:solidFill>
                  <a:schemeClr val="accent6"/>
                </a:solidFill>
                <a:latin typeface="Bodoni MT" panose="02070603080606020203" pitchFamily="18" charset="0"/>
              </a:rPr>
              <a:t>Source: The </a:t>
            </a:r>
            <a:r>
              <a:rPr lang="en-GB" sz="700" i="1" dirty="0">
                <a:solidFill>
                  <a:schemeClr val="accent6"/>
                </a:solidFill>
                <a:latin typeface="Bodoni MT" panose="02070603080606020203" pitchFamily="18" charset="0"/>
              </a:rPr>
              <a:t>World Bank’s Doing Business 2017 Report</a:t>
            </a:r>
            <a:endParaRPr lang="en-GB" sz="700" i="1" dirty="0" smtClean="0">
              <a:solidFill>
                <a:schemeClr val="accent6"/>
              </a:solidFill>
              <a:latin typeface="Bodoni MT" panose="02070603080606020203" pitchFamily="18" charset="0"/>
            </a:endParaRPr>
          </a:p>
        </p:txBody>
      </p:sp>
      <p:sp>
        <p:nvSpPr>
          <p:cNvPr id="7" name="TextBox 6"/>
          <p:cNvSpPr txBox="1"/>
          <p:nvPr/>
        </p:nvSpPr>
        <p:spPr>
          <a:xfrm>
            <a:off x="3339148" y="6332995"/>
            <a:ext cx="3496302" cy="200055"/>
          </a:xfrm>
          <a:prstGeom prst="rect">
            <a:avLst/>
          </a:prstGeom>
          <a:noFill/>
        </p:spPr>
        <p:txBody>
          <a:bodyPr wrap="square" rtlCol="0">
            <a:spAutoFit/>
          </a:bodyPr>
          <a:lstStyle/>
          <a:p>
            <a:r>
              <a:rPr lang="en-GB" sz="700" i="1" dirty="0" smtClean="0">
                <a:solidFill>
                  <a:schemeClr val="accent6"/>
                </a:solidFill>
                <a:latin typeface="Bodoni MT" panose="02070603080606020203" pitchFamily="18" charset="0"/>
              </a:rPr>
              <a:t>Source: The </a:t>
            </a:r>
            <a:r>
              <a:rPr lang="en-GB" sz="700" i="1" dirty="0">
                <a:solidFill>
                  <a:schemeClr val="accent6"/>
                </a:solidFill>
                <a:latin typeface="Bodoni MT" panose="02070603080606020203" pitchFamily="18" charset="0"/>
              </a:rPr>
              <a:t>World Bank’s Worldwide Governance Indicators database</a:t>
            </a:r>
            <a:endParaRPr lang="en-GB" sz="700" i="1" dirty="0" smtClean="0">
              <a:solidFill>
                <a:schemeClr val="accent6"/>
              </a:solidFill>
              <a:latin typeface="Bodoni MT" panose="02070603080606020203" pitchFamily="18" charset="0"/>
            </a:endParaRPr>
          </a:p>
        </p:txBody>
      </p:sp>
      <p:sp>
        <p:nvSpPr>
          <p:cNvPr id="8" name="TextBox 7"/>
          <p:cNvSpPr txBox="1"/>
          <p:nvPr/>
        </p:nvSpPr>
        <p:spPr>
          <a:xfrm>
            <a:off x="6262592" y="6331964"/>
            <a:ext cx="2616730" cy="200055"/>
          </a:xfrm>
          <a:prstGeom prst="rect">
            <a:avLst/>
          </a:prstGeom>
          <a:noFill/>
        </p:spPr>
        <p:txBody>
          <a:bodyPr wrap="square" rtlCol="0">
            <a:spAutoFit/>
          </a:bodyPr>
          <a:lstStyle/>
          <a:p>
            <a:r>
              <a:rPr lang="en-GB" sz="700" i="1" dirty="0" smtClean="0">
                <a:solidFill>
                  <a:schemeClr val="accent6"/>
                </a:solidFill>
                <a:latin typeface="Bodoni MT" panose="02070603080606020203" pitchFamily="18" charset="0"/>
              </a:rPr>
              <a:t>Source: International </a:t>
            </a:r>
            <a:r>
              <a:rPr lang="en-GB" sz="700" i="1" dirty="0">
                <a:solidFill>
                  <a:schemeClr val="accent6"/>
                </a:solidFill>
                <a:latin typeface="Bodoni MT" panose="02070603080606020203" pitchFamily="18" charset="0"/>
              </a:rPr>
              <a:t>Energy Agency, Authors’ </a:t>
            </a:r>
            <a:r>
              <a:rPr lang="en-GB" sz="700" i="1" dirty="0" smtClean="0">
                <a:solidFill>
                  <a:schemeClr val="accent6"/>
                </a:solidFill>
                <a:latin typeface="Bodoni MT" panose="02070603080606020203" pitchFamily="18" charset="0"/>
              </a:rPr>
              <a:t>calculations</a:t>
            </a:r>
            <a:endParaRPr lang="en-GB" sz="700" i="1" dirty="0">
              <a:solidFill>
                <a:schemeClr val="accent6"/>
              </a:solidFill>
              <a:latin typeface="Bodoni MT" panose="02070603080606020203" pitchFamily="18" charset="0"/>
            </a:endParaRPr>
          </a:p>
        </p:txBody>
      </p:sp>
      <p:sp>
        <p:nvSpPr>
          <p:cNvPr id="24" name="Rectangle 23"/>
          <p:cNvSpPr/>
          <p:nvPr/>
        </p:nvSpPr>
        <p:spPr>
          <a:xfrm>
            <a:off x="1029754" y="5236921"/>
            <a:ext cx="1653017" cy="261610"/>
          </a:xfrm>
          <a:prstGeom prst="rect">
            <a:avLst/>
          </a:prstGeom>
        </p:spPr>
        <p:txBody>
          <a:bodyPr wrap="none">
            <a:spAutoFit/>
          </a:bodyPr>
          <a:lstStyle/>
          <a:p>
            <a:pPr algn="ctr">
              <a:defRPr sz="1100" b="1" i="0" u="none" strike="noStrike" kern="1200" baseline="0">
                <a:solidFill>
                  <a:srgbClr val="00539B"/>
                </a:solidFill>
                <a:latin typeface="Franklin Gothic Book" panose="020B0503020102020204" pitchFamily="34" charset="0"/>
                <a:ea typeface="+mn-ea"/>
                <a:cs typeface="+mn-cs"/>
              </a:defRPr>
            </a:pPr>
            <a:r>
              <a:rPr lang="en-US" b="1" dirty="0" smtClean="0">
                <a:solidFill>
                  <a:srgbClr val="00539B"/>
                </a:solidFill>
                <a:latin typeface="Franklin Gothic Book" panose="020B0503020102020204" pitchFamily="34" charset="0"/>
              </a:rPr>
              <a:t>Ease of </a:t>
            </a:r>
            <a:r>
              <a:rPr lang="en-US" b="1" dirty="0">
                <a:solidFill>
                  <a:srgbClr val="00539B"/>
                </a:solidFill>
                <a:latin typeface="Franklin Gothic Book" panose="020B0503020102020204" pitchFamily="34" charset="0"/>
              </a:rPr>
              <a:t> </a:t>
            </a:r>
            <a:r>
              <a:rPr lang="en-US" b="1" dirty="0" smtClean="0">
                <a:solidFill>
                  <a:srgbClr val="00539B"/>
                </a:solidFill>
                <a:latin typeface="Franklin Gothic Book" panose="020B0503020102020204" pitchFamily="34" charset="0"/>
              </a:rPr>
              <a:t>Doing Business</a:t>
            </a:r>
            <a:endParaRPr lang="en-US" b="1" dirty="0">
              <a:solidFill>
                <a:srgbClr val="00539B"/>
              </a:solidFill>
              <a:latin typeface="Franklin Gothic Book" panose="020B0503020102020204" pitchFamily="34" charset="0"/>
            </a:endParaRPr>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25800" y="4965264"/>
            <a:ext cx="2781300" cy="1419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29262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xml><?xml version="1.0" encoding="utf-8"?>
<p:tagLst xmlns:a="http://schemas.openxmlformats.org/drawingml/2006/main" xmlns:r="http://schemas.openxmlformats.org/officeDocument/2006/relationships" xmlns:p="http://schemas.openxmlformats.org/presentationml/2006/main">
  <p:tag name="BJHEADERFOOTERLABEL" val="TRUE"/>
</p:tagLst>
</file>

<file path=ppt/theme/theme1.xml><?xml version="1.0" encoding="utf-8"?>
<a:theme xmlns:a="http://schemas.openxmlformats.org/drawingml/2006/main" name="template-english-4.3">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plate-english-4.3">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3.xml><?xml version="1.0" encoding="utf-8"?>
<a:theme xmlns:a="http://schemas.openxmlformats.org/drawingml/2006/main" name="2_template-english-4.3">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4.xml><?xml version="1.0" encoding="utf-8"?>
<a:theme xmlns:a="http://schemas.openxmlformats.org/drawingml/2006/main" name="3_template-english-4.3">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5.xml><?xml version="1.0" encoding="utf-8"?>
<a:theme xmlns:a="http://schemas.openxmlformats.org/drawingml/2006/main" name="4_template-english-4.3">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6.xml><?xml version="1.0" encoding="utf-8"?>
<a:theme xmlns:a="http://schemas.openxmlformats.org/drawingml/2006/main" name="5_template-english-4.3">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7.xml><?xml version="1.0" encoding="utf-8"?>
<a:theme xmlns:a="http://schemas.openxmlformats.org/drawingml/2006/main" name="6_template-english-4.3">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8.xml><?xml version="1.0" encoding="utf-8"?>
<a:theme xmlns:a="http://schemas.openxmlformats.org/drawingml/2006/main" name="7_template-english-4.3">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9.xml><?xml version="1.0" encoding="utf-8"?>
<a:theme xmlns:a="http://schemas.openxmlformats.org/drawingml/2006/main" name="8_template-english-4.3">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1d45786f-a737-4735-8af6-df12fb6939a2">
  <element uid="id_classification_generalbusiness" value=""/>
  <element uid="214105f6-acd4-485a-afa0-a0b988f7534c" value=""/>
</sisl>
</file>

<file path=customXml/itemProps1.xml><?xml version="1.0" encoding="utf-8"?>
<ds:datastoreItem xmlns:ds="http://schemas.openxmlformats.org/officeDocument/2006/customXml" ds:itemID="{702691F2-D8BD-4E6C-B85B-F3B9D6CCB38C}">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template-english-4.3</Template>
  <TotalTime>16535</TotalTime>
  <Words>11086</Words>
  <Application>Microsoft Office PowerPoint</Application>
  <PresentationFormat>On-screen Show (4:3)</PresentationFormat>
  <Paragraphs>889</Paragraphs>
  <Slides>27</Slides>
  <Notes>27</Notes>
  <HiddenSlides>0</HiddenSlides>
  <MMClips>0</MMClips>
  <ScaleCrop>false</ScaleCrop>
  <HeadingPairs>
    <vt:vector size="4" baseType="variant">
      <vt:variant>
        <vt:lpstr>Theme</vt:lpstr>
      </vt:variant>
      <vt:variant>
        <vt:i4>9</vt:i4>
      </vt:variant>
      <vt:variant>
        <vt:lpstr>Slide Titles</vt:lpstr>
      </vt:variant>
      <vt:variant>
        <vt:i4>27</vt:i4>
      </vt:variant>
    </vt:vector>
  </HeadingPairs>
  <TitlesOfParts>
    <vt:vector size="36" baseType="lpstr">
      <vt:lpstr>template-english-4.3</vt:lpstr>
      <vt:lpstr>1_template-english-4.3</vt:lpstr>
      <vt:lpstr>2_template-english-4.3</vt:lpstr>
      <vt:lpstr>3_template-english-4.3</vt:lpstr>
      <vt:lpstr>4_template-english-4.3</vt:lpstr>
      <vt:lpstr>5_template-english-4.3</vt:lpstr>
      <vt:lpstr>6_template-english-4.3</vt:lpstr>
      <vt:lpstr>7_template-english-4.3</vt:lpstr>
      <vt:lpstr>8_template-english-4.3</vt:lpstr>
      <vt:lpstr>Bosnia and Herzegovina Country Strategy</vt:lpstr>
      <vt:lpstr>Table of Content and Glossary</vt:lpstr>
      <vt:lpstr>Strategy for Bosnia and Herzegovina –  Executive Summary</vt:lpstr>
      <vt:lpstr>Bosnia and Herzegovina – EBRD Snapshot</vt:lpstr>
      <vt:lpstr>1. Implementation of Previous Strategy – 2014-2016 </vt:lpstr>
      <vt:lpstr>1. Implementation of Previous Strategy – 2014-2016 </vt:lpstr>
      <vt:lpstr>1. Implementation of Previous Strategy – 2014-2016 </vt:lpstr>
      <vt:lpstr>2. Economic Context</vt:lpstr>
      <vt:lpstr>2. Economic Context</vt:lpstr>
      <vt:lpstr>2. Economic Context</vt:lpstr>
      <vt:lpstr>3. Government Priorities and Stakeholder Engagement</vt:lpstr>
      <vt:lpstr>4. Defining EBRD B&amp;H Country Strategy Priorities</vt:lpstr>
      <vt:lpstr>5. Country Strategy Results Framework Enable capacity-building and scaling up of the private sector, while promoting commercialisation of public utilities, and supporting privatisation of viable state-owned enterprises to enhance Competitiveness</vt:lpstr>
      <vt:lpstr>5. Country Strategy Results Framework Support development of key transport and energy cross-border links with a view to promote Integration with the region while enhancing Resilience of the economy</vt:lpstr>
      <vt:lpstr>5. Country Strategy Results Framework Support energy efficiency and renewable energy generation, while helping municipalities upgrade quality of services to promote Green Economy</vt:lpstr>
      <vt:lpstr>6. Mapping  of International Partners Complementarity  in EBRD Business Areas </vt:lpstr>
      <vt:lpstr>7. Implementation Risks and Environmental and Social Implications</vt:lpstr>
      <vt:lpstr>8. Donor Co-Financing Assessment</vt:lpstr>
      <vt:lpstr>PowerPoint Presentation</vt:lpstr>
      <vt:lpstr>Annex – Political Assessment in the Context of Article 1</vt:lpstr>
      <vt:lpstr>Annex – Political Assessment in the Context of Article 1</vt:lpstr>
      <vt:lpstr>Annex – Political Assessment in the Context of Article 1</vt:lpstr>
      <vt:lpstr>Annex – Political Assessment in the Context of Article 1</vt:lpstr>
      <vt:lpstr>Annex – Political Assessment in the Context of Article 1</vt:lpstr>
      <vt:lpstr>Annex – Political Assessment in the Context of Article 1</vt:lpstr>
      <vt:lpstr>Annex – Political Assessment in the Context of Article 1</vt:lpstr>
      <vt:lpstr>Annex – Political Assessment in the Context of Article 1</vt:lpstr>
    </vt:vector>
  </TitlesOfParts>
  <Manager>DenkC@ebrd.com</Manager>
  <Company>EBRD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Bosnia Herzegovina Country Strategy</dc:title>
  <dc:creator>weinstem@ebrd.com;FogliaF@ebrd.com;BrownI@ebrd.com;LevitinO@ebrd.com;SanfeyP@ebrd.com;MilatovJ@ebrd.com</dc:creator>
  <cp:keywords>[EBRD/OFFICIAL USE]</cp:keywords>
  <cp:lastModifiedBy>Maurer, Astrid</cp:lastModifiedBy>
  <cp:revision>1067</cp:revision>
  <cp:lastPrinted>2017-06-21T11:00:11Z</cp:lastPrinted>
  <dcterms:created xsi:type="dcterms:W3CDTF">2016-07-25T14:40:55Z</dcterms:created>
  <dcterms:modified xsi:type="dcterms:W3CDTF">2017-07-12T08:10:24Z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61832011-368c-42aa-a8d1-45cc9374da5f</vt:lpwstr>
  </property>
  <property fmtid="{D5CDD505-2E9C-101B-9397-08002B2CF9AE}" pid="3" name="bjSaver">
    <vt:lpwstr>+VyEgiTPZD3qRfLBjwXeeDHgZGrKM6Ez</vt:lpwstr>
  </property>
  <property fmtid="{D5CDD505-2E9C-101B-9397-08002B2CF9AE}" pid="4" name="bjDocumentLabelXML">
    <vt:lpwstr>&lt;?xml version="1.0" encoding="us-ascii"?&gt;&lt;sisl xmlns:xsi="http://www.w3.org/2001/XMLSchema-instance" xmlns:xsd="http://www.w3.org/2001/XMLSchema" sislVersion="0" policy="1d45786f-a737-4735-8af6-df12fb6939a2" xmlns="http://www.boldonjames.com/2008/01/sie/i</vt:lpwstr>
  </property>
  <property fmtid="{D5CDD505-2E9C-101B-9397-08002B2CF9AE}" pid="5" name="bjDocumentLabelXML-0">
    <vt:lpwstr>nternal/label"&gt;&lt;element uid="id_classification_generalbusiness" value="" /&gt;&lt;element uid="214105f6-acd4-485a-afa0-a0b988f7534c" value="" /&gt;&lt;/sisl&gt;</vt:lpwstr>
  </property>
  <property fmtid="{D5CDD505-2E9C-101B-9397-08002B2CF9AE}" pid="6" name="bjDocumentSecurityLabel">
    <vt:lpwstr>OFFICIAL USE</vt:lpwstr>
  </property>
</Properties>
</file>